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97" r:id="rId5"/>
  </p:sldMasterIdLst>
  <p:notesMasterIdLst>
    <p:notesMasterId r:id="rId27"/>
  </p:notesMasterIdLst>
  <p:handoutMasterIdLst>
    <p:handoutMasterId r:id="rId28"/>
  </p:handoutMasterIdLst>
  <p:sldIdLst>
    <p:sldId id="326" r:id="rId6"/>
    <p:sldId id="2147471695" r:id="rId7"/>
    <p:sldId id="808" r:id="rId8"/>
    <p:sldId id="2142534887" r:id="rId9"/>
    <p:sldId id="2147471703" r:id="rId10"/>
    <p:sldId id="2147471698" r:id="rId11"/>
    <p:sldId id="2076137736" r:id="rId12"/>
    <p:sldId id="2076137735" r:id="rId13"/>
    <p:sldId id="2147471704" r:id="rId14"/>
    <p:sldId id="2147471705" r:id="rId15"/>
    <p:sldId id="2147471699" r:id="rId16"/>
    <p:sldId id="2147471700" r:id="rId17"/>
    <p:sldId id="2076137741" r:id="rId18"/>
    <p:sldId id="2147471696" r:id="rId19"/>
    <p:sldId id="2147471706" r:id="rId20"/>
    <p:sldId id="2076137728" r:id="rId21"/>
    <p:sldId id="2147471692" r:id="rId22"/>
    <p:sldId id="2142534842" r:id="rId23"/>
    <p:sldId id="2147471697" r:id="rId24"/>
    <p:sldId id="2147471683" r:id="rId25"/>
    <p:sldId id="309"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E52F61-A7B6-3090-E3F3-1DF8166B574B}" name="Turvanen Pipa" initials="TP" userId="S::pipa.turvanen@turku.fi::960b6d5e-63df-4139-bee6-9ab199f2eae7" providerId="AD"/>
  <p188:author id="{4B079AA2-C185-3FE8-5931-30E4608594FD}" name="Haukioja Timo" initials="HT" userId="S::timo.haukioja@turku.fi::838864c9-14ef-4498-9400-09b7e7494f7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5F"/>
    <a:srgbClr val="FFFFFF"/>
    <a:srgbClr val="DEDEDE"/>
    <a:srgbClr val="BFE6F6"/>
    <a:srgbClr val="C7D7EB"/>
    <a:srgbClr val="F26522"/>
    <a:srgbClr val="71020C"/>
    <a:srgbClr val="404040"/>
    <a:srgbClr val="7DC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6035F-8EA4-4320-A83A-FE417FF7F452}" v="70" dt="2024-08-22T07:13:59.11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90" autoAdjust="0"/>
  </p:normalViewPr>
  <p:slideViewPr>
    <p:cSldViewPr snapToGrid="0">
      <p:cViewPr varScale="1">
        <p:scale>
          <a:sx n="74" d="100"/>
          <a:sy n="74" d="100"/>
        </p:scale>
        <p:origin x="1060" y="60"/>
      </p:cViewPr>
      <p:guideLst>
        <p:guide orient="horz" pos="711"/>
        <p:guide orient="horz" pos="239"/>
        <p:guide orient="horz" pos="2783"/>
        <p:guide orient="horz" pos="1026"/>
        <p:guide pos="865"/>
        <p:guide pos="5291"/>
        <p:guide pos="2879"/>
        <p:guide pos="5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CA668-18BE-498F-A745-4A8DD8060773}"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fi-FI"/>
        </a:p>
      </dgm:t>
    </dgm:pt>
    <dgm:pt modelId="{7918C05D-57BD-46FC-A450-6432CC102D0A}">
      <dgm:prSet phldrT="[Teksti]"/>
      <dgm:spPr/>
      <dgm:t>
        <a:bodyPr/>
        <a:lstStyle/>
        <a:p>
          <a:r>
            <a:rPr lang="fi-FI"/>
            <a:t>2022</a:t>
          </a:r>
        </a:p>
      </dgm:t>
    </dgm:pt>
    <dgm:pt modelId="{A30A00D8-86C8-4757-8CA7-FCBDD0CDAB7A}" type="parTrans" cxnId="{51FDFD7D-D9A7-4F11-A732-9FF6E251A55B}">
      <dgm:prSet/>
      <dgm:spPr/>
      <dgm:t>
        <a:bodyPr/>
        <a:lstStyle/>
        <a:p>
          <a:endParaRPr lang="fi-FI"/>
        </a:p>
      </dgm:t>
    </dgm:pt>
    <dgm:pt modelId="{46D77C55-A2FB-450E-87F8-56028DF9FA02}" type="sibTrans" cxnId="{51FDFD7D-D9A7-4F11-A732-9FF6E251A55B}">
      <dgm:prSet/>
      <dgm:spPr/>
      <dgm:t>
        <a:bodyPr/>
        <a:lstStyle/>
        <a:p>
          <a:endParaRPr lang="fi-FI"/>
        </a:p>
      </dgm:t>
    </dgm:pt>
    <dgm:pt modelId="{AABECC42-494F-411C-9B5B-5469A220B344}">
      <dgm:prSet phldrT="[Teksti]"/>
      <dgm:spPr/>
      <dgm:t>
        <a:bodyPr/>
        <a:lstStyle/>
        <a:p>
          <a:r>
            <a:rPr lang="fi-FI"/>
            <a:t>2023</a:t>
          </a:r>
        </a:p>
      </dgm:t>
    </dgm:pt>
    <dgm:pt modelId="{55B09A2B-D743-478E-A616-0728564BD6A6}" type="parTrans" cxnId="{52F0FAD9-7B24-4B42-86C7-8B22011AD017}">
      <dgm:prSet/>
      <dgm:spPr/>
      <dgm:t>
        <a:bodyPr/>
        <a:lstStyle/>
        <a:p>
          <a:endParaRPr lang="fi-FI"/>
        </a:p>
      </dgm:t>
    </dgm:pt>
    <dgm:pt modelId="{7CE2DF57-DB5A-4BEE-AF87-89E788E63ABE}" type="sibTrans" cxnId="{52F0FAD9-7B24-4B42-86C7-8B22011AD017}">
      <dgm:prSet/>
      <dgm:spPr/>
      <dgm:t>
        <a:bodyPr/>
        <a:lstStyle/>
        <a:p>
          <a:endParaRPr lang="fi-FI"/>
        </a:p>
      </dgm:t>
    </dgm:pt>
    <dgm:pt modelId="{093D063B-497C-4CDF-AA58-F0435848BEC1}">
      <dgm:prSet phldrT="[Teksti]"/>
      <dgm:spPr/>
      <dgm:t>
        <a:bodyPr/>
        <a:lstStyle/>
        <a:p>
          <a:r>
            <a:rPr lang="fi-FI"/>
            <a:t>2024</a:t>
          </a:r>
        </a:p>
      </dgm:t>
    </dgm:pt>
    <dgm:pt modelId="{92BC46AE-9F96-490B-9631-A41DD62F985B}" type="parTrans" cxnId="{9C202A15-9360-4267-9E74-7399F470FAC7}">
      <dgm:prSet/>
      <dgm:spPr/>
      <dgm:t>
        <a:bodyPr/>
        <a:lstStyle/>
        <a:p>
          <a:endParaRPr lang="fi-FI"/>
        </a:p>
      </dgm:t>
    </dgm:pt>
    <dgm:pt modelId="{69957292-D4F5-4435-9415-20C73823CE5D}" type="sibTrans" cxnId="{9C202A15-9360-4267-9E74-7399F470FAC7}">
      <dgm:prSet/>
      <dgm:spPr/>
      <dgm:t>
        <a:bodyPr/>
        <a:lstStyle/>
        <a:p>
          <a:endParaRPr lang="fi-FI"/>
        </a:p>
      </dgm:t>
    </dgm:pt>
    <dgm:pt modelId="{975AA08C-34EA-4370-8858-354EED52C903}">
      <dgm:prSet phldrT="[Teksti]"/>
      <dgm:spPr/>
      <dgm:t>
        <a:bodyPr/>
        <a:lstStyle/>
        <a:p>
          <a:r>
            <a:rPr lang="fi-FI"/>
            <a:t>2021</a:t>
          </a:r>
        </a:p>
      </dgm:t>
    </dgm:pt>
    <dgm:pt modelId="{06E1BED6-586F-4604-A788-BE491D19E6B8}" type="parTrans" cxnId="{ADAEF2FD-C26A-49A3-9405-18420A7EE0A1}">
      <dgm:prSet/>
      <dgm:spPr/>
      <dgm:t>
        <a:bodyPr/>
        <a:lstStyle/>
        <a:p>
          <a:endParaRPr lang="fi-FI"/>
        </a:p>
      </dgm:t>
    </dgm:pt>
    <dgm:pt modelId="{2F8E63E3-E909-4AFB-8D25-083455459A4D}" type="sibTrans" cxnId="{ADAEF2FD-C26A-49A3-9405-18420A7EE0A1}">
      <dgm:prSet/>
      <dgm:spPr/>
      <dgm:t>
        <a:bodyPr/>
        <a:lstStyle/>
        <a:p>
          <a:endParaRPr lang="fi-FI"/>
        </a:p>
      </dgm:t>
    </dgm:pt>
    <dgm:pt modelId="{16E0D39F-97F1-4625-9426-B53E1205706C}">
      <dgm:prSet phldrT="[Teksti]"/>
      <dgm:spPr/>
      <dgm:t>
        <a:bodyPr/>
        <a:lstStyle/>
        <a:p>
          <a:r>
            <a:rPr lang="fi-FI"/>
            <a:t>2025</a:t>
          </a:r>
        </a:p>
      </dgm:t>
    </dgm:pt>
    <dgm:pt modelId="{10CF78F7-A037-4A97-89B7-C6D35154A93C}" type="parTrans" cxnId="{D9935E8D-3573-470C-8467-CB245E799CD7}">
      <dgm:prSet/>
      <dgm:spPr/>
      <dgm:t>
        <a:bodyPr/>
        <a:lstStyle/>
        <a:p>
          <a:endParaRPr lang="fi-FI"/>
        </a:p>
      </dgm:t>
    </dgm:pt>
    <dgm:pt modelId="{D0165886-2278-4011-9967-861C8D9AFFAF}" type="sibTrans" cxnId="{D9935E8D-3573-470C-8467-CB245E799CD7}">
      <dgm:prSet/>
      <dgm:spPr/>
      <dgm:t>
        <a:bodyPr/>
        <a:lstStyle/>
        <a:p>
          <a:endParaRPr lang="fi-FI"/>
        </a:p>
      </dgm:t>
    </dgm:pt>
    <dgm:pt modelId="{7D1ABB56-E290-454D-9AB7-0FAF373A6D77}" type="pres">
      <dgm:prSet presAssocID="{35ACA668-18BE-498F-A745-4A8DD8060773}" presName="Name0" presStyleCnt="0">
        <dgm:presLayoutVars>
          <dgm:dir/>
          <dgm:resizeHandles val="exact"/>
        </dgm:presLayoutVars>
      </dgm:prSet>
      <dgm:spPr/>
    </dgm:pt>
    <dgm:pt modelId="{813FC743-B327-469C-BBFF-FC621469A7DA}" type="pres">
      <dgm:prSet presAssocID="{975AA08C-34EA-4370-8858-354EED52C903}" presName="parTxOnly" presStyleLbl="node1" presStyleIdx="0" presStyleCnt="5">
        <dgm:presLayoutVars>
          <dgm:bulletEnabled val="1"/>
        </dgm:presLayoutVars>
      </dgm:prSet>
      <dgm:spPr/>
    </dgm:pt>
    <dgm:pt modelId="{911D5BA8-3FDB-4372-ACBD-9EE66C1004D6}" type="pres">
      <dgm:prSet presAssocID="{2F8E63E3-E909-4AFB-8D25-083455459A4D}" presName="parSpace" presStyleCnt="0"/>
      <dgm:spPr/>
    </dgm:pt>
    <dgm:pt modelId="{9F76F9B4-7DAC-44C1-A29B-1578EBE94CD1}" type="pres">
      <dgm:prSet presAssocID="{7918C05D-57BD-46FC-A450-6432CC102D0A}" presName="parTxOnly" presStyleLbl="node1" presStyleIdx="1" presStyleCnt="5">
        <dgm:presLayoutVars>
          <dgm:bulletEnabled val="1"/>
        </dgm:presLayoutVars>
      </dgm:prSet>
      <dgm:spPr/>
    </dgm:pt>
    <dgm:pt modelId="{E6580A6F-4E99-4A3B-B3DC-1D04E2775A08}" type="pres">
      <dgm:prSet presAssocID="{46D77C55-A2FB-450E-87F8-56028DF9FA02}" presName="parSpace" presStyleCnt="0"/>
      <dgm:spPr/>
    </dgm:pt>
    <dgm:pt modelId="{4E954AAA-4F87-4BF7-8300-A8521307AEF4}" type="pres">
      <dgm:prSet presAssocID="{AABECC42-494F-411C-9B5B-5469A220B344}" presName="parTxOnly" presStyleLbl="node1" presStyleIdx="2" presStyleCnt="5">
        <dgm:presLayoutVars>
          <dgm:bulletEnabled val="1"/>
        </dgm:presLayoutVars>
      </dgm:prSet>
      <dgm:spPr/>
    </dgm:pt>
    <dgm:pt modelId="{AFD1143A-91DE-4C8C-B1AF-3425E27C935F}" type="pres">
      <dgm:prSet presAssocID="{7CE2DF57-DB5A-4BEE-AF87-89E788E63ABE}" presName="parSpace" presStyleCnt="0"/>
      <dgm:spPr/>
    </dgm:pt>
    <dgm:pt modelId="{4414C505-98E0-4D8D-90F4-2D869609726D}" type="pres">
      <dgm:prSet presAssocID="{093D063B-497C-4CDF-AA58-F0435848BEC1}" presName="parTxOnly" presStyleLbl="node1" presStyleIdx="3" presStyleCnt="5">
        <dgm:presLayoutVars>
          <dgm:bulletEnabled val="1"/>
        </dgm:presLayoutVars>
      </dgm:prSet>
      <dgm:spPr/>
    </dgm:pt>
    <dgm:pt modelId="{AFD104EC-BFF5-4189-98D1-B2297356B846}" type="pres">
      <dgm:prSet presAssocID="{69957292-D4F5-4435-9415-20C73823CE5D}" presName="parSpace" presStyleCnt="0"/>
      <dgm:spPr/>
    </dgm:pt>
    <dgm:pt modelId="{D7027491-4D20-440E-9060-893586C05313}" type="pres">
      <dgm:prSet presAssocID="{16E0D39F-97F1-4625-9426-B53E1205706C}" presName="parTxOnly" presStyleLbl="node1" presStyleIdx="4" presStyleCnt="5">
        <dgm:presLayoutVars>
          <dgm:bulletEnabled val="1"/>
        </dgm:presLayoutVars>
      </dgm:prSet>
      <dgm:spPr/>
    </dgm:pt>
  </dgm:ptLst>
  <dgm:cxnLst>
    <dgm:cxn modelId="{7070120C-266F-4350-BC06-170311BF7756}" type="presOf" srcId="{7918C05D-57BD-46FC-A450-6432CC102D0A}" destId="{9F76F9B4-7DAC-44C1-A29B-1578EBE94CD1}" srcOrd="0" destOrd="0" presId="urn:microsoft.com/office/officeart/2005/8/layout/hChevron3"/>
    <dgm:cxn modelId="{FEDE1F11-9C02-4F12-A521-C272236CB8D3}" type="presOf" srcId="{093D063B-497C-4CDF-AA58-F0435848BEC1}" destId="{4414C505-98E0-4D8D-90F4-2D869609726D}" srcOrd="0" destOrd="0" presId="urn:microsoft.com/office/officeart/2005/8/layout/hChevron3"/>
    <dgm:cxn modelId="{9C202A15-9360-4267-9E74-7399F470FAC7}" srcId="{35ACA668-18BE-498F-A745-4A8DD8060773}" destId="{093D063B-497C-4CDF-AA58-F0435848BEC1}" srcOrd="3" destOrd="0" parTransId="{92BC46AE-9F96-490B-9631-A41DD62F985B}" sibTransId="{69957292-D4F5-4435-9415-20C73823CE5D}"/>
    <dgm:cxn modelId="{8532BC15-DB4C-4DC8-8BFC-A6CC95EF98A7}" type="presOf" srcId="{AABECC42-494F-411C-9B5B-5469A220B344}" destId="{4E954AAA-4F87-4BF7-8300-A8521307AEF4}" srcOrd="0" destOrd="0" presId="urn:microsoft.com/office/officeart/2005/8/layout/hChevron3"/>
    <dgm:cxn modelId="{850FEB19-7058-47CF-9C5F-ACF2C95BB20F}" type="presOf" srcId="{975AA08C-34EA-4370-8858-354EED52C903}" destId="{813FC743-B327-469C-BBFF-FC621469A7DA}" srcOrd="0" destOrd="0" presId="urn:microsoft.com/office/officeart/2005/8/layout/hChevron3"/>
    <dgm:cxn modelId="{87DB7634-5F1C-4776-B56D-F76D9AA48394}" type="presOf" srcId="{35ACA668-18BE-498F-A745-4A8DD8060773}" destId="{7D1ABB56-E290-454D-9AB7-0FAF373A6D77}" srcOrd="0" destOrd="0" presId="urn:microsoft.com/office/officeart/2005/8/layout/hChevron3"/>
    <dgm:cxn modelId="{51FDFD7D-D9A7-4F11-A732-9FF6E251A55B}" srcId="{35ACA668-18BE-498F-A745-4A8DD8060773}" destId="{7918C05D-57BD-46FC-A450-6432CC102D0A}" srcOrd="1" destOrd="0" parTransId="{A30A00D8-86C8-4757-8CA7-FCBDD0CDAB7A}" sibTransId="{46D77C55-A2FB-450E-87F8-56028DF9FA02}"/>
    <dgm:cxn modelId="{D9935E8D-3573-470C-8467-CB245E799CD7}" srcId="{35ACA668-18BE-498F-A745-4A8DD8060773}" destId="{16E0D39F-97F1-4625-9426-B53E1205706C}" srcOrd="4" destOrd="0" parTransId="{10CF78F7-A037-4A97-89B7-C6D35154A93C}" sibTransId="{D0165886-2278-4011-9967-861C8D9AFFAF}"/>
    <dgm:cxn modelId="{2C8B4F8F-1111-4B8B-88F5-382589F7C030}" type="presOf" srcId="{16E0D39F-97F1-4625-9426-B53E1205706C}" destId="{D7027491-4D20-440E-9060-893586C05313}" srcOrd="0" destOrd="0" presId="urn:microsoft.com/office/officeart/2005/8/layout/hChevron3"/>
    <dgm:cxn modelId="{52F0FAD9-7B24-4B42-86C7-8B22011AD017}" srcId="{35ACA668-18BE-498F-A745-4A8DD8060773}" destId="{AABECC42-494F-411C-9B5B-5469A220B344}" srcOrd="2" destOrd="0" parTransId="{55B09A2B-D743-478E-A616-0728564BD6A6}" sibTransId="{7CE2DF57-DB5A-4BEE-AF87-89E788E63ABE}"/>
    <dgm:cxn modelId="{ADAEF2FD-C26A-49A3-9405-18420A7EE0A1}" srcId="{35ACA668-18BE-498F-A745-4A8DD8060773}" destId="{975AA08C-34EA-4370-8858-354EED52C903}" srcOrd="0" destOrd="0" parTransId="{06E1BED6-586F-4604-A788-BE491D19E6B8}" sibTransId="{2F8E63E3-E909-4AFB-8D25-083455459A4D}"/>
    <dgm:cxn modelId="{B5D69DDE-78CB-4D86-9715-D75EF3A21A3A}" type="presParOf" srcId="{7D1ABB56-E290-454D-9AB7-0FAF373A6D77}" destId="{813FC743-B327-469C-BBFF-FC621469A7DA}" srcOrd="0" destOrd="0" presId="urn:microsoft.com/office/officeart/2005/8/layout/hChevron3"/>
    <dgm:cxn modelId="{05A59C48-E82F-4A5C-B7C4-F23C57951DEB}" type="presParOf" srcId="{7D1ABB56-E290-454D-9AB7-0FAF373A6D77}" destId="{911D5BA8-3FDB-4372-ACBD-9EE66C1004D6}" srcOrd="1" destOrd="0" presId="urn:microsoft.com/office/officeart/2005/8/layout/hChevron3"/>
    <dgm:cxn modelId="{CFFEEAE7-4BC9-426A-98FD-7A7C48394158}" type="presParOf" srcId="{7D1ABB56-E290-454D-9AB7-0FAF373A6D77}" destId="{9F76F9B4-7DAC-44C1-A29B-1578EBE94CD1}" srcOrd="2" destOrd="0" presId="urn:microsoft.com/office/officeart/2005/8/layout/hChevron3"/>
    <dgm:cxn modelId="{4517F946-E451-4557-8EFF-9E68D94BBAC6}" type="presParOf" srcId="{7D1ABB56-E290-454D-9AB7-0FAF373A6D77}" destId="{E6580A6F-4E99-4A3B-B3DC-1D04E2775A08}" srcOrd="3" destOrd="0" presId="urn:microsoft.com/office/officeart/2005/8/layout/hChevron3"/>
    <dgm:cxn modelId="{023D57D8-7399-4355-BDB6-79B980B100A3}" type="presParOf" srcId="{7D1ABB56-E290-454D-9AB7-0FAF373A6D77}" destId="{4E954AAA-4F87-4BF7-8300-A8521307AEF4}" srcOrd="4" destOrd="0" presId="urn:microsoft.com/office/officeart/2005/8/layout/hChevron3"/>
    <dgm:cxn modelId="{91CFFC94-6760-4C1D-A2C0-246D74AC00E7}" type="presParOf" srcId="{7D1ABB56-E290-454D-9AB7-0FAF373A6D77}" destId="{AFD1143A-91DE-4C8C-B1AF-3425E27C935F}" srcOrd="5" destOrd="0" presId="urn:microsoft.com/office/officeart/2005/8/layout/hChevron3"/>
    <dgm:cxn modelId="{258EBE57-BADB-4F44-9A11-984E92592C83}" type="presParOf" srcId="{7D1ABB56-E290-454D-9AB7-0FAF373A6D77}" destId="{4414C505-98E0-4D8D-90F4-2D869609726D}" srcOrd="6" destOrd="0" presId="urn:microsoft.com/office/officeart/2005/8/layout/hChevron3"/>
    <dgm:cxn modelId="{215F2F78-18C2-4062-A5BF-0AC4E171E0B1}" type="presParOf" srcId="{7D1ABB56-E290-454D-9AB7-0FAF373A6D77}" destId="{AFD104EC-BFF5-4189-98D1-B2297356B846}" srcOrd="7" destOrd="0" presId="urn:microsoft.com/office/officeart/2005/8/layout/hChevron3"/>
    <dgm:cxn modelId="{A3AA16A4-8D7A-4BE7-84E5-939501D2DE48}" type="presParOf" srcId="{7D1ABB56-E290-454D-9AB7-0FAF373A6D77}" destId="{D7027491-4D20-440E-9060-893586C05313}"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7292D-C2E6-4F4E-9FCC-44A12043FFC2}" type="doc">
      <dgm:prSet loTypeId="urn:microsoft.com/office/officeart/2005/8/layout/chart3" loCatId="relationship" qsTypeId="urn:microsoft.com/office/officeart/2005/8/quickstyle/simple1" qsCatId="simple" csTypeId="urn:microsoft.com/office/officeart/2005/8/colors/accent1_2" csCatId="accent1" phldr="1"/>
      <dgm:spPr/>
    </dgm:pt>
    <dgm:pt modelId="{B2C99B35-B9CC-4DAC-B9E2-F980940F774B}">
      <dgm:prSet phldrT="[Teksti]"/>
      <dgm:spPr/>
      <dgm:t>
        <a:bodyPr/>
        <a:lstStyle/>
        <a:p>
          <a:r>
            <a:rPr lang="fi-FI" dirty="0"/>
            <a:t>TYÖLLISYYS</a:t>
          </a:r>
        </a:p>
      </dgm:t>
    </dgm:pt>
    <dgm:pt modelId="{E1C2F6AC-82F0-4F92-8E97-BA18D1128BD0}" type="parTrans" cxnId="{098332BF-29C5-4297-AED4-28EA2A1E2E6C}">
      <dgm:prSet/>
      <dgm:spPr/>
      <dgm:t>
        <a:bodyPr/>
        <a:lstStyle/>
        <a:p>
          <a:endParaRPr lang="fi-FI"/>
        </a:p>
      </dgm:t>
    </dgm:pt>
    <dgm:pt modelId="{9B85DD6B-4ED0-4066-9B21-7884AD3EC213}" type="sibTrans" cxnId="{098332BF-29C5-4297-AED4-28EA2A1E2E6C}">
      <dgm:prSet/>
      <dgm:spPr/>
      <dgm:t>
        <a:bodyPr/>
        <a:lstStyle/>
        <a:p>
          <a:endParaRPr lang="fi-FI"/>
        </a:p>
      </dgm:t>
    </dgm:pt>
    <dgm:pt modelId="{249845A6-07DD-4C17-96F0-9D7510B44700}">
      <dgm:prSet phldrT="[Teksti]"/>
      <dgm:spPr/>
      <dgm:t>
        <a:bodyPr/>
        <a:lstStyle/>
        <a:p>
          <a:r>
            <a:rPr lang="fi-FI" dirty="0"/>
            <a:t>YRITYSPALVELUT</a:t>
          </a:r>
        </a:p>
      </dgm:t>
    </dgm:pt>
    <dgm:pt modelId="{873DD0FE-1880-4642-AFBF-C157785135D4}" type="parTrans" cxnId="{F1BF11D7-53DE-4831-BC8E-9171080029D6}">
      <dgm:prSet/>
      <dgm:spPr/>
      <dgm:t>
        <a:bodyPr/>
        <a:lstStyle/>
        <a:p>
          <a:endParaRPr lang="fi-FI"/>
        </a:p>
      </dgm:t>
    </dgm:pt>
    <dgm:pt modelId="{8D1360FB-57E0-4BEE-B3F5-4D8B209E7998}" type="sibTrans" cxnId="{F1BF11D7-53DE-4831-BC8E-9171080029D6}">
      <dgm:prSet/>
      <dgm:spPr/>
      <dgm:t>
        <a:bodyPr/>
        <a:lstStyle/>
        <a:p>
          <a:endParaRPr lang="fi-FI"/>
        </a:p>
      </dgm:t>
    </dgm:pt>
    <dgm:pt modelId="{3BB6B716-9E4B-40FA-A8D6-63310B871EE6}">
      <dgm:prSet phldrT="[Teksti]"/>
      <dgm:spPr/>
      <dgm:t>
        <a:bodyPr/>
        <a:lstStyle/>
        <a:p>
          <a:r>
            <a:rPr lang="fi-FI" dirty="0"/>
            <a:t>KOULUTUS</a:t>
          </a:r>
        </a:p>
      </dgm:t>
    </dgm:pt>
    <dgm:pt modelId="{F70376FB-B3E3-4B47-8761-504FE19DAB3C}" type="parTrans" cxnId="{BA2F54BA-343C-427F-8E1E-4DD83F3E59BD}">
      <dgm:prSet/>
      <dgm:spPr/>
      <dgm:t>
        <a:bodyPr/>
        <a:lstStyle/>
        <a:p>
          <a:endParaRPr lang="fi-FI"/>
        </a:p>
      </dgm:t>
    </dgm:pt>
    <dgm:pt modelId="{60C358C7-1C1F-4F9E-9472-B56ECF0D27B7}" type="sibTrans" cxnId="{BA2F54BA-343C-427F-8E1E-4DD83F3E59BD}">
      <dgm:prSet/>
      <dgm:spPr/>
      <dgm:t>
        <a:bodyPr/>
        <a:lstStyle/>
        <a:p>
          <a:endParaRPr lang="fi-FI"/>
        </a:p>
      </dgm:t>
    </dgm:pt>
    <dgm:pt modelId="{90621968-7735-4B93-87E8-BE58BAD1DD78}" type="pres">
      <dgm:prSet presAssocID="{7467292D-C2E6-4F4E-9FCC-44A12043FFC2}" presName="compositeShape" presStyleCnt="0">
        <dgm:presLayoutVars>
          <dgm:chMax val="7"/>
          <dgm:dir/>
          <dgm:resizeHandles val="exact"/>
        </dgm:presLayoutVars>
      </dgm:prSet>
      <dgm:spPr/>
    </dgm:pt>
    <dgm:pt modelId="{351110B5-1175-4F26-B9FB-E96D08C96C7C}" type="pres">
      <dgm:prSet presAssocID="{7467292D-C2E6-4F4E-9FCC-44A12043FFC2}" presName="wedge1" presStyleLbl="node1" presStyleIdx="0" presStyleCnt="3" custLinFactNeighborX="-4792" custLinFactNeighborY="3195"/>
      <dgm:spPr/>
    </dgm:pt>
    <dgm:pt modelId="{3FB9F8A8-4298-4C5A-9147-E38FB900D2C5}" type="pres">
      <dgm:prSet presAssocID="{7467292D-C2E6-4F4E-9FCC-44A12043FFC2}" presName="wedge1Tx" presStyleLbl="node1" presStyleIdx="0" presStyleCnt="3">
        <dgm:presLayoutVars>
          <dgm:chMax val="0"/>
          <dgm:chPref val="0"/>
          <dgm:bulletEnabled val="1"/>
        </dgm:presLayoutVars>
      </dgm:prSet>
      <dgm:spPr/>
    </dgm:pt>
    <dgm:pt modelId="{C5AB8A11-04FA-43FC-B002-A3792E80E609}" type="pres">
      <dgm:prSet presAssocID="{7467292D-C2E6-4F4E-9FCC-44A12043FFC2}" presName="wedge2" presStyleLbl="node1" presStyleIdx="1" presStyleCnt="3"/>
      <dgm:spPr/>
    </dgm:pt>
    <dgm:pt modelId="{724CA675-813F-44DF-A380-13F1CA3941F7}" type="pres">
      <dgm:prSet presAssocID="{7467292D-C2E6-4F4E-9FCC-44A12043FFC2}" presName="wedge2Tx" presStyleLbl="node1" presStyleIdx="1" presStyleCnt="3">
        <dgm:presLayoutVars>
          <dgm:chMax val="0"/>
          <dgm:chPref val="0"/>
          <dgm:bulletEnabled val="1"/>
        </dgm:presLayoutVars>
      </dgm:prSet>
      <dgm:spPr/>
    </dgm:pt>
    <dgm:pt modelId="{815CCE29-24CC-44FE-9C32-1D20783BFDFA}" type="pres">
      <dgm:prSet presAssocID="{7467292D-C2E6-4F4E-9FCC-44A12043FFC2}" presName="wedge3" presStyleLbl="node1" presStyleIdx="2" presStyleCnt="3"/>
      <dgm:spPr/>
    </dgm:pt>
    <dgm:pt modelId="{FFEBBFAB-BC58-44BE-AEE5-F91D91024387}" type="pres">
      <dgm:prSet presAssocID="{7467292D-C2E6-4F4E-9FCC-44A12043FFC2}" presName="wedge3Tx" presStyleLbl="node1" presStyleIdx="2" presStyleCnt="3">
        <dgm:presLayoutVars>
          <dgm:chMax val="0"/>
          <dgm:chPref val="0"/>
          <dgm:bulletEnabled val="1"/>
        </dgm:presLayoutVars>
      </dgm:prSet>
      <dgm:spPr/>
    </dgm:pt>
  </dgm:ptLst>
  <dgm:cxnLst>
    <dgm:cxn modelId="{F53A6912-07DC-489D-8DF9-A42B66BDEE54}" type="presOf" srcId="{3BB6B716-9E4B-40FA-A8D6-63310B871EE6}" destId="{FFEBBFAB-BC58-44BE-AEE5-F91D91024387}" srcOrd="1" destOrd="0" presId="urn:microsoft.com/office/officeart/2005/8/layout/chart3"/>
    <dgm:cxn modelId="{8821A51A-CB4C-43EE-8C49-1CE5A2BE6320}" type="presOf" srcId="{B2C99B35-B9CC-4DAC-B9E2-F980940F774B}" destId="{3FB9F8A8-4298-4C5A-9147-E38FB900D2C5}" srcOrd="1" destOrd="0" presId="urn:microsoft.com/office/officeart/2005/8/layout/chart3"/>
    <dgm:cxn modelId="{582C075F-6557-47DC-90C2-4FA185A00798}" type="presOf" srcId="{B2C99B35-B9CC-4DAC-B9E2-F980940F774B}" destId="{351110B5-1175-4F26-B9FB-E96D08C96C7C}" srcOrd="0" destOrd="0" presId="urn:microsoft.com/office/officeart/2005/8/layout/chart3"/>
    <dgm:cxn modelId="{5C82544C-0B86-475F-BBCD-CC13C1E0A86F}" type="presOf" srcId="{3BB6B716-9E4B-40FA-A8D6-63310B871EE6}" destId="{815CCE29-24CC-44FE-9C32-1D20783BFDFA}" srcOrd="0" destOrd="0" presId="urn:microsoft.com/office/officeart/2005/8/layout/chart3"/>
    <dgm:cxn modelId="{7C50CB50-B25D-432D-BD53-8E7416BB5F9B}" type="presOf" srcId="{7467292D-C2E6-4F4E-9FCC-44A12043FFC2}" destId="{90621968-7735-4B93-87E8-BE58BAD1DD78}" srcOrd="0" destOrd="0" presId="urn:microsoft.com/office/officeart/2005/8/layout/chart3"/>
    <dgm:cxn modelId="{3657D759-A143-4C2E-B307-3B9A75297B65}" type="presOf" srcId="{249845A6-07DD-4C17-96F0-9D7510B44700}" destId="{724CA675-813F-44DF-A380-13F1CA3941F7}" srcOrd="1" destOrd="0" presId="urn:microsoft.com/office/officeart/2005/8/layout/chart3"/>
    <dgm:cxn modelId="{BA2F54BA-343C-427F-8E1E-4DD83F3E59BD}" srcId="{7467292D-C2E6-4F4E-9FCC-44A12043FFC2}" destId="{3BB6B716-9E4B-40FA-A8D6-63310B871EE6}" srcOrd="2" destOrd="0" parTransId="{F70376FB-B3E3-4B47-8761-504FE19DAB3C}" sibTransId="{60C358C7-1C1F-4F9E-9472-B56ECF0D27B7}"/>
    <dgm:cxn modelId="{098332BF-29C5-4297-AED4-28EA2A1E2E6C}" srcId="{7467292D-C2E6-4F4E-9FCC-44A12043FFC2}" destId="{B2C99B35-B9CC-4DAC-B9E2-F980940F774B}" srcOrd="0" destOrd="0" parTransId="{E1C2F6AC-82F0-4F92-8E97-BA18D1128BD0}" sibTransId="{9B85DD6B-4ED0-4066-9B21-7884AD3EC213}"/>
    <dgm:cxn modelId="{F1BF11D7-53DE-4831-BC8E-9171080029D6}" srcId="{7467292D-C2E6-4F4E-9FCC-44A12043FFC2}" destId="{249845A6-07DD-4C17-96F0-9D7510B44700}" srcOrd="1" destOrd="0" parTransId="{873DD0FE-1880-4642-AFBF-C157785135D4}" sibTransId="{8D1360FB-57E0-4BEE-B3F5-4D8B209E7998}"/>
    <dgm:cxn modelId="{2F9643F6-DA7C-413E-B61A-AE93D2CB630D}" type="presOf" srcId="{249845A6-07DD-4C17-96F0-9D7510B44700}" destId="{C5AB8A11-04FA-43FC-B002-A3792E80E609}" srcOrd="0" destOrd="0" presId="urn:microsoft.com/office/officeart/2005/8/layout/chart3"/>
    <dgm:cxn modelId="{620BF802-BB10-4571-B809-CAD10246362B}" type="presParOf" srcId="{90621968-7735-4B93-87E8-BE58BAD1DD78}" destId="{351110B5-1175-4F26-B9FB-E96D08C96C7C}" srcOrd="0" destOrd="0" presId="urn:microsoft.com/office/officeart/2005/8/layout/chart3"/>
    <dgm:cxn modelId="{2C1FC418-0561-4995-853B-9EF4B18B8B7B}" type="presParOf" srcId="{90621968-7735-4B93-87E8-BE58BAD1DD78}" destId="{3FB9F8A8-4298-4C5A-9147-E38FB900D2C5}" srcOrd="1" destOrd="0" presId="urn:microsoft.com/office/officeart/2005/8/layout/chart3"/>
    <dgm:cxn modelId="{7A4948E5-47B4-4EF2-8A58-23B28B7D04F1}" type="presParOf" srcId="{90621968-7735-4B93-87E8-BE58BAD1DD78}" destId="{C5AB8A11-04FA-43FC-B002-A3792E80E609}" srcOrd="2" destOrd="0" presId="urn:microsoft.com/office/officeart/2005/8/layout/chart3"/>
    <dgm:cxn modelId="{0354F049-A041-46AE-BECC-7B3711520F61}" type="presParOf" srcId="{90621968-7735-4B93-87E8-BE58BAD1DD78}" destId="{724CA675-813F-44DF-A380-13F1CA3941F7}" srcOrd="3" destOrd="0" presId="urn:microsoft.com/office/officeart/2005/8/layout/chart3"/>
    <dgm:cxn modelId="{2CD0B990-C11E-4111-A686-9A789EA12402}" type="presParOf" srcId="{90621968-7735-4B93-87E8-BE58BAD1DD78}" destId="{815CCE29-24CC-44FE-9C32-1D20783BFDFA}" srcOrd="4" destOrd="0" presId="urn:microsoft.com/office/officeart/2005/8/layout/chart3"/>
    <dgm:cxn modelId="{131DBAE0-88B2-45E4-8108-3A9BAAF3ED42}" type="presParOf" srcId="{90621968-7735-4B93-87E8-BE58BAD1DD78}" destId="{FFEBBFAB-BC58-44BE-AEE5-F91D91024387}"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A65A17-539B-460D-BC21-98D4FE06549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i-FI"/>
        </a:p>
      </dgm:t>
    </dgm:pt>
    <dgm:pt modelId="{708DA282-B0A7-443D-B780-C98CB5B8023A}">
      <dgm:prSet phldrT="[Teksti]"/>
      <dgm:spPr/>
      <dgm:t>
        <a:bodyPr/>
        <a:lstStyle/>
        <a:p>
          <a:r>
            <a:rPr lang="fi-FI" b="1"/>
            <a:t>Vaihe 1: Tarve- ja strategia-arvio</a:t>
          </a:r>
        </a:p>
      </dgm:t>
    </dgm:pt>
    <dgm:pt modelId="{19B57A23-96ED-4B58-B68B-5F351B327B68}" type="parTrans" cxnId="{6FBA1F54-E092-4501-8A54-8D82EB2C580B}">
      <dgm:prSet/>
      <dgm:spPr/>
      <dgm:t>
        <a:bodyPr/>
        <a:lstStyle/>
        <a:p>
          <a:endParaRPr lang="fi-FI"/>
        </a:p>
      </dgm:t>
    </dgm:pt>
    <dgm:pt modelId="{49D1206D-D918-4CAD-A586-070EE4662A16}" type="sibTrans" cxnId="{6FBA1F54-E092-4501-8A54-8D82EB2C580B}">
      <dgm:prSet/>
      <dgm:spPr/>
      <dgm:t>
        <a:bodyPr/>
        <a:lstStyle/>
        <a:p>
          <a:endParaRPr lang="fi-FI"/>
        </a:p>
      </dgm:t>
    </dgm:pt>
    <dgm:pt modelId="{41AB5D47-C8FF-4393-9F4B-E81E0D147B11}">
      <dgm:prSet phldrT="[Teksti]"/>
      <dgm:spPr/>
      <dgm:t>
        <a:bodyPr/>
        <a:lstStyle/>
        <a:p>
          <a:r>
            <a:rPr lang="fi-FI"/>
            <a:t>Kuntalaisten, alueen elinvoiman ja kaupungin </a:t>
          </a:r>
          <a:r>
            <a:rPr lang="fi-FI" b="1"/>
            <a:t>tarpeet</a:t>
          </a:r>
          <a:r>
            <a:rPr lang="fi-FI"/>
            <a:t> </a:t>
          </a:r>
        </a:p>
      </dgm:t>
    </dgm:pt>
    <dgm:pt modelId="{5D87FE06-34E3-4B0C-9ECF-8F9C3184E7AC}" type="parTrans" cxnId="{58D0E67F-4988-4F1F-82AB-911DD169AB98}">
      <dgm:prSet/>
      <dgm:spPr/>
      <dgm:t>
        <a:bodyPr/>
        <a:lstStyle/>
        <a:p>
          <a:endParaRPr lang="fi-FI"/>
        </a:p>
      </dgm:t>
    </dgm:pt>
    <dgm:pt modelId="{A38D0041-A2DA-4971-ABDB-05469F97E447}" type="sibTrans" cxnId="{58D0E67F-4988-4F1F-82AB-911DD169AB98}">
      <dgm:prSet/>
      <dgm:spPr/>
      <dgm:t>
        <a:bodyPr/>
        <a:lstStyle/>
        <a:p>
          <a:endParaRPr lang="fi-FI"/>
        </a:p>
      </dgm:t>
    </dgm:pt>
    <dgm:pt modelId="{53DB1872-EF2C-4EEE-B49A-8C6E8C2053D4}">
      <dgm:prSet phldrT="[Teksti]"/>
      <dgm:spPr/>
      <dgm:t>
        <a:bodyPr/>
        <a:lstStyle/>
        <a:p>
          <a:r>
            <a:rPr lang="fi-FI" b="1"/>
            <a:t>Vaihe 2: Panos/tuotos-analyysi</a:t>
          </a:r>
        </a:p>
      </dgm:t>
    </dgm:pt>
    <dgm:pt modelId="{7CB5B203-4786-4AB3-B1E8-AF1953400365}" type="parTrans" cxnId="{BB94082A-F76B-4301-B783-97D43C9F1B02}">
      <dgm:prSet/>
      <dgm:spPr/>
      <dgm:t>
        <a:bodyPr/>
        <a:lstStyle/>
        <a:p>
          <a:endParaRPr lang="fi-FI"/>
        </a:p>
      </dgm:t>
    </dgm:pt>
    <dgm:pt modelId="{E8B93E5D-5BD5-4BC5-A0EE-54D9151DE68C}" type="sibTrans" cxnId="{BB94082A-F76B-4301-B783-97D43C9F1B02}">
      <dgm:prSet/>
      <dgm:spPr/>
      <dgm:t>
        <a:bodyPr/>
        <a:lstStyle/>
        <a:p>
          <a:endParaRPr lang="fi-FI"/>
        </a:p>
      </dgm:t>
    </dgm:pt>
    <dgm:pt modelId="{DB4C0464-EB9E-42EC-980E-259DC8D54A1A}">
      <dgm:prSet phldrT="[Teksti]"/>
      <dgm:spPr/>
      <dgm:t>
        <a:bodyPr/>
        <a:lstStyle/>
        <a:p>
          <a:r>
            <a:rPr lang="fi-FI"/>
            <a:t>Palvelun järjestämisen suorat ja epäsuorat kulut</a:t>
          </a:r>
        </a:p>
      </dgm:t>
    </dgm:pt>
    <dgm:pt modelId="{32CA434A-ED1E-48C4-9D84-6775549CA7ED}" type="parTrans" cxnId="{D30534FB-3220-4016-911E-F19DD3DCC6AA}">
      <dgm:prSet/>
      <dgm:spPr/>
      <dgm:t>
        <a:bodyPr/>
        <a:lstStyle/>
        <a:p>
          <a:endParaRPr lang="fi-FI"/>
        </a:p>
      </dgm:t>
    </dgm:pt>
    <dgm:pt modelId="{CB07A9BA-AAB8-4E84-8634-ED271F93EEAC}" type="sibTrans" cxnId="{D30534FB-3220-4016-911E-F19DD3DCC6AA}">
      <dgm:prSet/>
      <dgm:spPr/>
      <dgm:t>
        <a:bodyPr/>
        <a:lstStyle/>
        <a:p>
          <a:endParaRPr lang="fi-FI"/>
        </a:p>
      </dgm:t>
    </dgm:pt>
    <dgm:pt modelId="{19E30398-FF7E-4B19-AB63-711A236928AB}">
      <dgm:prSet phldrT="[Teksti]"/>
      <dgm:spPr/>
      <dgm:t>
        <a:bodyPr/>
        <a:lstStyle/>
        <a:p>
          <a:r>
            <a:rPr lang="fi-FI"/>
            <a:t>Taloudelliset hyödyt (kuntalaisille, yrityksille, kaupungille), hyvinvointi</a:t>
          </a:r>
        </a:p>
      </dgm:t>
    </dgm:pt>
    <dgm:pt modelId="{8496B588-8BF4-4552-A3E7-21B57981C22F}" type="parTrans" cxnId="{B7CD8C59-7462-4BBC-B4A9-C60C7DC05EEE}">
      <dgm:prSet/>
      <dgm:spPr/>
      <dgm:t>
        <a:bodyPr/>
        <a:lstStyle/>
        <a:p>
          <a:endParaRPr lang="fi-FI"/>
        </a:p>
      </dgm:t>
    </dgm:pt>
    <dgm:pt modelId="{6DC9299D-B90E-4618-8AED-4BF5B0E847DB}" type="sibTrans" cxnId="{B7CD8C59-7462-4BBC-B4A9-C60C7DC05EEE}">
      <dgm:prSet/>
      <dgm:spPr/>
      <dgm:t>
        <a:bodyPr/>
        <a:lstStyle/>
        <a:p>
          <a:endParaRPr lang="fi-FI"/>
        </a:p>
      </dgm:t>
    </dgm:pt>
    <dgm:pt modelId="{F71EDE79-F357-4A40-96DF-6604C1130F7C}">
      <dgm:prSet phldrT="[Teksti]"/>
      <dgm:spPr/>
      <dgm:t>
        <a:bodyPr/>
        <a:lstStyle/>
        <a:p>
          <a:r>
            <a:rPr lang="fi-FI" b="1"/>
            <a:t>Vaihe 3: Arvio</a:t>
          </a:r>
        </a:p>
      </dgm:t>
    </dgm:pt>
    <dgm:pt modelId="{0E2725BF-56AF-4842-B51B-16843082D163}" type="parTrans" cxnId="{3AC9A02E-CAF4-4590-8DA1-B1A952BFFBE5}">
      <dgm:prSet/>
      <dgm:spPr/>
      <dgm:t>
        <a:bodyPr/>
        <a:lstStyle/>
        <a:p>
          <a:endParaRPr lang="fi-FI"/>
        </a:p>
      </dgm:t>
    </dgm:pt>
    <dgm:pt modelId="{265A3CEB-401B-4B43-81EC-5440D0B00832}" type="sibTrans" cxnId="{3AC9A02E-CAF4-4590-8DA1-B1A952BFFBE5}">
      <dgm:prSet/>
      <dgm:spPr/>
      <dgm:t>
        <a:bodyPr/>
        <a:lstStyle/>
        <a:p>
          <a:endParaRPr lang="fi-FI"/>
        </a:p>
      </dgm:t>
    </dgm:pt>
    <dgm:pt modelId="{629933CF-58A9-4982-BF18-888B29750F73}">
      <dgm:prSet phldrT="[Teksti]"/>
      <dgm:spPr/>
      <dgm:t>
        <a:bodyPr/>
        <a:lstStyle/>
        <a:p>
          <a:r>
            <a:rPr lang="fi-FI"/>
            <a:t>Mikä oli palvelun kokonaiskustannus?</a:t>
          </a:r>
        </a:p>
      </dgm:t>
    </dgm:pt>
    <dgm:pt modelId="{57FA4F08-8EF3-4CEC-9C22-6EF933A2D9D9}" type="parTrans" cxnId="{E62B784E-1846-4C39-A528-B92856329F5A}">
      <dgm:prSet/>
      <dgm:spPr/>
      <dgm:t>
        <a:bodyPr/>
        <a:lstStyle/>
        <a:p>
          <a:endParaRPr lang="fi-FI"/>
        </a:p>
      </dgm:t>
    </dgm:pt>
    <dgm:pt modelId="{F1353E20-FFA5-4FE7-AA21-499AE9D204D2}" type="sibTrans" cxnId="{E62B784E-1846-4C39-A528-B92856329F5A}">
      <dgm:prSet/>
      <dgm:spPr/>
      <dgm:t>
        <a:bodyPr/>
        <a:lstStyle/>
        <a:p>
          <a:endParaRPr lang="fi-FI"/>
        </a:p>
      </dgm:t>
    </dgm:pt>
    <dgm:pt modelId="{3CB003A1-EB87-46FE-B70F-7FA38C5EECD5}">
      <dgm:prSet phldrT="[Teksti]"/>
      <dgm:spPr/>
      <dgm:t>
        <a:bodyPr/>
        <a:lstStyle/>
        <a:p>
          <a:r>
            <a:rPr lang="fi-FI"/>
            <a:t>Millaiset tavoitteet palvelulle tulee asettaa, jotta kokonaiskustannukset ovat hyväksyttävät?</a:t>
          </a:r>
        </a:p>
      </dgm:t>
    </dgm:pt>
    <dgm:pt modelId="{3E68E937-91EC-407E-85E1-57EDE2633B45}" type="parTrans" cxnId="{396543C5-2AD6-4AD1-9E12-4E584343AF64}">
      <dgm:prSet/>
      <dgm:spPr/>
      <dgm:t>
        <a:bodyPr/>
        <a:lstStyle/>
        <a:p>
          <a:endParaRPr lang="fi-FI"/>
        </a:p>
      </dgm:t>
    </dgm:pt>
    <dgm:pt modelId="{BC6D7A6E-19A2-410A-A263-E87AD2B20CC6}" type="sibTrans" cxnId="{396543C5-2AD6-4AD1-9E12-4E584343AF64}">
      <dgm:prSet/>
      <dgm:spPr/>
      <dgm:t>
        <a:bodyPr/>
        <a:lstStyle/>
        <a:p>
          <a:endParaRPr lang="fi-FI"/>
        </a:p>
      </dgm:t>
    </dgm:pt>
    <dgm:pt modelId="{CD41E912-362C-4CC0-B5CF-D1CB2FCC3A0F}">
      <dgm:prSet phldrT="[Teksti]"/>
      <dgm:spPr/>
      <dgm:t>
        <a:bodyPr/>
        <a:lstStyle/>
        <a:p>
          <a:r>
            <a:rPr lang="fi-FI" b="1"/>
            <a:t>Strategiset linjaukset</a:t>
          </a:r>
          <a:r>
            <a:rPr lang="fi-FI" b="0"/>
            <a:t> (kaupunkistrategia, kohderyhmien priorisointi)</a:t>
          </a:r>
          <a:endParaRPr lang="fi-FI" b="1"/>
        </a:p>
      </dgm:t>
    </dgm:pt>
    <dgm:pt modelId="{F95D1C7D-D173-444C-AB60-7BC9C55F47E5}" type="parTrans" cxnId="{36D1F521-11F9-49E6-8C0B-D120F2DF43E2}">
      <dgm:prSet/>
      <dgm:spPr/>
      <dgm:t>
        <a:bodyPr/>
        <a:lstStyle/>
        <a:p>
          <a:endParaRPr lang="fi-FI"/>
        </a:p>
      </dgm:t>
    </dgm:pt>
    <dgm:pt modelId="{20B175B3-1E1D-485A-8DD1-A12B7F519054}" type="sibTrans" cxnId="{36D1F521-11F9-49E6-8C0B-D120F2DF43E2}">
      <dgm:prSet/>
      <dgm:spPr/>
      <dgm:t>
        <a:bodyPr/>
        <a:lstStyle/>
        <a:p>
          <a:endParaRPr lang="fi-FI"/>
        </a:p>
      </dgm:t>
    </dgm:pt>
    <dgm:pt modelId="{FF783270-16B2-4AD1-9988-E24A796CB05D}" type="pres">
      <dgm:prSet presAssocID="{DDA65A17-539B-460D-BC21-98D4FE065492}" presName="Name0" presStyleCnt="0">
        <dgm:presLayoutVars>
          <dgm:dir/>
          <dgm:animLvl val="lvl"/>
          <dgm:resizeHandles val="exact"/>
        </dgm:presLayoutVars>
      </dgm:prSet>
      <dgm:spPr/>
    </dgm:pt>
    <dgm:pt modelId="{8BBDBD02-8196-471E-B96A-11DF673F56E8}" type="pres">
      <dgm:prSet presAssocID="{F71EDE79-F357-4A40-96DF-6604C1130F7C}" presName="boxAndChildren" presStyleCnt="0"/>
      <dgm:spPr/>
    </dgm:pt>
    <dgm:pt modelId="{77B6535A-3535-4D32-A811-EF6756AC9FF3}" type="pres">
      <dgm:prSet presAssocID="{F71EDE79-F357-4A40-96DF-6604C1130F7C}" presName="parentTextBox" presStyleLbl="node1" presStyleIdx="0" presStyleCnt="3"/>
      <dgm:spPr/>
    </dgm:pt>
    <dgm:pt modelId="{94F09B9F-6AB7-442C-90DB-41136939169F}" type="pres">
      <dgm:prSet presAssocID="{F71EDE79-F357-4A40-96DF-6604C1130F7C}" presName="entireBox" presStyleLbl="node1" presStyleIdx="0" presStyleCnt="3"/>
      <dgm:spPr/>
    </dgm:pt>
    <dgm:pt modelId="{505E38CA-AF28-4B6D-AA45-8BD7BCBA6FED}" type="pres">
      <dgm:prSet presAssocID="{F71EDE79-F357-4A40-96DF-6604C1130F7C}" presName="descendantBox" presStyleCnt="0"/>
      <dgm:spPr/>
    </dgm:pt>
    <dgm:pt modelId="{1DCC83E0-FB19-4C05-BCE9-8BD8BCAADA3B}" type="pres">
      <dgm:prSet presAssocID="{629933CF-58A9-4982-BF18-888B29750F73}" presName="childTextBox" presStyleLbl="fgAccFollowNode1" presStyleIdx="0" presStyleCnt="6">
        <dgm:presLayoutVars>
          <dgm:bulletEnabled val="1"/>
        </dgm:presLayoutVars>
      </dgm:prSet>
      <dgm:spPr/>
    </dgm:pt>
    <dgm:pt modelId="{178BD121-10CA-4532-BA8B-6218473D3AEA}" type="pres">
      <dgm:prSet presAssocID="{3CB003A1-EB87-46FE-B70F-7FA38C5EECD5}" presName="childTextBox" presStyleLbl="fgAccFollowNode1" presStyleIdx="1" presStyleCnt="6">
        <dgm:presLayoutVars>
          <dgm:bulletEnabled val="1"/>
        </dgm:presLayoutVars>
      </dgm:prSet>
      <dgm:spPr/>
    </dgm:pt>
    <dgm:pt modelId="{56A82CB6-72C1-4956-8701-8D8825D285F1}" type="pres">
      <dgm:prSet presAssocID="{E8B93E5D-5BD5-4BC5-A0EE-54D9151DE68C}" presName="sp" presStyleCnt="0"/>
      <dgm:spPr/>
    </dgm:pt>
    <dgm:pt modelId="{94A5A174-FBE1-498E-A145-133E9822804B}" type="pres">
      <dgm:prSet presAssocID="{53DB1872-EF2C-4EEE-B49A-8C6E8C2053D4}" presName="arrowAndChildren" presStyleCnt="0"/>
      <dgm:spPr/>
    </dgm:pt>
    <dgm:pt modelId="{31A3B8FF-D6EB-4728-AE5F-79FB72DEFBAA}" type="pres">
      <dgm:prSet presAssocID="{53DB1872-EF2C-4EEE-B49A-8C6E8C2053D4}" presName="parentTextArrow" presStyleLbl="node1" presStyleIdx="0" presStyleCnt="3"/>
      <dgm:spPr/>
    </dgm:pt>
    <dgm:pt modelId="{6100E52E-565E-4D55-9167-29CC51014CD2}" type="pres">
      <dgm:prSet presAssocID="{53DB1872-EF2C-4EEE-B49A-8C6E8C2053D4}" presName="arrow" presStyleLbl="node1" presStyleIdx="1" presStyleCnt="3"/>
      <dgm:spPr/>
    </dgm:pt>
    <dgm:pt modelId="{B84BDD5F-080A-4EFD-9144-46121EEC4AB6}" type="pres">
      <dgm:prSet presAssocID="{53DB1872-EF2C-4EEE-B49A-8C6E8C2053D4}" presName="descendantArrow" presStyleCnt="0"/>
      <dgm:spPr/>
    </dgm:pt>
    <dgm:pt modelId="{D2AC1362-3232-4BA7-A2E3-C66EF35D1AC5}" type="pres">
      <dgm:prSet presAssocID="{DB4C0464-EB9E-42EC-980E-259DC8D54A1A}" presName="childTextArrow" presStyleLbl="fgAccFollowNode1" presStyleIdx="2" presStyleCnt="6">
        <dgm:presLayoutVars>
          <dgm:bulletEnabled val="1"/>
        </dgm:presLayoutVars>
      </dgm:prSet>
      <dgm:spPr/>
    </dgm:pt>
    <dgm:pt modelId="{80AE1683-096E-4C33-B152-599CFDA51F37}" type="pres">
      <dgm:prSet presAssocID="{19E30398-FF7E-4B19-AB63-711A236928AB}" presName="childTextArrow" presStyleLbl="fgAccFollowNode1" presStyleIdx="3" presStyleCnt="6">
        <dgm:presLayoutVars>
          <dgm:bulletEnabled val="1"/>
        </dgm:presLayoutVars>
      </dgm:prSet>
      <dgm:spPr/>
    </dgm:pt>
    <dgm:pt modelId="{30B2C735-CD68-4B29-99B3-401DB2895FE4}" type="pres">
      <dgm:prSet presAssocID="{49D1206D-D918-4CAD-A586-070EE4662A16}" presName="sp" presStyleCnt="0"/>
      <dgm:spPr/>
    </dgm:pt>
    <dgm:pt modelId="{75D5E21D-D22A-454A-A325-C756978B49A2}" type="pres">
      <dgm:prSet presAssocID="{708DA282-B0A7-443D-B780-C98CB5B8023A}" presName="arrowAndChildren" presStyleCnt="0"/>
      <dgm:spPr/>
    </dgm:pt>
    <dgm:pt modelId="{B7729554-5F63-46CE-B562-851ABC1F05CE}" type="pres">
      <dgm:prSet presAssocID="{708DA282-B0A7-443D-B780-C98CB5B8023A}" presName="parentTextArrow" presStyleLbl="node1" presStyleIdx="1" presStyleCnt="3"/>
      <dgm:spPr/>
    </dgm:pt>
    <dgm:pt modelId="{991432E0-6485-43D5-949F-270860ADC81F}" type="pres">
      <dgm:prSet presAssocID="{708DA282-B0A7-443D-B780-C98CB5B8023A}" presName="arrow" presStyleLbl="node1" presStyleIdx="2" presStyleCnt="3" custLinFactNeighborY="-47"/>
      <dgm:spPr/>
    </dgm:pt>
    <dgm:pt modelId="{C874774D-9338-4EB0-A607-6D65F6BD1904}" type="pres">
      <dgm:prSet presAssocID="{708DA282-B0A7-443D-B780-C98CB5B8023A}" presName="descendantArrow" presStyleCnt="0"/>
      <dgm:spPr/>
    </dgm:pt>
    <dgm:pt modelId="{2B7FBBF6-88EF-4024-8DF6-912CDBA82F10}" type="pres">
      <dgm:prSet presAssocID="{41AB5D47-C8FF-4393-9F4B-E81E0D147B11}" presName="childTextArrow" presStyleLbl="fgAccFollowNode1" presStyleIdx="4" presStyleCnt="6">
        <dgm:presLayoutVars>
          <dgm:bulletEnabled val="1"/>
        </dgm:presLayoutVars>
      </dgm:prSet>
      <dgm:spPr/>
    </dgm:pt>
    <dgm:pt modelId="{0E815525-997D-4EE6-9AD0-87CF87B06C60}" type="pres">
      <dgm:prSet presAssocID="{CD41E912-362C-4CC0-B5CF-D1CB2FCC3A0F}" presName="childTextArrow" presStyleLbl="fgAccFollowNode1" presStyleIdx="5" presStyleCnt="6">
        <dgm:presLayoutVars>
          <dgm:bulletEnabled val="1"/>
        </dgm:presLayoutVars>
      </dgm:prSet>
      <dgm:spPr/>
    </dgm:pt>
  </dgm:ptLst>
  <dgm:cxnLst>
    <dgm:cxn modelId="{EF7C170B-1743-469A-9802-0CA4759DF3F8}" type="presOf" srcId="{CD41E912-362C-4CC0-B5CF-D1CB2FCC3A0F}" destId="{0E815525-997D-4EE6-9AD0-87CF87B06C60}" srcOrd="0" destOrd="0" presId="urn:microsoft.com/office/officeart/2005/8/layout/process4"/>
    <dgm:cxn modelId="{E00C381A-0259-4352-8651-EFFF21FC5B04}" type="presOf" srcId="{53DB1872-EF2C-4EEE-B49A-8C6E8C2053D4}" destId="{31A3B8FF-D6EB-4728-AE5F-79FB72DEFBAA}" srcOrd="0" destOrd="0" presId="urn:microsoft.com/office/officeart/2005/8/layout/process4"/>
    <dgm:cxn modelId="{FF62881E-24D3-4EF9-AAB5-629C35F3C78C}" type="presOf" srcId="{629933CF-58A9-4982-BF18-888B29750F73}" destId="{1DCC83E0-FB19-4C05-BCE9-8BD8BCAADA3B}" srcOrd="0" destOrd="0" presId="urn:microsoft.com/office/officeart/2005/8/layout/process4"/>
    <dgm:cxn modelId="{36D1F521-11F9-49E6-8C0B-D120F2DF43E2}" srcId="{708DA282-B0A7-443D-B780-C98CB5B8023A}" destId="{CD41E912-362C-4CC0-B5CF-D1CB2FCC3A0F}" srcOrd="1" destOrd="0" parTransId="{F95D1C7D-D173-444C-AB60-7BC9C55F47E5}" sibTransId="{20B175B3-1E1D-485A-8DD1-A12B7F519054}"/>
    <dgm:cxn modelId="{A83ADD28-A450-41EB-AEC3-D3C493D09BD9}" type="presOf" srcId="{F71EDE79-F357-4A40-96DF-6604C1130F7C}" destId="{77B6535A-3535-4D32-A811-EF6756AC9FF3}" srcOrd="0" destOrd="0" presId="urn:microsoft.com/office/officeart/2005/8/layout/process4"/>
    <dgm:cxn modelId="{BB94082A-F76B-4301-B783-97D43C9F1B02}" srcId="{DDA65A17-539B-460D-BC21-98D4FE065492}" destId="{53DB1872-EF2C-4EEE-B49A-8C6E8C2053D4}" srcOrd="1" destOrd="0" parTransId="{7CB5B203-4786-4AB3-B1E8-AF1953400365}" sibTransId="{E8B93E5D-5BD5-4BC5-A0EE-54D9151DE68C}"/>
    <dgm:cxn modelId="{3AC9A02E-CAF4-4590-8DA1-B1A952BFFBE5}" srcId="{DDA65A17-539B-460D-BC21-98D4FE065492}" destId="{F71EDE79-F357-4A40-96DF-6604C1130F7C}" srcOrd="2" destOrd="0" parTransId="{0E2725BF-56AF-4842-B51B-16843082D163}" sibTransId="{265A3CEB-401B-4B43-81EC-5440D0B00832}"/>
    <dgm:cxn modelId="{E62B784E-1846-4C39-A528-B92856329F5A}" srcId="{F71EDE79-F357-4A40-96DF-6604C1130F7C}" destId="{629933CF-58A9-4982-BF18-888B29750F73}" srcOrd="0" destOrd="0" parTransId="{57FA4F08-8EF3-4CEC-9C22-6EF933A2D9D9}" sibTransId="{F1353E20-FFA5-4FE7-AA21-499AE9D204D2}"/>
    <dgm:cxn modelId="{6FBA1F54-E092-4501-8A54-8D82EB2C580B}" srcId="{DDA65A17-539B-460D-BC21-98D4FE065492}" destId="{708DA282-B0A7-443D-B780-C98CB5B8023A}" srcOrd="0" destOrd="0" parTransId="{19B57A23-96ED-4B58-B68B-5F351B327B68}" sibTransId="{49D1206D-D918-4CAD-A586-070EE4662A16}"/>
    <dgm:cxn modelId="{B7CD8C59-7462-4BBC-B4A9-C60C7DC05EEE}" srcId="{53DB1872-EF2C-4EEE-B49A-8C6E8C2053D4}" destId="{19E30398-FF7E-4B19-AB63-711A236928AB}" srcOrd="1" destOrd="0" parTransId="{8496B588-8BF4-4552-A3E7-21B57981C22F}" sibTransId="{6DC9299D-B90E-4618-8AED-4BF5B0E847DB}"/>
    <dgm:cxn modelId="{58D0E67F-4988-4F1F-82AB-911DD169AB98}" srcId="{708DA282-B0A7-443D-B780-C98CB5B8023A}" destId="{41AB5D47-C8FF-4393-9F4B-E81E0D147B11}" srcOrd="0" destOrd="0" parTransId="{5D87FE06-34E3-4B0C-9ECF-8F9C3184E7AC}" sibTransId="{A38D0041-A2DA-4971-ABDB-05469F97E447}"/>
    <dgm:cxn modelId="{E0B924A5-7648-4ABD-898F-C2552B988519}" type="presOf" srcId="{DB4C0464-EB9E-42EC-980E-259DC8D54A1A}" destId="{D2AC1362-3232-4BA7-A2E3-C66EF35D1AC5}" srcOrd="0" destOrd="0" presId="urn:microsoft.com/office/officeart/2005/8/layout/process4"/>
    <dgm:cxn modelId="{C229ECAD-6856-4B2D-9616-02EAD716C865}" type="presOf" srcId="{3CB003A1-EB87-46FE-B70F-7FA38C5EECD5}" destId="{178BD121-10CA-4532-BA8B-6218473D3AEA}" srcOrd="0" destOrd="0" presId="urn:microsoft.com/office/officeart/2005/8/layout/process4"/>
    <dgm:cxn modelId="{9FC309B6-EDF5-4C90-94AD-616E63893A6B}" type="presOf" srcId="{708DA282-B0A7-443D-B780-C98CB5B8023A}" destId="{991432E0-6485-43D5-949F-270860ADC81F}" srcOrd="1" destOrd="0" presId="urn:microsoft.com/office/officeart/2005/8/layout/process4"/>
    <dgm:cxn modelId="{387B63BB-54D7-46D0-B569-8E02C5E66CE2}" type="presOf" srcId="{F71EDE79-F357-4A40-96DF-6604C1130F7C}" destId="{94F09B9F-6AB7-442C-90DB-41136939169F}" srcOrd="1" destOrd="0" presId="urn:microsoft.com/office/officeart/2005/8/layout/process4"/>
    <dgm:cxn modelId="{8259BDBF-AB87-4A0F-9B83-5A8D053799E4}" type="presOf" srcId="{41AB5D47-C8FF-4393-9F4B-E81E0D147B11}" destId="{2B7FBBF6-88EF-4024-8DF6-912CDBA82F10}" srcOrd="0" destOrd="0" presId="urn:microsoft.com/office/officeart/2005/8/layout/process4"/>
    <dgm:cxn modelId="{396543C5-2AD6-4AD1-9E12-4E584343AF64}" srcId="{F71EDE79-F357-4A40-96DF-6604C1130F7C}" destId="{3CB003A1-EB87-46FE-B70F-7FA38C5EECD5}" srcOrd="1" destOrd="0" parTransId="{3E68E937-91EC-407E-85E1-57EDE2633B45}" sibTransId="{BC6D7A6E-19A2-410A-A263-E87AD2B20CC6}"/>
    <dgm:cxn modelId="{D0278CC8-A622-4EA2-BFFB-C0AE2240416C}" type="presOf" srcId="{19E30398-FF7E-4B19-AB63-711A236928AB}" destId="{80AE1683-096E-4C33-B152-599CFDA51F37}" srcOrd="0" destOrd="0" presId="urn:microsoft.com/office/officeart/2005/8/layout/process4"/>
    <dgm:cxn modelId="{FED512C9-CFF7-4E35-9B57-291C453486F9}" type="presOf" srcId="{708DA282-B0A7-443D-B780-C98CB5B8023A}" destId="{B7729554-5F63-46CE-B562-851ABC1F05CE}" srcOrd="0" destOrd="0" presId="urn:microsoft.com/office/officeart/2005/8/layout/process4"/>
    <dgm:cxn modelId="{5A7529CA-A7A7-41CC-87C1-2ACF2E975C31}" type="presOf" srcId="{DDA65A17-539B-460D-BC21-98D4FE065492}" destId="{FF783270-16B2-4AD1-9988-E24A796CB05D}" srcOrd="0" destOrd="0" presId="urn:microsoft.com/office/officeart/2005/8/layout/process4"/>
    <dgm:cxn modelId="{0EF0ABCF-1E7B-45DB-847B-C6C170A7991B}" type="presOf" srcId="{53DB1872-EF2C-4EEE-B49A-8C6E8C2053D4}" destId="{6100E52E-565E-4D55-9167-29CC51014CD2}" srcOrd="1" destOrd="0" presId="urn:microsoft.com/office/officeart/2005/8/layout/process4"/>
    <dgm:cxn modelId="{D30534FB-3220-4016-911E-F19DD3DCC6AA}" srcId="{53DB1872-EF2C-4EEE-B49A-8C6E8C2053D4}" destId="{DB4C0464-EB9E-42EC-980E-259DC8D54A1A}" srcOrd="0" destOrd="0" parTransId="{32CA434A-ED1E-48C4-9D84-6775549CA7ED}" sibTransId="{CB07A9BA-AAB8-4E84-8634-ED271F93EEAC}"/>
    <dgm:cxn modelId="{DBEE703F-6D86-43BF-9368-A8FA653F6E5F}" type="presParOf" srcId="{FF783270-16B2-4AD1-9988-E24A796CB05D}" destId="{8BBDBD02-8196-471E-B96A-11DF673F56E8}" srcOrd="0" destOrd="0" presId="urn:microsoft.com/office/officeart/2005/8/layout/process4"/>
    <dgm:cxn modelId="{FD748423-207E-4F5D-ADF0-300215634149}" type="presParOf" srcId="{8BBDBD02-8196-471E-B96A-11DF673F56E8}" destId="{77B6535A-3535-4D32-A811-EF6756AC9FF3}" srcOrd="0" destOrd="0" presId="urn:microsoft.com/office/officeart/2005/8/layout/process4"/>
    <dgm:cxn modelId="{6C74BFF7-91FD-4B62-9F0B-6C5EB654A33C}" type="presParOf" srcId="{8BBDBD02-8196-471E-B96A-11DF673F56E8}" destId="{94F09B9F-6AB7-442C-90DB-41136939169F}" srcOrd="1" destOrd="0" presId="urn:microsoft.com/office/officeart/2005/8/layout/process4"/>
    <dgm:cxn modelId="{400331AC-D1B3-47D8-9996-F706F79E8E51}" type="presParOf" srcId="{8BBDBD02-8196-471E-B96A-11DF673F56E8}" destId="{505E38CA-AF28-4B6D-AA45-8BD7BCBA6FED}" srcOrd="2" destOrd="0" presId="urn:microsoft.com/office/officeart/2005/8/layout/process4"/>
    <dgm:cxn modelId="{BF55EA93-D42A-4F15-B3E2-F01A9D61D82C}" type="presParOf" srcId="{505E38CA-AF28-4B6D-AA45-8BD7BCBA6FED}" destId="{1DCC83E0-FB19-4C05-BCE9-8BD8BCAADA3B}" srcOrd="0" destOrd="0" presId="urn:microsoft.com/office/officeart/2005/8/layout/process4"/>
    <dgm:cxn modelId="{D3DE0B70-8E8F-4D42-B4F1-B942165A7FE6}" type="presParOf" srcId="{505E38CA-AF28-4B6D-AA45-8BD7BCBA6FED}" destId="{178BD121-10CA-4532-BA8B-6218473D3AEA}" srcOrd="1" destOrd="0" presId="urn:microsoft.com/office/officeart/2005/8/layout/process4"/>
    <dgm:cxn modelId="{BA8477DA-C44C-4283-8BC2-030950E2066A}" type="presParOf" srcId="{FF783270-16B2-4AD1-9988-E24A796CB05D}" destId="{56A82CB6-72C1-4956-8701-8D8825D285F1}" srcOrd="1" destOrd="0" presId="urn:microsoft.com/office/officeart/2005/8/layout/process4"/>
    <dgm:cxn modelId="{B69B6016-0323-40C8-9FB0-7D0EFC259C0B}" type="presParOf" srcId="{FF783270-16B2-4AD1-9988-E24A796CB05D}" destId="{94A5A174-FBE1-498E-A145-133E9822804B}" srcOrd="2" destOrd="0" presId="urn:microsoft.com/office/officeart/2005/8/layout/process4"/>
    <dgm:cxn modelId="{31BD2724-D7C1-4BB0-B479-D3AF544E70A7}" type="presParOf" srcId="{94A5A174-FBE1-498E-A145-133E9822804B}" destId="{31A3B8FF-D6EB-4728-AE5F-79FB72DEFBAA}" srcOrd="0" destOrd="0" presId="urn:microsoft.com/office/officeart/2005/8/layout/process4"/>
    <dgm:cxn modelId="{C5FB4DE4-F027-4606-B706-579583B512F2}" type="presParOf" srcId="{94A5A174-FBE1-498E-A145-133E9822804B}" destId="{6100E52E-565E-4D55-9167-29CC51014CD2}" srcOrd="1" destOrd="0" presId="urn:microsoft.com/office/officeart/2005/8/layout/process4"/>
    <dgm:cxn modelId="{C5EE4182-9D9A-4219-A2ED-0D3BAE3B07C2}" type="presParOf" srcId="{94A5A174-FBE1-498E-A145-133E9822804B}" destId="{B84BDD5F-080A-4EFD-9144-46121EEC4AB6}" srcOrd="2" destOrd="0" presId="urn:microsoft.com/office/officeart/2005/8/layout/process4"/>
    <dgm:cxn modelId="{44AFB2C9-9EA0-4142-B6D7-83D5D12B549E}" type="presParOf" srcId="{B84BDD5F-080A-4EFD-9144-46121EEC4AB6}" destId="{D2AC1362-3232-4BA7-A2E3-C66EF35D1AC5}" srcOrd="0" destOrd="0" presId="urn:microsoft.com/office/officeart/2005/8/layout/process4"/>
    <dgm:cxn modelId="{AD495EDE-5A88-4A78-9455-8913E19330A8}" type="presParOf" srcId="{B84BDD5F-080A-4EFD-9144-46121EEC4AB6}" destId="{80AE1683-096E-4C33-B152-599CFDA51F37}" srcOrd="1" destOrd="0" presId="urn:microsoft.com/office/officeart/2005/8/layout/process4"/>
    <dgm:cxn modelId="{0D16058F-642C-4EFB-82BF-3A719C014531}" type="presParOf" srcId="{FF783270-16B2-4AD1-9988-E24A796CB05D}" destId="{30B2C735-CD68-4B29-99B3-401DB2895FE4}" srcOrd="3" destOrd="0" presId="urn:microsoft.com/office/officeart/2005/8/layout/process4"/>
    <dgm:cxn modelId="{DFF8CA9B-C25B-4544-B102-498EBA203644}" type="presParOf" srcId="{FF783270-16B2-4AD1-9988-E24A796CB05D}" destId="{75D5E21D-D22A-454A-A325-C756978B49A2}" srcOrd="4" destOrd="0" presId="urn:microsoft.com/office/officeart/2005/8/layout/process4"/>
    <dgm:cxn modelId="{65B0C0F8-F99E-4EFB-8657-538D12668506}" type="presParOf" srcId="{75D5E21D-D22A-454A-A325-C756978B49A2}" destId="{B7729554-5F63-46CE-B562-851ABC1F05CE}" srcOrd="0" destOrd="0" presId="urn:microsoft.com/office/officeart/2005/8/layout/process4"/>
    <dgm:cxn modelId="{2C89BB4C-9ABD-4459-BF26-B370473EB577}" type="presParOf" srcId="{75D5E21D-D22A-454A-A325-C756978B49A2}" destId="{991432E0-6485-43D5-949F-270860ADC81F}" srcOrd="1" destOrd="0" presId="urn:microsoft.com/office/officeart/2005/8/layout/process4"/>
    <dgm:cxn modelId="{7A923EDE-E250-427B-B3A8-3B9B996BF9C2}" type="presParOf" srcId="{75D5E21D-D22A-454A-A325-C756978B49A2}" destId="{C874774D-9338-4EB0-A607-6D65F6BD1904}" srcOrd="2" destOrd="0" presId="urn:microsoft.com/office/officeart/2005/8/layout/process4"/>
    <dgm:cxn modelId="{46448BD8-6A8F-4C7B-ABCA-3408FDAB3B09}" type="presParOf" srcId="{C874774D-9338-4EB0-A607-6D65F6BD1904}" destId="{2B7FBBF6-88EF-4024-8DF6-912CDBA82F10}" srcOrd="0" destOrd="0" presId="urn:microsoft.com/office/officeart/2005/8/layout/process4"/>
    <dgm:cxn modelId="{2E7C0675-6A93-4F73-B653-D3727C2994B1}" type="presParOf" srcId="{C874774D-9338-4EB0-A607-6D65F6BD1904}" destId="{0E815525-997D-4EE6-9AD0-87CF87B06C6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FC743-B327-469C-BBFF-FC621469A7DA}">
      <dsp:nvSpPr>
        <dsp:cNvPr id="0" name=""/>
        <dsp:cNvSpPr/>
      </dsp:nvSpPr>
      <dsp:spPr>
        <a:xfrm>
          <a:off x="969" y="2326707"/>
          <a:ext cx="1889771" cy="755908"/>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88011" rIns="44006" bIns="88011" numCol="1" spcCol="1270" anchor="ctr" anchorCtr="0">
          <a:noAutofit/>
        </a:bodyPr>
        <a:lstStyle/>
        <a:p>
          <a:pPr marL="0" lvl="0" indent="0" algn="ctr" defTabSz="1466850">
            <a:lnSpc>
              <a:spcPct val="90000"/>
            </a:lnSpc>
            <a:spcBef>
              <a:spcPct val="0"/>
            </a:spcBef>
            <a:spcAft>
              <a:spcPct val="35000"/>
            </a:spcAft>
            <a:buNone/>
          </a:pPr>
          <a:r>
            <a:rPr lang="fi-FI" sz="3300" kern="1200"/>
            <a:t>2021</a:t>
          </a:r>
        </a:p>
      </dsp:txBody>
      <dsp:txXfrm>
        <a:off x="969" y="2326707"/>
        <a:ext cx="1700794" cy="755908"/>
      </dsp:txXfrm>
    </dsp:sp>
    <dsp:sp modelId="{9F76F9B4-7DAC-44C1-A29B-1578EBE94CD1}">
      <dsp:nvSpPr>
        <dsp:cNvPr id="0" name=""/>
        <dsp:cNvSpPr/>
      </dsp:nvSpPr>
      <dsp:spPr>
        <a:xfrm>
          <a:off x="1512786" y="2326707"/>
          <a:ext cx="1889771" cy="755908"/>
        </a:xfrm>
        <a:prstGeom prst="chevron">
          <a:avLst/>
        </a:prstGeom>
        <a:solidFill>
          <a:schemeClr val="accent1">
            <a:shade val="50000"/>
            <a:hueOff val="273482"/>
            <a:satOff val="-16896"/>
            <a:lumOff val="200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fi-FI" sz="3300" kern="1200"/>
            <a:t>2022</a:t>
          </a:r>
        </a:p>
      </dsp:txBody>
      <dsp:txXfrm>
        <a:off x="1890740" y="2326707"/>
        <a:ext cx="1133863" cy="755908"/>
      </dsp:txXfrm>
    </dsp:sp>
    <dsp:sp modelId="{4E954AAA-4F87-4BF7-8300-A8521307AEF4}">
      <dsp:nvSpPr>
        <dsp:cNvPr id="0" name=""/>
        <dsp:cNvSpPr/>
      </dsp:nvSpPr>
      <dsp:spPr>
        <a:xfrm>
          <a:off x="3024603" y="2326707"/>
          <a:ext cx="1889771" cy="755908"/>
        </a:xfrm>
        <a:prstGeom prst="chevron">
          <a:avLst/>
        </a:prstGeom>
        <a:solidFill>
          <a:schemeClr val="accent1">
            <a:shade val="50000"/>
            <a:hueOff val="546963"/>
            <a:satOff val="-33792"/>
            <a:lumOff val="400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fi-FI" sz="3300" kern="1200"/>
            <a:t>2023</a:t>
          </a:r>
        </a:p>
      </dsp:txBody>
      <dsp:txXfrm>
        <a:off x="3402557" y="2326707"/>
        <a:ext cx="1133863" cy="755908"/>
      </dsp:txXfrm>
    </dsp:sp>
    <dsp:sp modelId="{4414C505-98E0-4D8D-90F4-2D869609726D}">
      <dsp:nvSpPr>
        <dsp:cNvPr id="0" name=""/>
        <dsp:cNvSpPr/>
      </dsp:nvSpPr>
      <dsp:spPr>
        <a:xfrm>
          <a:off x="4536420" y="2326707"/>
          <a:ext cx="1889771" cy="755908"/>
        </a:xfrm>
        <a:prstGeom prst="chevron">
          <a:avLst/>
        </a:prstGeom>
        <a:solidFill>
          <a:schemeClr val="accent1">
            <a:shade val="50000"/>
            <a:hueOff val="546963"/>
            <a:satOff val="-33792"/>
            <a:lumOff val="400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fi-FI" sz="3300" kern="1200"/>
            <a:t>2024</a:t>
          </a:r>
        </a:p>
      </dsp:txBody>
      <dsp:txXfrm>
        <a:off x="4914374" y="2326707"/>
        <a:ext cx="1133863" cy="755908"/>
      </dsp:txXfrm>
    </dsp:sp>
    <dsp:sp modelId="{D7027491-4D20-440E-9060-893586C05313}">
      <dsp:nvSpPr>
        <dsp:cNvPr id="0" name=""/>
        <dsp:cNvSpPr/>
      </dsp:nvSpPr>
      <dsp:spPr>
        <a:xfrm>
          <a:off x="6048238" y="2326707"/>
          <a:ext cx="1889771" cy="755908"/>
        </a:xfrm>
        <a:prstGeom prst="chevron">
          <a:avLst/>
        </a:prstGeom>
        <a:solidFill>
          <a:schemeClr val="accent1">
            <a:shade val="50000"/>
            <a:hueOff val="273482"/>
            <a:satOff val="-16896"/>
            <a:lumOff val="200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fi-FI" sz="3300" kern="1200"/>
            <a:t>2025</a:t>
          </a:r>
        </a:p>
      </dsp:txBody>
      <dsp:txXfrm>
        <a:off x="6426192" y="2326707"/>
        <a:ext cx="1133863" cy="755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110B5-1175-4F26-B9FB-E96D08C96C7C}">
      <dsp:nvSpPr>
        <dsp:cNvPr id="0" name=""/>
        <dsp:cNvSpPr/>
      </dsp:nvSpPr>
      <dsp:spPr>
        <a:xfrm>
          <a:off x="877664" y="242613"/>
          <a:ext cx="2160270" cy="216027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dirty="0"/>
            <a:t>TYÖLLISYYS</a:t>
          </a:r>
        </a:p>
      </dsp:txBody>
      <dsp:txXfrm>
        <a:off x="2052182" y="641235"/>
        <a:ext cx="732948" cy="720090"/>
      </dsp:txXfrm>
    </dsp:sp>
    <dsp:sp modelId="{C5AB8A11-04FA-43FC-B002-A3792E80E609}">
      <dsp:nvSpPr>
        <dsp:cNvPr id="0" name=""/>
        <dsp:cNvSpPr/>
      </dsp:nvSpPr>
      <dsp:spPr>
        <a:xfrm>
          <a:off x="869828" y="237886"/>
          <a:ext cx="2160270" cy="216027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dirty="0"/>
            <a:t>YRITYSPALVELUT</a:t>
          </a:r>
        </a:p>
      </dsp:txBody>
      <dsp:txXfrm>
        <a:off x="1461330" y="1600914"/>
        <a:ext cx="977265" cy="668655"/>
      </dsp:txXfrm>
    </dsp:sp>
    <dsp:sp modelId="{815CCE29-24CC-44FE-9C32-1D20783BFDFA}">
      <dsp:nvSpPr>
        <dsp:cNvPr id="0" name=""/>
        <dsp:cNvSpPr/>
      </dsp:nvSpPr>
      <dsp:spPr>
        <a:xfrm>
          <a:off x="869828" y="237886"/>
          <a:ext cx="2160270" cy="216027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i-FI" sz="800" kern="1200" dirty="0"/>
            <a:t>KOULUTUS</a:t>
          </a:r>
        </a:p>
      </dsp:txBody>
      <dsp:txXfrm>
        <a:off x="1101285" y="662225"/>
        <a:ext cx="732948" cy="720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09B9F-6AB7-442C-90DB-41136939169F}">
      <dsp:nvSpPr>
        <dsp:cNvPr id="0" name=""/>
        <dsp:cNvSpPr/>
      </dsp:nvSpPr>
      <dsp:spPr>
        <a:xfrm>
          <a:off x="0" y="2705695"/>
          <a:ext cx="6805394" cy="8880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i-FI" sz="1700" b="1" kern="1200"/>
            <a:t>Vaihe 3: Arvio</a:t>
          </a:r>
        </a:p>
      </dsp:txBody>
      <dsp:txXfrm>
        <a:off x="0" y="2705695"/>
        <a:ext cx="6805394" cy="479557"/>
      </dsp:txXfrm>
    </dsp:sp>
    <dsp:sp modelId="{1DCC83E0-FB19-4C05-BCE9-8BD8BCAADA3B}">
      <dsp:nvSpPr>
        <dsp:cNvPr id="0" name=""/>
        <dsp:cNvSpPr/>
      </dsp:nvSpPr>
      <dsp:spPr>
        <a:xfrm>
          <a:off x="0" y="3167492"/>
          <a:ext cx="3402697" cy="4085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kern="1200"/>
            <a:t>Mikä oli palvelun kokonaiskustannus?</a:t>
          </a:r>
        </a:p>
      </dsp:txBody>
      <dsp:txXfrm>
        <a:off x="0" y="3167492"/>
        <a:ext cx="3402697" cy="408512"/>
      </dsp:txXfrm>
    </dsp:sp>
    <dsp:sp modelId="{178BD121-10CA-4532-BA8B-6218473D3AEA}">
      <dsp:nvSpPr>
        <dsp:cNvPr id="0" name=""/>
        <dsp:cNvSpPr/>
      </dsp:nvSpPr>
      <dsp:spPr>
        <a:xfrm>
          <a:off x="3402697" y="3167492"/>
          <a:ext cx="3402697" cy="4085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kern="1200"/>
            <a:t>Millaiset tavoitteet palvelulle tulee asettaa, jotta kokonaiskustannukset ovat hyväksyttävät?</a:t>
          </a:r>
        </a:p>
      </dsp:txBody>
      <dsp:txXfrm>
        <a:off x="3402697" y="3167492"/>
        <a:ext cx="3402697" cy="408512"/>
      </dsp:txXfrm>
    </dsp:sp>
    <dsp:sp modelId="{6100E52E-565E-4D55-9167-29CC51014CD2}">
      <dsp:nvSpPr>
        <dsp:cNvPr id="0" name=""/>
        <dsp:cNvSpPr/>
      </dsp:nvSpPr>
      <dsp:spPr>
        <a:xfrm rot="10800000">
          <a:off x="0" y="1353165"/>
          <a:ext cx="6805394" cy="136585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i-FI" sz="1700" b="1" kern="1200"/>
            <a:t>Vaihe 2: Panos/tuotos-analyysi</a:t>
          </a:r>
        </a:p>
      </dsp:txBody>
      <dsp:txXfrm rot="-10800000">
        <a:off x="0" y="1353165"/>
        <a:ext cx="6805394" cy="479413"/>
      </dsp:txXfrm>
    </dsp:sp>
    <dsp:sp modelId="{D2AC1362-3232-4BA7-A2E3-C66EF35D1AC5}">
      <dsp:nvSpPr>
        <dsp:cNvPr id="0" name=""/>
        <dsp:cNvSpPr/>
      </dsp:nvSpPr>
      <dsp:spPr>
        <a:xfrm>
          <a:off x="0" y="1832579"/>
          <a:ext cx="3402697" cy="4083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kern="1200"/>
            <a:t>Palvelun järjestämisen suorat ja epäsuorat kulut</a:t>
          </a:r>
        </a:p>
      </dsp:txBody>
      <dsp:txXfrm>
        <a:off x="0" y="1832579"/>
        <a:ext cx="3402697" cy="408389"/>
      </dsp:txXfrm>
    </dsp:sp>
    <dsp:sp modelId="{80AE1683-096E-4C33-B152-599CFDA51F37}">
      <dsp:nvSpPr>
        <dsp:cNvPr id="0" name=""/>
        <dsp:cNvSpPr/>
      </dsp:nvSpPr>
      <dsp:spPr>
        <a:xfrm>
          <a:off x="3402697" y="1832579"/>
          <a:ext cx="3402697" cy="4083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kern="1200"/>
            <a:t>Taloudelliset hyödyt (kuntalaisille, yrityksille, kaupungille), hyvinvointi</a:t>
          </a:r>
        </a:p>
      </dsp:txBody>
      <dsp:txXfrm>
        <a:off x="3402697" y="1832579"/>
        <a:ext cx="3402697" cy="408389"/>
      </dsp:txXfrm>
    </dsp:sp>
    <dsp:sp modelId="{991432E0-6485-43D5-949F-270860ADC81F}">
      <dsp:nvSpPr>
        <dsp:cNvPr id="0" name=""/>
        <dsp:cNvSpPr/>
      </dsp:nvSpPr>
      <dsp:spPr>
        <a:xfrm rot="10800000">
          <a:off x="0" y="0"/>
          <a:ext cx="6805394" cy="136585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i-FI" sz="1700" b="1" kern="1200"/>
            <a:t>Vaihe 1: Tarve- ja strategia-arvio</a:t>
          </a:r>
        </a:p>
      </dsp:txBody>
      <dsp:txXfrm rot="-10800000">
        <a:off x="0" y="0"/>
        <a:ext cx="6805394" cy="479413"/>
      </dsp:txXfrm>
    </dsp:sp>
    <dsp:sp modelId="{2B7FBBF6-88EF-4024-8DF6-912CDBA82F10}">
      <dsp:nvSpPr>
        <dsp:cNvPr id="0" name=""/>
        <dsp:cNvSpPr/>
      </dsp:nvSpPr>
      <dsp:spPr>
        <a:xfrm>
          <a:off x="0" y="480049"/>
          <a:ext cx="3402697" cy="4083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kern="1200"/>
            <a:t>Kuntalaisten, alueen elinvoiman ja kaupungin </a:t>
          </a:r>
          <a:r>
            <a:rPr lang="fi-FI" sz="1200" b="1" kern="1200"/>
            <a:t>tarpeet</a:t>
          </a:r>
          <a:r>
            <a:rPr lang="fi-FI" sz="1200" kern="1200"/>
            <a:t> </a:t>
          </a:r>
        </a:p>
      </dsp:txBody>
      <dsp:txXfrm>
        <a:off x="0" y="480049"/>
        <a:ext cx="3402697" cy="408389"/>
      </dsp:txXfrm>
    </dsp:sp>
    <dsp:sp modelId="{0E815525-997D-4EE6-9AD0-87CF87B06C60}">
      <dsp:nvSpPr>
        <dsp:cNvPr id="0" name=""/>
        <dsp:cNvSpPr/>
      </dsp:nvSpPr>
      <dsp:spPr>
        <a:xfrm>
          <a:off x="3402697" y="480049"/>
          <a:ext cx="3402697" cy="4083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b="1" kern="1200"/>
            <a:t>Strategiset linjaukset</a:t>
          </a:r>
          <a:r>
            <a:rPr lang="fi-FI" sz="1200" b="0" kern="1200"/>
            <a:t> (kaupunkistrategia, kohderyhmien priorisointi)</a:t>
          </a:r>
          <a:endParaRPr lang="fi-FI" sz="1200" b="1" kern="1200"/>
        </a:p>
      </dsp:txBody>
      <dsp:txXfrm>
        <a:off x="3402697" y="480049"/>
        <a:ext cx="3402697" cy="40838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B35D-A554-1C46-A8D1-9D72DD41DD25}" type="datetimeFigureOut">
              <a:rPr lang="en-US" smtClean="0"/>
              <a:t>8/22/2024</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78F42-7F9A-4504-974A-04618EA02151}" type="datetimeFigureOut">
              <a:rPr lang="fi-FI" smtClean="0"/>
              <a:t>22.8.2024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F4533-E5B4-4320-8716-C922D11DF12F}" type="slidenum">
              <a:rPr lang="fi-FI" smtClean="0"/>
              <a:t>‹#›</a:t>
            </a:fld>
            <a:endParaRPr lang="fi-FI"/>
          </a:p>
        </p:txBody>
      </p:sp>
    </p:spTree>
    <p:extLst>
      <p:ext uri="{BB962C8B-B14F-4D97-AF65-F5344CB8AC3E}">
        <p14:creationId xmlns:p14="http://schemas.microsoft.com/office/powerpoint/2010/main" val="109966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3</a:t>
            </a:fld>
            <a:endParaRPr lang="fi-FI"/>
          </a:p>
        </p:txBody>
      </p:sp>
    </p:spTree>
    <p:extLst>
      <p:ext uri="{BB962C8B-B14F-4D97-AF65-F5344CB8AC3E}">
        <p14:creationId xmlns:p14="http://schemas.microsoft.com/office/powerpoint/2010/main" val="246967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Kaikki on tapahtunut melko nopeasti.</a:t>
            </a:r>
          </a:p>
        </p:txBody>
      </p:sp>
      <p:sp>
        <p:nvSpPr>
          <p:cNvPr id="4" name="Dian numeron paikkamerkki 3"/>
          <p:cNvSpPr>
            <a:spLocks noGrp="1"/>
          </p:cNvSpPr>
          <p:nvPr>
            <p:ph type="sldNum" sz="quarter" idx="5"/>
          </p:nvPr>
        </p:nvSpPr>
        <p:spPr/>
        <p:txBody>
          <a:bodyPr/>
          <a:lstStyle/>
          <a:p>
            <a:fld id="{7DDF4533-E5B4-4320-8716-C922D11DF12F}" type="slidenum">
              <a:rPr lang="fi-FI" smtClean="0"/>
              <a:t>5</a:t>
            </a:fld>
            <a:endParaRPr lang="fi-FI"/>
          </a:p>
        </p:txBody>
      </p:sp>
    </p:spTree>
    <p:extLst>
      <p:ext uri="{BB962C8B-B14F-4D97-AF65-F5344CB8AC3E}">
        <p14:creationId xmlns:p14="http://schemas.microsoft.com/office/powerpoint/2010/main" val="311000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968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19</a:t>
            </a:fld>
            <a:endParaRPr lang="fi-FI"/>
          </a:p>
        </p:txBody>
      </p:sp>
    </p:spTree>
    <p:extLst>
      <p:ext uri="{BB962C8B-B14F-4D97-AF65-F5344CB8AC3E}">
        <p14:creationId xmlns:p14="http://schemas.microsoft.com/office/powerpoint/2010/main" val="64836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9070" indent="-179070"/>
            <a:r>
              <a:rPr lang="fi-FI" dirty="0"/>
              <a:t>Työmarkkinatuen kuntaosuusmaksut vuonna 2023 olivat Turulle 22,1 milj. € ja Turun työllisyysalueelle yhteensä noin 29,3 milj. €</a:t>
            </a:r>
          </a:p>
          <a:p>
            <a:pPr marL="179070" indent="-179070"/>
            <a:r>
              <a:rPr lang="fi-FI" dirty="0"/>
              <a:t>VM:n laskelmissa Turun maksuosuuden uudessa mallissa arvioidaan olevan noin 31,1 milj. € vuoden 2023 tilanteessa</a:t>
            </a:r>
          </a:p>
          <a:p>
            <a:pPr marL="539750" lvl="1" indent="-179705">
              <a:buFont typeface="Courier New"/>
              <a:buChar char="o"/>
            </a:pPr>
            <a:r>
              <a:rPr lang="fi-FI" dirty="0"/>
              <a:t>Heikentyvä työllisyystilanne suurentaa eroa vanhaan malliin, joten Turun todellinen maksusumma vuosina 2025 ja 2026 voi olla jopa 3,5–4 milj. € arviota korkeampi</a:t>
            </a:r>
          </a:p>
          <a:p>
            <a:pPr marL="179070" indent="-179070"/>
            <a:r>
              <a:rPr lang="fi-FI" dirty="0"/>
              <a:t>Valtio kompensoi kohonneita maksuja kunnille vuoden 2023 laskennallisen summan perusteella</a:t>
            </a:r>
          </a:p>
          <a:p>
            <a:pPr marL="539750" lvl="1" indent="-179705">
              <a:buFont typeface="Courier New"/>
              <a:buChar char="o"/>
            </a:pPr>
            <a:r>
              <a:rPr lang="fi-FI" dirty="0"/>
              <a:t>Ennuste heikentyvästä työllisyydestä uhkaa uudistuksen luvattua kustannusneutraliteettia</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20</a:t>
            </a:fld>
            <a:endParaRPr lang="fi-FI"/>
          </a:p>
        </p:txBody>
      </p:sp>
    </p:spTree>
    <p:extLst>
      <p:ext uri="{BB962C8B-B14F-4D97-AF65-F5344CB8AC3E}">
        <p14:creationId xmlns:p14="http://schemas.microsoft.com/office/powerpoint/2010/main" val="4248170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33836" y="2210856"/>
            <a:ext cx="7733725" cy="1378901"/>
          </a:xfrm>
        </p:spPr>
        <p:txBody>
          <a:bodyPr anchor="t" anchorCtr="0">
            <a:noAutofit/>
          </a:bodyPr>
          <a:lstStyle>
            <a:lvl1pPr>
              <a:lnSpc>
                <a:spcPct val="85000"/>
              </a:lnSpc>
              <a:defRPr sz="56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734510" y="3655142"/>
            <a:ext cx="7733052" cy="438811"/>
          </a:xfrm>
          <a:prstGeom prst="rect">
            <a:avLst/>
          </a:prstGeom>
        </p:spPr>
        <p:txBody>
          <a:bodyPr lIns="0" rIns="0" anchor="t" anchorCtr="0">
            <a:noAutofit/>
          </a:bodyPr>
          <a:lstStyle>
            <a:lvl1pPr marL="0" indent="0" algn="l">
              <a:lnSpc>
                <a:spcPct val="100000"/>
              </a:lnSpc>
              <a:spcAft>
                <a:spcPts val="0"/>
              </a:spcAft>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733836" y="4412974"/>
            <a:ext cx="5661025" cy="25664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87" y="795806"/>
            <a:ext cx="1370090" cy="717808"/>
          </a:xfrm>
          <a:prstGeom prst="rect">
            <a:avLst/>
          </a:prstGeom>
        </p:spPr>
      </p:pic>
    </p:spTree>
    <p:extLst>
      <p:ext uri="{BB962C8B-B14F-4D97-AF65-F5344CB8AC3E}">
        <p14:creationId xmlns:p14="http://schemas.microsoft.com/office/powerpoint/2010/main" val="152420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3079274"/>
            <a:ext cx="8091213" cy="1702131"/>
          </a:xfrm>
        </p:spPr>
        <p:txBody>
          <a:bodyPr anchor="t">
            <a:noAutofit/>
          </a:bodyPr>
          <a:lstStyle>
            <a:lvl1pPr algn="ctr">
              <a:lnSpc>
                <a:spcPct val="90000"/>
              </a:lnSpc>
              <a:defRPr sz="5600">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2732063" y="762789"/>
            <a:ext cx="3679874" cy="2316485"/>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427735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0" y="0"/>
            <a:ext cx="9144001" cy="5143500"/>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7909535" y="4772882"/>
            <a:ext cx="1071829"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Tree>
    <p:extLst>
      <p:ext uri="{BB962C8B-B14F-4D97-AF65-F5344CB8AC3E}">
        <p14:creationId xmlns:p14="http://schemas.microsoft.com/office/powerpoint/2010/main" val="18542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6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214185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865921" y="2627869"/>
            <a:ext cx="7412159" cy="972065"/>
          </a:xfrm>
        </p:spPr>
        <p:txBody>
          <a:bodyPr anchor="t" anchorCtr="0"/>
          <a:lstStyle>
            <a:lvl1pPr algn="ctr">
              <a:lnSpc>
                <a:spcPct val="90000"/>
              </a:lnSpc>
              <a:defRPr sz="66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9847" y="1100381"/>
            <a:ext cx="906364" cy="1259847"/>
          </a:xfrm>
          <a:prstGeom prst="rect">
            <a:avLst/>
          </a:prstGeom>
        </p:spPr>
      </p:pic>
    </p:spTree>
    <p:extLst>
      <p:ext uri="{BB962C8B-B14F-4D97-AF65-F5344CB8AC3E}">
        <p14:creationId xmlns:p14="http://schemas.microsoft.com/office/powerpoint/2010/main" val="186341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678319" y="941514"/>
            <a:ext cx="7826318" cy="536498"/>
          </a:xfrm>
          <a:prstGeom prst="rect">
            <a:avLst/>
          </a:prstGeom>
        </p:spPr>
        <p:txBody>
          <a:bodyPr vert="horz" lIns="0" tIns="0" rIns="0" bIns="0" rtlCol="0" anchor="b" anchorCtr="0">
            <a:noAutofit/>
          </a:bodyPr>
          <a:lstStyle>
            <a:lvl1pPr>
              <a:lnSpc>
                <a:spcPct val="90000"/>
              </a:lnSpc>
              <a:defRPr sz="36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678319" y="1684403"/>
            <a:ext cx="3694898" cy="2893383"/>
          </a:xfrm>
          <a:prstGeom prst="rect">
            <a:avLst/>
          </a:prstGeom>
        </p:spPr>
        <p:txBody>
          <a:bodyPr vert="horz" lIns="0" tIns="45720" rIns="0" bIns="45720" rtlCol="0">
            <a:noAutofit/>
          </a:bodyPr>
          <a:lstStyle>
            <a:lvl1pPr marL="180000" indent="-180000">
              <a:lnSpc>
                <a:spcPct val="107000"/>
              </a:lnSpc>
              <a:spcAft>
                <a:spcPts val="800"/>
              </a:spcAft>
              <a:buClrTx/>
              <a:buSzPct val="100000"/>
              <a:buFont typeface="Arial" panose="020B0604020202020204" pitchFamily="34" charset="0"/>
              <a:buChar char="•"/>
              <a:defRPr sz="1800"/>
            </a:lvl1pPr>
            <a:lvl2pPr marL="539987" indent="-198000">
              <a:lnSpc>
                <a:spcPct val="107000"/>
              </a:lnSpc>
              <a:spcAft>
                <a:spcPts val="800"/>
              </a:spcAft>
              <a:buFont typeface="Lucida Grande"/>
              <a:buChar char="–"/>
              <a:defRPr sz="1500"/>
            </a:lvl2pPr>
            <a:lvl3pPr marL="864000" indent="-144000">
              <a:lnSpc>
                <a:spcPct val="107000"/>
              </a:lnSpc>
              <a:spcAft>
                <a:spcPts val="800"/>
              </a:spcAft>
              <a:buSzPct val="100000"/>
              <a:buFont typeface="Arial" panose="020B0604020202020204" pitchFamily="34" charset="0"/>
              <a:buChar char="•"/>
              <a:defRPr sz="1200"/>
            </a:lvl3pPr>
            <a:lvl4pPr marL="1224000" indent="-144000">
              <a:lnSpc>
                <a:spcPct val="107000"/>
              </a:lnSpc>
              <a:spcAft>
                <a:spcPts val="800"/>
              </a:spcAft>
              <a:buSzPct val="100000"/>
              <a:buFont typeface="Lucida Grande"/>
              <a:buChar char="–"/>
              <a:defRPr sz="1200"/>
            </a:lvl4pPr>
            <a:lvl5pPr marL="1584000" indent="-144000">
              <a:lnSpc>
                <a:spcPct val="107000"/>
              </a:lnSpc>
              <a:spcAft>
                <a:spcPts val="800"/>
              </a:spcAft>
              <a:defRPr sz="105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00300" y="308967"/>
            <a:ext cx="348536" cy="535215"/>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4809740" y="1684403"/>
            <a:ext cx="3694897" cy="2893383"/>
          </a:xfrm>
          <a:prstGeom prst="rect">
            <a:avLst/>
          </a:prstGeom>
        </p:spPr>
        <p:txBody>
          <a:bodyPr vert="horz" lIns="0" tIns="45720" rIns="0" bIns="45720" rtlCol="0">
            <a:noAutofit/>
          </a:bodyPr>
          <a:lstStyle>
            <a:lvl1pPr marL="180000" indent="-180000">
              <a:lnSpc>
                <a:spcPct val="107000"/>
              </a:lnSpc>
              <a:spcAft>
                <a:spcPts val="800"/>
              </a:spcAft>
              <a:buClrTx/>
              <a:buSzPct val="100000"/>
              <a:buFont typeface="Arial" panose="020B0604020202020204" pitchFamily="34" charset="0"/>
              <a:buChar char="•"/>
              <a:defRPr sz="1800"/>
            </a:lvl1pPr>
            <a:lvl2pPr marL="539987" indent="-198000">
              <a:lnSpc>
                <a:spcPct val="107000"/>
              </a:lnSpc>
              <a:spcAft>
                <a:spcPts val="800"/>
              </a:spcAft>
              <a:buFont typeface="Lucida Grande"/>
              <a:buChar char="–"/>
              <a:defRPr sz="1500"/>
            </a:lvl2pPr>
            <a:lvl3pPr marL="864000" indent="-144000">
              <a:lnSpc>
                <a:spcPct val="107000"/>
              </a:lnSpc>
              <a:spcAft>
                <a:spcPts val="800"/>
              </a:spcAft>
              <a:buSzPct val="100000"/>
              <a:buFont typeface="Arial" panose="020B0604020202020204" pitchFamily="34" charset="0"/>
              <a:buChar char="•"/>
              <a:defRPr sz="1200"/>
            </a:lvl3pPr>
            <a:lvl4pPr marL="1224000" indent="-144000">
              <a:lnSpc>
                <a:spcPct val="107000"/>
              </a:lnSpc>
              <a:spcAft>
                <a:spcPts val="800"/>
              </a:spcAft>
              <a:buSzPct val="100000"/>
              <a:buFont typeface="Lucida Grande"/>
              <a:buChar char="–"/>
              <a:defRPr sz="1200"/>
            </a:lvl4pPr>
            <a:lvl5pPr marL="1584000" indent="-144000">
              <a:lnSpc>
                <a:spcPct val="107000"/>
              </a:lnSpc>
              <a:spcAft>
                <a:spcPts val="800"/>
              </a:spcAft>
              <a:defRPr sz="105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859022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33837" y="2210857"/>
            <a:ext cx="7733725" cy="1378901"/>
          </a:xfrm>
        </p:spPr>
        <p:txBody>
          <a:bodyPr anchor="t" anchorCtr="0">
            <a:noAutofit/>
          </a:bodyPr>
          <a:lstStyle>
            <a:lvl1pPr>
              <a:lnSpc>
                <a:spcPct val="85000"/>
              </a:lnSpc>
              <a:defRPr sz="56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734510" y="3655143"/>
            <a:ext cx="7733052" cy="438811"/>
          </a:xfrm>
          <a:prstGeom prst="rect">
            <a:avLst/>
          </a:prstGeom>
        </p:spPr>
        <p:txBody>
          <a:bodyPr lIns="0" rIns="0" anchor="t" anchorCtr="0">
            <a:noAutofit/>
          </a:bodyPr>
          <a:lstStyle>
            <a:lvl1pPr marL="0" indent="0" algn="l">
              <a:lnSpc>
                <a:spcPct val="100000"/>
              </a:lnSpc>
              <a:spcAft>
                <a:spcPts val="0"/>
              </a:spcAft>
              <a:buNone/>
              <a:defRPr sz="2400" b="1">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733837" y="4412974"/>
            <a:ext cx="5661025" cy="25664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88" y="795807"/>
            <a:ext cx="1370090" cy="717808"/>
          </a:xfrm>
          <a:prstGeom prst="rect">
            <a:avLst/>
          </a:prstGeom>
        </p:spPr>
      </p:pic>
    </p:spTree>
    <p:extLst>
      <p:ext uri="{BB962C8B-B14F-4D97-AF65-F5344CB8AC3E}">
        <p14:creationId xmlns:p14="http://schemas.microsoft.com/office/powerpoint/2010/main" val="71536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85354" y="1975247"/>
            <a:ext cx="4619307" cy="1761868"/>
          </a:xfrm>
        </p:spPr>
        <p:txBody>
          <a:bodyPr anchor="b" anchorCtr="0">
            <a:noAutofit/>
          </a:bodyPr>
          <a:lstStyle>
            <a:lvl1pPr>
              <a:lnSpc>
                <a:spcPct val="85000"/>
              </a:lnSpc>
              <a:defRPr sz="48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485356" y="3808359"/>
            <a:ext cx="4619307" cy="340243"/>
          </a:xfrm>
          <a:prstGeom prst="rect">
            <a:avLst/>
          </a:prstGeom>
        </p:spPr>
        <p:txBody>
          <a:bodyPr lIns="0" tIns="0" rIns="0" bIns="0" anchor="t" anchorCtr="0">
            <a:noAutofit/>
          </a:bodyPr>
          <a:lstStyle>
            <a:lvl1pPr marL="0" indent="0" algn="l">
              <a:lnSpc>
                <a:spcPct val="100000"/>
              </a:lnSpc>
              <a:spcAft>
                <a:spcPts val="0"/>
              </a:spcAft>
              <a:buNone/>
              <a:defRPr sz="2200" b="1">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485356" y="4451058"/>
            <a:ext cx="4619307" cy="23688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5464176" y="0"/>
            <a:ext cx="3679826" cy="5143500"/>
          </a:xfrm>
        </p:spPr>
        <p:txBody>
          <a:bodyPr lIns="180000" tIns="180000" rIns="180000">
            <a:noAutofit/>
          </a:bodyPr>
          <a:lstStyle>
            <a:lvl1pPr marL="0" marR="0" indent="0" algn="l" defTabSz="457189" rtl="0" eaLnBrk="1" fontAlgn="auto" latinLnBrk="0" hangingPunct="1">
              <a:lnSpc>
                <a:spcPct val="114000"/>
              </a:lnSpc>
              <a:spcBef>
                <a:spcPts val="0"/>
              </a:spcBef>
              <a:spcAft>
                <a:spcPts val="0"/>
              </a:spcAft>
              <a:buClrTx/>
              <a:buSzTx/>
              <a:buFont typeface="Arial"/>
              <a:buNone/>
              <a:tabLst/>
              <a:defRPr lang="fi-FI" sz="1000" b="0" i="0" smtClean="0">
                <a:solidFill>
                  <a:schemeClr val="bg1"/>
                </a:solidFill>
                <a:effectLst/>
              </a:defRPr>
            </a:lvl1pPr>
          </a:lstStyle>
          <a:p>
            <a:pPr marL="0" marR="0" lvl="0" indent="0" algn="l" defTabSz="457189"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7905838" y="476485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706" y="795807"/>
            <a:ext cx="1370090" cy="717808"/>
          </a:xfrm>
          <a:prstGeom prst="rect">
            <a:avLst/>
          </a:prstGeom>
        </p:spPr>
      </p:pic>
    </p:spTree>
    <p:extLst>
      <p:ext uri="{BB962C8B-B14F-4D97-AF65-F5344CB8AC3E}">
        <p14:creationId xmlns:p14="http://schemas.microsoft.com/office/powerpoint/2010/main" val="1830485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6" y="900005"/>
            <a:ext cx="7824751" cy="3343492"/>
          </a:xfrm>
        </p:spPr>
        <p:txBody>
          <a:bodyPr anchor="ctr" anchorCtr="0">
            <a:noAutofit/>
          </a:bodyPr>
          <a:lstStyle>
            <a:lvl1pPr algn="ctr">
              <a:lnSpc>
                <a:spcPct val="90000"/>
              </a:lnSpc>
              <a:defRPr sz="5600">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9" y="4253765"/>
            <a:ext cx="495821" cy="702681"/>
          </a:xfrm>
          <a:prstGeom prst="rect">
            <a:avLst/>
          </a:prstGeom>
        </p:spPr>
      </p:pic>
    </p:spTree>
    <p:extLst>
      <p:ext uri="{BB962C8B-B14F-4D97-AF65-F5344CB8AC3E}">
        <p14:creationId xmlns:p14="http://schemas.microsoft.com/office/powerpoint/2010/main" val="2688516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9144001" cy="5143500"/>
          </a:xfrm>
        </p:spPr>
        <p:txBody>
          <a:bodyPr lIns="252000" tIns="252000" rIns="252000" bIns="252000" anchor="b" anchorCtr="0">
            <a:normAutofit/>
          </a:bodyPr>
          <a:lstStyle>
            <a:lvl1pPr marL="0" indent="0" algn="l">
              <a:lnSpc>
                <a:spcPct val="114000"/>
              </a:lnSpc>
              <a:spcAft>
                <a:spcPts val="0"/>
              </a:spcAft>
              <a:buNone/>
              <a:defRPr sz="1100"/>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7905838" y="476485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417443" y="406250"/>
            <a:ext cx="4587327" cy="1587303"/>
          </a:xfrm>
          <a:solidFill>
            <a:schemeClr val="tx2"/>
          </a:solidFill>
        </p:spPr>
        <p:txBody>
          <a:bodyPr wrap="square" lIns="252000" tIns="252000" rIns="72000" bIns="180000" anchor="ctr" anchorCtr="0">
            <a:spAutoFit/>
          </a:bodyPr>
          <a:lstStyle>
            <a:lvl1pPr>
              <a:lnSpc>
                <a:spcPct val="85000"/>
              </a:lnSpc>
              <a:defRPr sz="4400">
                <a:solidFill>
                  <a:schemeClr val="bg1"/>
                </a:solidFill>
              </a:defRPr>
            </a:lvl1pPr>
          </a:lstStyle>
          <a:p>
            <a:r>
              <a:rPr lang="fi-FI"/>
              <a:t>Väliotsikko kuvan päällä</a:t>
            </a:r>
          </a:p>
        </p:txBody>
      </p:sp>
    </p:spTree>
    <p:extLst>
      <p:ext uri="{BB962C8B-B14F-4D97-AF65-F5344CB8AC3E}">
        <p14:creationId xmlns:p14="http://schemas.microsoft.com/office/powerpoint/2010/main" val="3734213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9" y="559549"/>
            <a:ext cx="7826318" cy="536498"/>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678317" y="1257818"/>
            <a:ext cx="7826319" cy="3163414"/>
          </a:xfrm>
          <a:prstGeom prst="rect">
            <a:avLst/>
          </a:prstGeom>
        </p:spPr>
        <p:txBody>
          <a:bodyPr vert="horz" lIns="0" tIns="45720" rIns="0" bIns="45720" rtlCol="0">
            <a:noAutofit/>
          </a:bodyPr>
          <a:lstStyle>
            <a:lvl1pPr marL="179384" indent="-179384">
              <a:lnSpc>
                <a:spcPct val="107000"/>
              </a:lnSpc>
              <a:spcAft>
                <a:spcPts val="800"/>
              </a:spcAft>
              <a:buFont typeface="Arial"/>
              <a:buChar char="•"/>
              <a:defRPr sz="1800"/>
            </a:lvl1pPr>
            <a:lvl2pPr marL="539987" indent="-179996">
              <a:lnSpc>
                <a:spcPct val="107000"/>
              </a:lnSpc>
              <a:spcAft>
                <a:spcPts val="800"/>
              </a:spcAft>
              <a:buFont typeface="Lucida Grande"/>
              <a:buChar char="–"/>
              <a:defRPr sz="1500"/>
            </a:lvl2pPr>
            <a:lvl3pPr marL="899978" indent="-179996">
              <a:lnSpc>
                <a:spcPct val="107000"/>
              </a:lnSpc>
              <a:spcAft>
                <a:spcPts val="800"/>
              </a:spcAft>
              <a:buSzPct val="60000"/>
              <a:buFont typeface="Courier New"/>
              <a:buChar char="o"/>
              <a:defRPr sz="1200"/>
            </a:lvl3pPr>
            <a:lvl4pPr marL="1259969" indent="-179996">
              <a:lnSpc>
                <a:spcPct val="107000"/>
              </a:lnSpc>
              <a:spcAft>
                <a:spcPts val="800"/>
              </a:spcAft>
              <a:buSzPct val="100000"/>
              <a:buFont typeface="Lucida Grande"/>
              <a:buChar char="–"/>
              <a:defRPr sz="1200"/>
            </a:lvl4pPr>
            <a:lvl5pPr marL="1619960">
              <a:lnSpc>
                <a:spcPct val="107000"/>
              </a:lnSpc>
              <a:spcAft>
                <a:spcPts val="800"/>
              </a:spcAft>
              <a:defRPr sz="1000"/>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4" y="4421231"/>
            <a:ext cx="381377" cy="535215"/>
          </a:xfrm>
          <a:prstGeom prst="rect">
            <a:avLst/>
          </a:prstGeom>
        </p:spPr>
      </p:pic>
    </p:spTree>
    <p:extLst>
      <p:ext uri="{BB962C8B-B14F-4D97-AF65-F5344CB8AC3E}">
        <p14:creationId xmlns:p14="http://schemas.microsoft.com/office/powerpoint/2010/main" val="19295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85354" y="1975246"/>
            <a:ext cx="4619307" cy="1761868"/>
          </a:xfrm>
        </p:spPr>
        <p:txBody>
          <a:bodyPr anchor="b" anchorCtr="0">
            <a:noAutofit/>
          </a:bodyPr>
          <a:lstStyle>
            <a:lvl1pPr>
              <a:lnSpc>
                <a:spcPct val="85000"/>
              </a:lnSpc>
              <a:defRPr sz="48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485355" y="3808358"/>
            <a:ext cx="4619307" cy="340243"/>
          </a:xfrm>
          <a:prstGeom prst="rect">
            <a:avLst/>
          </a:prstGeom>
        </p:spPr>
        <p:txBody>
          <a:bodyPr lIns="0" tIns="0" rIns="0" bIns="0" anchor="t" anchorCtr="0">
            <a:noAutofit/>
          </a:bodyPr>
          <a:lstStyle>
            <a:lvl1pPr marL="0" indent="0" algn="l">
              <a:lnSpc>
                <a:spcPct val="100000"/>
              </a:lnSpc>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485355" y="4451058"/>
            <a:ext cx="4619307" cy="23688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5464175" y="0"/>
            <a:ext cx="3679826" cy="5143500"/>
          </a:xfrm>
        </p:spPr>
        <p:txBody>
          <a:bodyPr lIns="180000" tIns="180000" rIns="180000">
            <a:no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lang="fi-FI" sz="1000" b="0" i="0" smtClean="0">
                <a:solidFill>
                  <a:schemeClr val="bg1"/>
                </a:solidFill>
                <a:effectLst/>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706" y="795806"/>
            <a:ext cx="1370090" cy="717808"/>
          </a:xfrm>
          <a:prstGeom prst="rect">
            <a:avLst/>
          </a:prstGeom>
        </p:spPr>
      </p:pic>
    </p:spTree>
    <p:extLst>
      <p:ext uri="{BB962C8B-B14F-4D97-AF65-F5344CB8AC3E}">
        <p14:creationId xmlns:p14="http://schemas.microsoft.com/office/powerpoint/2010/main" val="1771808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7"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6" y="1748481"/>
            <a:ext cx="4286025" cy="2609336"/>
          </a:xfrm>
          <a:noFill/>
        </p:spPr>
        <p:txBody>
          <a:bodyPr lIns="0" tIns="0" rIns="0" bIns="0">
            <a:noAutofit/>
          </a:bodyPr>
          <a:lstStyle>
            <a:lvl1pPr marL="179996" indent="-179996">
              <a:lnSpc>
                <a:spcPct val="107000"/>
              </a:lnSpc>
              <a:spcAft>
                <a:spcPts val="600"/>
              </a:spcAft>
              <a:buFont typeface="Arial" panose="020B0604020202020204" pitchFamily="34" charset="0"/>
              <a:buChar char="•"/>
              <a:defRPr sz="1600" baseline="0">
                <a:solidFill>
                  <a:schemeClr val="tx1"/>
                </a:solidFill>
              </a:defRPr>
            </a:lvl1pPr>
            <a:lvl2pPr marL="539987" indent="-179996">
              <a:lnSpc>
                <a:spcPct val="107000"/>
              </a:lnSpc>
              <a:spcAft>
                <a:spcPts val="600"/>
              </a:spcAft>
              <a:buFont typeface="Arial" panose="020B0604020202020204" pitchFamily="34" charset="0"/>
              <a:buChar char="–"/>
              <a:defRPr sz="1400" baseline="0">
                <a:solidFill>
                  <a:schemeClr val="tx1"/>
                </a:solidFill>
              </a:defRPr>
            </a:lvl2pPr>
            <a:lvl3pPr marL="359991" indent="-179996">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5214174" y="0"/>
            <a:ext cx="3929827" cy="5143500"/>
          </a:xfrm>
        </p:spPr>
        <p:txBody>
          <a:bodyPr lIns="216000" tIns="216000" rIns="180000">
            <a:normAutofit/>
          </a:bodyPr>
          <a:lstStyle>
            <a:lvl1pPr marL="0" marR="0" indent="0" algn="l" defTabSz="457189" rtl="0" eaLnBrk="1" fontAlgn="auto" latinLnBrk="0" hangingPunct="1">
              <a:lnSpc>
                <a:spcPct val="114000"/>
              </a:lnSpc>
              <a:spcBef>
                <a:spcPts val="0"/>
              </a:spcBef>
              <a:spcAft>
                <a:spcPts val="0"/>
              </a:spcAft>
              <a:buClrTx/>
              <a:buSzTx/>
              <a:buFont typeface="Arial"/>
              <a:buNone/>
              <a:tabLst/>
              <a:defRPr sz="1000"/>
            </a:lvl1pPr>
          </a:lstStyle>
          <a:p>
            <a:pPr marL="0" marR="0" lvl="0" indent="0" algn="l" defTabSz="457189"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7899015" y="476485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4" y="4421231"/>
            <a:ext cx="381377" cy="535215"/>
          </a:xfrm>
          <a:prstGeom prst="rect">
            <a:avLst/>
          </a:prstGeom>
        </p:spPr>
      </p:pic>
    </p:spTree>
    <p:extLst>
      <p:ext uri="{BB962C8B-B14F-4D97-AF65-F5344CB8AC3E}">
        <p14:creationId xmlns:p14="http://schemas.microsoft.com/office/powerpoint/2010/main" val="3754417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7"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6" y="1748481"/>
            <a:ext cx="4286025" cy="2609336"/>
          </a:xfrm>
          <a:noFill/>
        </p:spPr>
        <p:txBody>
          <a:bodyPr lIns="0" tIns="0" rIns="0" bIns="0">
            <a:noAutofit/>
          </a:bodyPr>
          <a:lstStyle>
            <a:lvl1pPr marL="179996" indent="-179996">
              <a:lnSpc>
                <a:spcPct val="107000"/>
              </a:lnSpc>
              <a:spcAft>
                <a:spcPts val="600"/>
              </a:spcAft>
              <a:buFont typeface="Arial" panose="020B0604020202020204" pitchFamily="34" charset="0"/>
              <a:buChar char="•"/>
              <a:defRPr sz="1600" baseline="0">
                <a:solidFill>
                  <a:schemeClr val="tx1"/>
                </a:solidFill>
              </a:defRPr>
            </a:lvl1pPr>
            <a:lvl2pPr marL="539987" indent="-179996">
              <a:lnSpc>
                <a:spcPct val="107000"/>
              </a:lnSpc>
              <a:spcAft>
                <a:spcPts val="600"/>
              </a:spcAft>
              <a:buFont typeface="Arial" panose="020B0604020202020204" pitchFamily="34" charset="0"/>
              <a:buChar char="–"/>
              <a:defRPr sz="1400" baseline="0">
                <a:solidFill>
                  <a:schemeClr val="tx1"/>
                </a:solidFill>
              </a:defRPr>
            </a:lvl2pPr>
            <a:lvl3pPr marL="359991" indent="-179996">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143992" y="335086"/>
            <a:ext cx="3780000" cy="2088000"/>
          </a:xfrm>
        </p:spPr>
        <p:txBody>
          <a:bodyPr lIns="144000" tIns="0" rIns="144000" anchor="ctr" anchorCtr="0">
            <a:noAutofit/>
          </a:bodyPr>
          <a:lstStyle>
            <a:lvl1pPr marL="0" marR="0" indent="0" algn="l" defTabSz="457189"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189"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6872748" y="2452535"/>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5143992" y="2710948"/>
            <a:ext cx="3780000" cy="2088000"/>
          </a:xfrm>
        </p:spPr>
        <p:txBody>
          <a:bodyPr lIns="144000" tIns="0" rIns="144000" anchor="ctr" anchorCtr="0">
            <a:normAutofit/>
          </a:bodyPr>
          <a:lstStyle>
            <a:lvl1pPr marL="0" marR="0" indent="0" algn="l" defTabSz="457189"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189"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6872748" y="4828397"/>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4" y="4421231"/>
            <a:ext cx="381377" cy="535215"/>
          </a:xfrm>
          <a:prstGeom prst="rect">
            <a:avLst/>
          </a:prstGeom>
        </p:spPr>
      </p:pic>
    </p:spTree>
    <p:extLst>
      <p:ext uri="{BB962C8B-B14F-4D97-AF65-F5344CB8AC3E}">
        <p14:creationId xmlns:p14="http://schemas.microsoft.com/office/powerpoint/2010/main" val="2118603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05197" y="113289"/>
            <a:ext cx="4359778" cy="4907374"/>
          </a:xfrm>
        </p:spPr>
        <p:txBody>
          <a:bodyPr lIns="144000" tIns="144000" rIns="144000" anchor="t" anchorCtr="1">
            <a:normAutofit/>
          </a:bodyPr>
          <a:lstStyle>
            <a:lvl1pPr marL="0" marR="0" indent="0" algn="l" defTabSz="457189"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189" rtl="0" eaLnBrk="1" fontAlgn="auto" latinLnBrk="0" hangingPunct="1">
              <a:lnSpc>
                <a:spcPct val="100000"/>
              </a:lnSpc>
              <a:spcBef>
                <a:spcPts val="0"/>
              </a:spcBef>
              <a:spcAft>
                <a:spcPts val="12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00137" y="4727905"/>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4581946" y="113288"/>
            <a:ext cx="4438800" cy="2397600"/>
          </a:xfrm>
        </p:spPr>
        <p:txBody>
          <a:bodyPr lIns="144000" tIns="126000" rIns="108000">
            <a:normAutofit/>
          </a:bodyPr>
          <a:lstStyle>
            <a:lvl1pPr marL="0" marR="0" indent="0" algn="l" defTabSz="457189"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189" rtl="0" eaLnBrk="1" fontAlgn="auto" latinLnBrk="0" hangingPunct="1">
              <a:lnSpc>
                <a:spcPct val="100000"/>
              </a:lnSpc>
              <a:spcBef>
                <a:spcPts val="0"/>
              </a:spcBef>
              <a:spcAft>
                <a:spcPts val="12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7861024" y="2213686"/>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4581947" y="2623062"/>
            <a:ext cx="4438800" cy="2397600"/>
          </a:xfrm>
        </p:spPr>
        <p:txBody>
          <a:bodyPr lIns="144000" tIns="126000" rIns="108000">
            <a:normAutofit/>
          </a:bodyPr>
          <a:lstStyle>
            <a:lvl1pPr marL="0" marR="0" indent="0" algn="l" defTabSz="457189"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189" rtl="0" eaLnBrk="1" fontAlgn="auto" latinLnBrk="0" hangingPunct="1">
              <a:lnSpc>
                <a:spcPct val="100000"/>
              </a:lnSpc>
              <a:spcBef>
                <a:spcPts val="0"/>
              </a:spcBef>
              <a:spcAft>
                <a:spcPts val="12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7868400" y="472790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Tree>
    <p:extLst>
      <p:ext uri="{BB962C8B-B14F-4D97-AF65-F5344CB8AC3E}">
        <p14:creationId xmlns:p14="http://schemas.microsoft.com/office/powerpoint/2010/main" val="539860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146412" y="4041508"/>
            <a:ext cx="7645164" cy="1101992"/>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600" b="1">
                <a:solidFill>
                  <a:schemeClr val="bg1"/>
                </a:solidFill>
              </a:defRPr>
            </a:lvl1pPr>
            <a:lvl2pPr>
              <a:lnSpc>
                <a:spcPct val="90000"/>
              </a:lnSpc>
              <a:defRPr sz="1400">
                <a:solidFill>
                  <a:schemeClr val="bg1"/>
                </a:solidFill>
              </a:defRPr>
            </a:lvl2pPr>
            <a:lvl3pPr>
              <a:lnSpc>
                <a:spcPct val="90000"/>
              </a:lnSpc>
              <a:spcAft>
                <a:spcPts val="800"/>
              </a:spcAft>
              <a:defRPr sz="1100">
                <a:solidFill>
                  <a:schemeClr val="bg1"/>
                </a:solidFill>
              </a:defRPr>
            </a:lvl3pPr>
            <a:lvl4pPr>
              <a:lnSpc>
                <a:spcPct val="90000"/>
              </a:lnSpc>
              <a:spcAft>
                <a:spcPts val="800"/>
              </a:spcAft>
              <a:defRPr sz="1200">
                <a:solidFill>
                  <a:schemeClr val="bg1"/>
                </a:solidFill>
              </a:defRPr>
            </a:lvl4pPr>
            <a:lvl5pPr>
              <a:lnSpc>
                <a:spcPct val="90000"/>
              </a:lnSpc>
              <a:defRPr sz="1400">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9144001" cy="4041508"/>
          </a:xfrm>
        </p:spPr>
        <p:txBody>
          <a:bodyPr lIns="252000" tIns="216000" rIns="252000" bIns="252000" anchor="t">
            <a:normAutofit/>
          </a:bodyPr>
          <a:lstStyle>
            <a:lvl1pPr marL="0" marR="0" indent="0" algn="l" defTabSz="457189" rtl="0" eaLnBrk="1" fontAlgn="auto" latinLnBrk="0" hangingPunct="1">
              <a:lnSpc>
                <a:spcPct val="114000"/>
              </a:lnSpc>
              <a:spcBef>
                <a:spcPts val="0"/>
              </a:spcBef>
              <a:spcAft>
                <a:spcPts val="0"/>
              </a:spcAft>
              <a:buClrTx/>
              <a:buSzTx/>
              <a:buFont typeface="Arial"/>
              <a:buNone/>
              <a:tabLst/>
              <a:defRPr sz="1100">
                <a:solidFill>
                  <a:schemeClr val="bg1"/>
                </a:solidFill>
              </a:defRPr>
            </a:lvl1pPr>
          </a:lstStyle>
          <a:p>
            <a:pPr marL="0" marR="0" lvl="0" indent="0" algn="l" defTabSz="457189"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01118" y="3722502"/>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9" y="4253765"/>
            <a:ext cx="495821" cy="702681"/>
          </a:xfrm>
          <a:prstGeom prst="rect">
            <a:avLst/>
          </a:prstGeom>
        </p:spPr>
      </p:pic>
    </p:spTree>
    <p:extLst>
      <p:ext uri="{BB962C8B-B14F-4D97-AF65-F5344CB8AC3E}">
        <p14:creationId xmlns:p14="http://schemas.microsoft.com/office/powerpoint/2010/main" val="2110668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3079274"/>
            <a:ext cx="8091213" cy="1702131"/>
          </a:xfrm>
        </p:spPr>
        <p:txBody>
          <a:bodyPr anchor="t">
            <a:noAutofit/>
          </a:bodyPr>
          <a:lstStyle>
            <a:lvl1pPr algn="ctr">
              <a:lnSpc>
                <a:spcPct val="90000"/>
              </a:lnSpc>
              <a:defRPr sz="5600">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2732064" y="762790"/>
            <a:ext cx="3679874" cy="2316485"/>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270299" y="4253765"/>
            <a:ext cx="495821" cy="702681"/>
          </a:xfrm>
          <a:prstGeom prst="rect">
            <a:avLst/>
          </a:prstGeom>
        </p:spPr>
      </p:pic>
    </p:spTree>
    <p:extLst>
      <p:ext uri="{BB962C8B-B14F-4D97-AF65-F5344CB8AC3E}">
        <p14:creationId xmlns:p14="http://schemas.microsoft.com/office/powerpoint/2010/main" val="2319321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9144001" cy="5143500"/>
          </a:xfrm>
        </p:spPr>
        <p:txBody>
          <a:bodyPr lIns="252000" tIns="216000" rIns="252000" bIns="252000" anchor="t">
            <a:normAutofit/>
          </a:bodyPr>
          <a:lstStyle>
            <a:lvl1pPr marL="0" marR="0" indent="0" algn="l" defTabSz="457189"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457189"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7905901" y="4772883"/>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Tree>
    <p:extLst>
      <p:ext uri="{BB962C8B-B14F-4D97-AF65-F5344CB8AC3E}">
        <p14:creationId xmlns:p14="http://schemas.microsoft.com/office/powerpoint/2010/main" val="2972605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6" y="900005"/>
            <a:ext cx="7824751" cy="3343492"/>
          </a:xfrm>
        </p:spPr>
        <p:txBody>
          <a:bodyPr anchor="ctr" anchorCtr="0">
            <a:noAutofit/>
          </a:bodyPr>
          <a:lstStyle>
            <a:lvl1pPr algn="ctr">
              <a:lnSpc>
                <a:spcPct val="90000"/>
              </a:lnSpc>
              <a:defRPr sz="6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3009157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865922" y="2627870"/>
            <a:ext cx="7412159" cy="972065"/>
          </a:xfrm>
        </p:spPr>
        <p:txBody>
          <a:bodyPr anchor="t" anchorCtr="0"/>
          <a:lstStyle>
            <a:lvl1pPr algn="ctr">
              <a:lnSpc>
                <a:spcPct val="90000"/>
              </a:lnSpc>
              <a:defRPr sz="66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9848" y="1100381"/>
            <a:ext cx="906364" cy="1259847"/>
          </a:xfrm>
          <a:prstGeom prst="rect">
            <a:avLst/>
          </a:prstGeom>
        </p:spPr>
      </p:pic>
    </p:spTree>
    <p:extLst>
      <p:ext uri="{BB962C8B-B14F-4D97-AF65-F5344CB8AC3E}">
        <p14:creationId xmlns:p14="http://schemas.microsoft.com/office/powerpoint/2010/main" val="365619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5600">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29334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0" y="0"/>
            <a:ext cx="9144001" cy="5143500"/>
          </a:xfrm>
        </p:spPr>
        <p:txBody>
          <a:bodyPr lIns="252000" tIns="252000" rIns="252000" bIns="252000" anchor="b" anchorCtr="0">
            <a:normAutofit/>
          </a:bodyPr>
          <a:lstStyle>
            <a:lvl1pPr marL="0" indent="0" algn="l">
              <a:lnSpc>
                <a:spcPct val="114000"/>
              </a:lnSpc>
              <a:spcAft>
                <a:spcPts val="0"/>
              </a:spcAft>
              <a:buNone/>
              <a:defRPr sz="1100"/>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417442" y="406249"/>
            <a:ext cx="4587327" cy="1587303"/>
          </a:xfrm>
          <a:solidFill>
            <a:schemeClr val="tx2"/>
          </a:solidFill>
        </p:spPr>
        <p:txBody>
          <a:bodyPr wrap="square" lIns="252000" tIns="252000" rIns="72000" bIns="180000" anchor="ctr" anchorCtr="0">
            <a:spAutoFit/>
          </a:bodyPr>
          <a:lstStyle>
            <a:lvl1pPr>
              <a:lnSpc>
                <a:spcPct val="85000"/>
              </a:lnSpc>
              <a:defRPr sz="4400">
                <a:solidFill>
                  <a:schemeClr val="bg1"/>
                </a:solidFill>
              </a:defRPr>
            </a:lvl1pPr>
          </a:lstStyle>
          <a:p>
            <a:r>
              <a:rPr lang="fi-FI"/>
              <a:t>Väliotsikko kuvan päällä</a:t>
            </a:r>
          </a:p>
        </p:txBody>
      </p:sp>
    </p:spTree>
    <p:extLst>
      <p:ext uri="{BB962C8B-B14F-4D97-AF65-F5344CB8AC3E}">
        <p14:creationId xmlns:p14="http://schemas.microsoft.com/office/powerpoint/2010/main" val="382085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8" y="559548"/>
            <a:ext cx="7826318" cy="536498"/>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678317" y="1257817"/>
            <a:ext cx="7826319" cy="3163414"/>
          </a:xfrm>
          <a:prstGeom prst="rect">
            <a:avLst/>
          </a:prstGeom>
        </p:spPr>
        <p:txBody>
          <a:bodyPr vert="horz" lIns="0" tIns="45720" rIns="0" bIns="45720" rtlCol="0">
            <a:noAutofit/>
          </a:bodyPr>
          <a:lstStyle>
            <a:lvl1pPr marL="179388" indent="-179388">
              <a:lnSpc>
                <a:spcPct val="107000"/>
              </a:lnSpc>
              <a:spcAft>
                <a:spcPts val="800"/>
              </a:spcAft>
              <a:buFont typeface="Arial"/>
              <a:buChar char="•"/>
              <a:defRPr sz="1800"/>
            </a:lvl1pPr>
            <a:lvl2pPr marL="540000" indent="-180000">
              <a:lnSpc>
                <a:spcPct val="107000"/>
              </a:lnSpc>
              <a:spcAft>
                <a:spcPts val="800"/>
              </a:spcAft>
              <a:buFont typeface="Lucida Grande"/>
              <a:buChar char="–"/>
              <a:defRPr sz="1500"/>
            </a:lvl2pPr>
            <a:lvl3pPr marL="900000" indent="-180000">
              <a:lnSpc>
                <a:spcPct val="107000"/>
              </a:lnSpc>
              <a:spcAft>
                <a:spcPts val="800"/>
              </a:spcAft>
              <a:buSzPct val="60000"/>
              <a:buFont typeface="Courier New"/>
              <a:buChar char="o"/>
              <a:defRPr sz="1200"/>
            </a:lvl3pPr>
            <a:lvl4pPr marL="1260000" indent="-180000">
              <a:lnSpc>
                <a:spcPct val="107000"/>
              </a:lnSpc>
              <a:spcAft>
                <a:spcPts val="800"/>
              </a:spcAft>
              <a:buSzPct val="100000"/>
              <a:buFont typeface="Lucida Grande"/>
              <a:buChar char="–"/>
              <a:defRPr sz="1200"/>
            </a:lvl4pPr>
            <a:lvl5pPr marL="1620000">
              <a:lnSpc>
                <a:spcPct val="107000"/>
              </a:lnSpc>
              <a:spcAft>
                <a:spcPts val="800"/>
              </a:spcAft>
              <a:defRPr sz="1000"/>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114659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5214173" y="0"/>
            <a:ext cx="3929827" cy="5143500"/>
          </a:xfrm>
        </p:spPr>
        <p:txBody>
          <a:bodyPr lIns="216000" tIns="216000" rIns="180000">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0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7899014"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42681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143992" y="335086"/>
            <a:ext cx="3780000" cy="2088000"/>
          </a:xfrm>
        </p:spPr>
        <p:txBody>
          <a:bodyPr lIns="144000" tIns="0" rIns="144000" anchor="ctr"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6872748" y="2452534"/>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5143992" y="2710948"/>
            <a:ext cx="3780000" cy="2088000"/>
          </a:xfrm>
        </p:spPr>
        <p:txBody>
          <a:bodyPr lIns="144000" tIns="0" rIns="144000" anchor="ctr" anchorCtr="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6872748" y="4828396"/>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287552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05196" y="113288"/>
            <a:ext cx="4359778" cy="4907374"/>
          </a:xfrm>
        </p:spPr>
        <p:txBody>
          <a:bodyPr lIns="144000" tIns="144000" rIns="144000" anchor="t" anchorCtr="1">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00137" y="4727905"/>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4581946" y="113288"/>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7861024" y="2213686"/>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4581947" y="2623062"/>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7868399" y="472790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Tree>
    <p:extLst>
      <p:ext uri="{BB962C8B-B14F-4D97-AF65-F5344CB8AC3E}">
        <p14:creationId xmlns:p14="http://schemas.microsoft.com/office/powerpoint/2010/main" val="125416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146412" y="4041508"/>
            <a:ext cx="7645164" cy="1101992"/>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600" b="1">
                <a:solidFill>
                  <a:schemeClr val="bg1"/>
                </a:solidFill>
              </a:defRPr>
            </a:lvl1pPr>
            <a:lvl2pPr>
              <a:lnSpc>
                <a:spcPct val="90000"/>
              </a:lnSpc>
              <a:defRPr sz="1400">
                <a:solidFill>
                  <a:schemeClr val="bg1"/>
                </a:solidFill>
              </a:defRPr>
            </a:lvl2pPr>
            <a:lvl3pPr>
              <a:lnSpc>
                <a:spcPct val="90000"/>
              </a:lnSpc>
              <a:spcAft>
                <a:spcPts val="800"/>
              </a:spcAft>
              <a:defRPr sz="1100">
                <a:solidFill>
                  <a:schemeClr val="bg1"/>
                </a:solidFill>
              </a:defRPr>
            </a:lvl3pPr>
            <a:lvl4pPr>
              <a:lnSpc>
                <a:spcPct val="90000"/>
              </a:lnSpc>
              <a:spcAft>
                <a:spcPts val="800"/>
              </a:spcAft>
              <a:defRPr sz="1200">
                <a:solidFill>
                  <a:schemeClr val="bg1"/>
                </a:solidFill>
              </a:defRPr>
            </a:lvl4pPr>
            <a:lvl5pPr>
              <a:lnSpc>
                <a:spcPct val="90000"/>
              </a:lnSpc>
              <a:defRPr sz="1400">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0" y="0"/>
            <a:ext cx="9144001" cy="4041508"/>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solidFill>
                  <a:schemeClr val="bg1"/>
                </a:solidFill>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01117" y="3722502"/>
            <a:ext cx="106819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124492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0" r:id="rId1"/>
    <p:sldLayoutId id="2147483712" r:id="rId2"/>
    <p:sldLayoutId id="2147483656" r:id="rId3"/>
    <p:sldLayoutId id="2147483706" r:id="rId4"/>
    <p:sldLayoutId id="2147483718" r:id="rId5"/>
    <p:sldLayoutId id="2147483710" r:id="rId6"/>
    <p:sldLayoutId id="2147483720" r:id="rId7"/>
    <p:sldLayoutId id="2147483709" r:id="rId8"/>
    <p:sldLayoutId id="2147483716" r:id="rId9"/>
    <p:sldLayoutId id="2147483691" r:id="rId10"/>
    <p:sldLayoutId id="2147483688" r:id="rId11"/>
    <p:sldLayoutId id="2147483721" r:id="rId12"/>
    <p:sldLayoutId id="2147483715" r:id="rId13"/>
    <p:sldLayoutId id="2147483796" r:id="rId14"/>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9"/>
            <a:ext cx="6733382" cy="304184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87756644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hf hdr="0" ftr="0" dt="0"/>
  <p:txStyles>
    <p:titleStyle>
      <a:lvl1pPr algn="l" defTabSz="457189"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796" indent="-177796" algn="l" defTabSz="457189"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5986" indent="-179996" algn="l" defTabSz="457189"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5977" indent="-179996" algn="l" defTabSz="457189"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5968" indent="-179996" algn="l" defTabSz="457189"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5959" indent="-179996" algn="l" defTabSz="457189"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734173" y="2006925"/>
            <a:ext cx="7733725" cy="1378901"/>
          </a:xfrm>
        </p:spPr>
        <p:txBody>
          <a:bodyPr/>
          <a:lstStyle/>
          <a:p>
            <a:r>
              <a:rPr lang="fi-FI" sz="3600" dirty="0"/>
              <a:t>Julkisen sektorin uudistukset jatkuvat –  nyt vuorossa TE-hallinto, olkaa hyvä… </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p:txBody>
          <a:bodyPr/>
          <a:lstStyle/>
          <a:p>
            <a:r>
              <a:rPr lang="fi-FI" dirty="0"/>
              <a:t>Lappeenranta-seminaari 2024</a:t>
            </a:r>
          </a:p>
        </p:txBody>
      </p:sp>
      <p:sp>
        <p:nvSpPr>
          <p:cNvPr id="4" name="Tekstin paikkamerkki 3">
            <a:extLst>
              <a:ext uri="{FF2B5EF4-FFF2-40B4-BE49-F238E27FC236}">
                <a16:creationId xmlns:a16="http://schemas.microsoft.com/office/drawing/2014/main" id="{B3C5D05A-648F-4BD0-9007-4EC4F55D2D48}"/>
              </a:ext>
            </a:extLst>
          </p:cNvPr>
          <p:cNvSpPr>
            <a:spLocks noGrp="1"/>
          </p:cNvSpPr>
          <p:nvPr>
            <p:ph type="body" sz="quarter" idx="10"/>
          </p:nvPr>
        </p:nvSpPr>
        <p:spPr/>
        <p:txBody>
          <a:bodyPr/>
          <a:lstStyle/>
          <a:p>
            <a:r>
              <a:rPr lang="fi-FI" dirty="0"/>
              <a:t>22.8.2024 pipa.turvanen@turku.fi</a:t>
            </a:r>
          </a:p>
        </p:txBody>
      </p:sp>
    </p:spTree>
    <p:extLst>
      <p:ext uri="{BB962C8B-B14F-4D97-AF65-F5344CB8AC3E}">
        <p14:creationId xmlns:p14="http://schemas.microsoft.com/office/powerpoint/2010/main" val="340110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F4FFCE-6457-A369-7BA2-B0CB6FB56349}"/>
              </a:ext>
            </a:extLst>
          </p:cNvPr>
          <p:cNvSpPr>
            <a:spLocks noGrp="1"/>
          </p:cNvSpPr>
          <p:nvPr>
            <p:ph type="title"/>
          </p:nvPr>
        </p:nvSpPr>
        <p:spPr/>
        <p:txBody>
          <a:bodyPr/>
          <a:lstStyle/>
          <a:p>
            <a:r>
              <a:rPr lang="fi-FI"/>
              <a:t>Työvoiman saatavuus</a:t>
            </a:r>
          </a:p>
        </p:txBody>
      </p:sp>
      <p:sp>
        <p:nvSpPr>
          <p:cNvPr id="3" name="Tekstin paikkamerkki 2">
            <a:extLst>
              <a:ext uri="{FF2B5EF4-FFF2-40B4-BE49-F238E27FC236}">
                <a16:creationId xmlns:a16="http://schemas.microsoft.com/office/drawing/2014/main" id="{37866E19-21A7-7406-367A-178A695C97E5}"/>
              </a:ext>
            </a:extLst>
          </p:cNvPr>
          <p:cNvSpPr>
            <a:spLocks noGrp="1"/>
          </p:cNvSpPr>
          <p:nvPr>
            <p:ph type="body" idx="1"/>
          </p:nvPr>
        </p:nvSpPr>
        <p:spPr/>
        <p:txBody>
          <a:bodyPr/>
          <a:lstStyle/>
          <a:p>
            <a:r>
              <a:rPr lang="fi-FI" dirty="0"/>
              <a:t>Yritysten rekrytointivaikeudet ovat helpottaneet…</a:t>
            </a:r>
          </a:p>
          <a:p>
            <a:pPr lvl="1"/>
            <a:r>
              <a:rPr lang="fi-FI" dirty="0"/>
              <a:t>Turun kauppakamarin kilpailukykykyselyssä (2024) rekrytointivaikeuksista raportoi enää 27,7 % yrityksistä (vrt. v. 2023 kyselyssä 40,7 %, v. 2022 kyselyssä 50,7 %)</a:t>
            </a:r>
          </a:p>
          <a:p>
            <a:r>
              <a:rPr lang="fi-FI" dirty="0"/>
              <a:t>… mutta helpotuksen oletetaan olevan tilapäinen</a:t>
            </a:r>
          </a:p>
          <a:p>
            <a:pPr lvl="1"/>
            <a:r>
              <a:rPr lang="fi-FI" dirty="0"/>
              <a:t>yli puolet kyselyyn vastanneista yrityksistä olettaa työpaikkojensa lisääntyvän seuraavan kahden vuoden aikana</a:t>
            </a:r>
          </a:p>
          <a:p>
            <a:r>
              <a:rPr lang="fi-FI" dirty="0"/>
              <a:t>Pitkällä aikavälillä </a:t>
            </a:r>
          </a:p>
          <a:p>
            <a:pPr lvl="1"/>
            <a:r>
              <a:rPr lang="fi-FI" dirty="0"/>
              <a:t>vuosien 2024 ja 2029 välillä n. 30 000 varsinaissuomalaista (14 % työssäkäyvistä) saavuttaa eläkeiän</a:t>
            </a:r>
          </a:p>
        </p:txBody>
      </p:sp>
    </p:spTree>
    <p:extLst>
      <p:ext uri="{BB962C8B-B14F-4D97-AF65-F5344CB8AC3E}">
        <p14:creationId xmlns:p14="http://schemas.microsoft.com/office/powerpoint/2010/main" val="60345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5C34C2-2DA0-608B-2E4A-EB98D1F865B5}"/>
              </a:ext>
            </a:extLst>
          </p:cNvPr>
          <p:cNvSpPr>
            <a:spLocks noGrp="1"/>
          </p:cNvSpPr>
          <p:nvPr>
            <p:ph type="title"/>
          </p:nvPr>
        </p:nvSpPr>
        <p:spPr/>
        <p:txBody>
          <a:bodyPr/>
          <a:lstStyle/>
          <a:p>
            <a:r>
              <a:rPr lang="fi-FI" sz="2800" dirty="0"/>
              <a:t>Työllisyys ja työttömyys Turun kaupungissa</a:t>
            </a:r>
          </a:p>
        </p:txBody>
      </p:sp>
      <p:sp>
        <p:nvSpPr>
          <p:cNvPr id="3" name="Tekstin paikkamerkki 2">
            <a:extLst>
              <a:ext uri="{FF2B5EF4-FFF2-40B4-BE49-F238E27FC236}">
                <a16:creationId xmlns:a16="http://schemas.microsoft.com/office/drawing/2014/main" id="{0D038B5C-87E8-1588-D556-378C25222B9A}"/>
              </a:ext>
            </a:extLst>
          </p:cNvPr>
          <p:cNvSpPr>
            <a:spLocks noGrp="1"/>
          </p:cNvSpPr>
          <p:nvPr>
            <p:ph type="body" idx="1"/>
          </p:nvPr>
        </p:nvSpPr>
        <p:spPr/>
        <p:txBody>
          <a:bodyPr/>
          <a:lstStyle/>
          <a:p>
            <a:endParaRPr lang="fi-FI"/>
          </a:p>
        </p:txBody>
      </p:sp>
      <p:pic>
        <p:nvPicPr>
          <p:cNvPr id="5" name="Kuva 4" descr="Kuva, joka sisältää kohteen teksti, kuvakaappaus, Tontti, viiva">
            <a:extLst>
              <a:ext uri="{FF2B5EF4-FFF2-40B4-BE49-F238E27FC236}">
                <a16:creationId xmlns:a16="http://schemas.microsoft.com/office/drawing/2014/main" id="{8CC1728E-76F0-548D-6A13-F70E78D10CF0}"/>
              </a:ext>
            </a:extLst>
          </p:cNvPr>
          <p:cNvPicPr>
            <a:picLocks noChangeAspect="1"/>
          </p:cNvPicPr>
          <p:nvPr/>
        </p:nvPicPr>
        <p:blipFill rotWithShape="1">
          <a:blip r:embed="rId2"/>
          <a:srcRect t="7886"/>
          <a:stretch/>
        </p:blipFill>
        <p:spPr>
          <a:xfrm>
            <a:off x="1194756" y="1266787"/>
            <a:ext cx="6258466" cy="3876713"/>
          </a:xfrm>
          <a:prstGeom prst="rect">
            <a:avLst/>
          </a:prstGeom>
        </p:spPr>
      </p:pic>
    </p:spTree>
    <p:extLst>
      <p:ext uri="{BB962C8B-B14F-4D97-AF65-F5344CB8AC3E}">
        <p14:creationId xmlns:p14="http://schemas.microsoft.com/office/powerpoint/2010/main" val="346797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7090E-889F-B12C-7C09-EFD9972A7681}"/>
              </a:ext>
            </a:extLst>
          </p:cNvPr>
          <p:cNvSpPr>
            <a:spLocks noGrp="1"/>
          </p:cNvSpPr>
          <p:nvPr>
            <p:ph type="title"/>
          </p:nvPr>
        </p:nvSpPr>
        <p:spPr/>
        <p:txBody>
          <a:bodyPr/>
          <a:lstStyle/>
          <a:p>
            <a:r>
              <a:rPr lang="fi-FI" sz="2600" dirty="0"/>
              <a:t>Pitkäaikaistyöttömät, ulkomaalaiset ja alle 25-vuotiaat työttömät Turun kaupungissa</a:t>
            </a:r>
          </a:p>
        </p:txBody>
      </p:sp>
      <p:sp>
        <p:nvSpPr>
          <p:cNvPr id="3" name="Tekstin paikkamerkki 2">
            <a:extLst>
              <a:ext uri="{FF2B5EF4-FFF2-40B4-BE49-F238E27FC236}">
                <a16:creationId xmlns:a16="http://schemas.microsoft.com/office/drawing/2014/main" id="{ACAA8F96-E8D1-908F-EBFB-57EB97D240B2}"/>
              </a:ext>
            </a:extLst>
          </p:cNvPr>
          <p:cNvSpPr>
            <a:spLocks noGrp="1"/>
          </p:cNvSpPr>
          <p:nvPr>
            <p:ph type="body" idx="1"/>
          </p:nvPr>
        </p:nvSpPr>
        <p:spPr/>
        <p:txBody>
          <a:bodyPr/>
          <a:lstStyle/>
          <a:p>
            <a:endParaRPr lang="fi-FI" dirty="0"/>
          </a:p>
        </p:txBody>
      </p:sp>
      <p:pic>
        <p:nvPicPr>
          <p:cNvPr id="5" name="Kuva 4" descr="Kuva, joka sisältää kohteen teksti, viiva, Tontti, Fontti">
            <a:extLst>
              <a:ext uri="{FF2B5EF4-FFF2-40B4-BE49-F238E27FC236}">
                <a16:creationId xmlns:a16="http://schemas.microsoft.com/office/drawing/2014/main" id="{3B8C314C-A48E-DFF8-75A7-10D3DB8FD0F3}"/>
              </a:ext>
            </a:extLst>
          </p:cNvPr>
          <p:cNvPicPr>
            <a:picLocks noChangeAspect="1"/>
          </p:cNvPicPr>
          <p:nvPr/>
        </p:nvPicPr>
        <p:blipFill rotWithShape="1">
          <a:blip r:embed="rId2"/>
          <a:srcRect t="7389"/>
          <a:stretch/>
        </p:blipFill>
        <p:spPr>
          <a:xfrm>
            <a:off x="1612822" y="1257817"/>
            <a:ext cx="5918356" cy="3590745"/>
          </a:xfrm>
          <a:prstGeom prst="rect">
            <a:avLst/>
          </a:prstGeom>
        </p:spPr>
      </p:pic>
    </p:spTree>
    <p:extLst>
      <p:ext uri="{BB962C8B-B14F-4D97-AF65-F5344CB8AC3E}">
        <p14:creationId xmlns:p14="http://schemas.microsoft.com/office/powerpoint/2010/main" val="376771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D3B56D-0CCC-BC58-28B3-5799893845AA}"/>
              </a:ext>
            </a:extLst>
          </p:cNvPr>
          <p:cNvSpPr>
            <a:spLocks noGrp="1"/>
          </p:cNvSpPr>
          <p:nvPr>
            <p:ph type="title"/>
          </p:nvPr>
        </p:nvSpPr>
        <p:spPr>
          <a:xfrm>
            <a:off x="595359" y="130043"/>
            <a:ext cx="7588192" cy="651262"/>
          </a:xfrm>
        </p:spPr>
        <p:txBody>
          <a:bodyPr/>
          <a:lstStyle/>
          <a:p>
            <a:r>
              <a:rPr lang="fi-FI" sz="2800" dirty="0"/>
              <a:t>Isona haasteena koulutuksen puute</a:t>
            </a:r>
          </a:p>
        </p:txBody>
      </p:sp>
      <p:sp>
        <p:nvSpPr>
          <p:cNvPr id="3" name="Tekstin paikkamerkki 2">
            <a:extLst>
              <a:ext uri="{FF2B5EF4-FFF2-40B4-BE49-F238E27FC236}">
                <a16:creationId xmlns:a16="http://schemas.microsoft.com/office/drawing/2014/main" id="{D7A0A713-A09F-CD59-172C-17015107517C}"/>
              </a:ext>
            </a:extLst>
          </p:cNvPr>
          <p:cNvSpPr>
            <a:spLocks noGrp="1"/>
          </p:cNvSpPr>
          <p:nvPr>
            <p:ph type="body" sz="quarter" idx="12"/>
          </p:nvPr>
        </p:nvSpPr>
        <p:spPr>
          <a:xfrm>
            <a:off x="629149" y="1416655"/>
            <a:ext cx="3882466" cy="2609336"/>
          </a:xfrm>
        </p:spPr>
        <p:txBody>
          <a:bodyPr/>
          <a:lstStyle/>
          <a:p>
            <a:r>
              <a:rPr lang="fi-FI" sz="1600" dirty="0">
                <a:effectLst/>
                <a:latin typeface="+mn-lt"/>
                <a:ea typeface="Calibri" panose="020F0502020204030204" pitchFamily="34" charset="0"/>
                <a:cs typeface="Arial" panose="020B0604020202020204" pitchFamily="34" charset="0"/>
              </a:rPr>
              <a:t>Varsinais-Suomen työttömistä noin 60 %:lla työmarkkinoille pääsyn vaikeudet liittyvät koulutuspohjaan; tilastoammattia ei joko ole, tai se sijoittuu alalle jossa työvoimasta on ylitarjontaa. </a:t>
            </a:r>
          </a:p>
          <a:p>
            <a:r>
              <a:rPr lang="fi-FI" dirty="0">
                <a:latin typeface="+mn-lt"/>
                <a:ea typeface="Calibri" panose="020F0502020204030204" pitchFamily="34" charset="0"/>
                <a:cs typeface="Arial" panose="020B0604020202020204" pitchFamily="34" charset="0"/>
              </a:rPr>
              <a:t>Turussa arviolta 4000:lla osaamisvajetta, joka haittaa työllistymistä.</a:t>
            </a:r>
            <a:endParaRPr lang="fi-FI" dirty="0">
              <a:latin typeface="+mn-lt"/>
            </a:endParaRPr>
          </a:p>
          <a:p>
            <a:endParaRPr lang="fi-FI" dirty="0"/>
          </a:p>
        </p:txBody>
      </p:sp>
      <p:grpSp>
        <p:nvGrpSpPr>
          <p:cNvPr id="6" name="Ryhmä 5">
            <a:extLst>
              <a:ext uri="{FF2B5EF4-FFF2-40B4-BE49-F238E27FC236}">
                <a16:creationId xmlns:a16="http://schemas.microsoft.com/office/drawing/2014/main" id="{C0E36115-FC22-4704-5B98-4EF9694D3BCE}"/>
              </a:ext>
            </a:extLst>
          </p:cNvPr>
          <p:cNvGrpSpPr/>
          <p:nvPr/>
        </p:nvGrpSpPr>
        <p:grpSpPr>
          <a:xfrm>
            <a:off x="5157005" y="1416655"/>
            <a:ext cx="3760305" cy="2838601"/>
            <a:chOff x="678317" y="1160440"/>
            <a:chExt cx="6906849" cy="3735952"/>
          </a:xfrm>
        </p:grpSpPr>
        <p:pic>
          <p:nvPicPr>
            <p:cNvPr id="7" name="Kuva 6">
              <a:extLst>
                <a:ext uri="{FF2B5EF4-FFF2-40B4-BE49-F238E27FC236}">
                  <a16:creationId xmlns:a16="http://schemas.microsoft.com/office/drawing/2014/main" id="{CF3A450A-3B2F-F85E-B101-507A68CD9616}"/>
                </a:ext>
              </a:extLst>
            </p:cNvPr>
            <p:cNvPicPr>
              <a:picLocks noChangeAspect="1"/>
            </p:cNvPicPr>
            <p:nvPr/>
          </p:nvPicPr>
          <p:blipFill>
            <a:blip r:embed="rId2"/>
            <a:stretch>
              <a:fillRect/>
            </a:stretch>
          </p:blipFill>
          <p:spPr>
            <a:xfrm>
              <a:off x="678317" y="1160440"/>
              <a:ext cx="6906849" cy="3735952"/>
            </a:xfrm>
            <a:prstGeom prst="rect">
              <a:avLst/>
            </a:prstGeom>
          </p:spPr>
        </p:pic>
        <p:sp>
          <p:nvSpPr>
            <p:cNvPr id="8" name="Ellipsi 7">
              <a:extLst>
                <a:ext uri="{FF2B5EF4-FFF2-40B4-BE49-F238E27FC236}">
                  <a16:creationId xmlns:a16="http://schemas.microsoft.com/office/drawing/2014/main" id="{7FF095B4-F7D3-16BA-C988-56B047147DA6}"/>
                </a:ext>
              </a:extLst>
            </p:cNvPr>
            <p:cNvSpPr/>
            <p:nvPr/>
          </p:nvSpPr>
          <p:spPr>
            <a:xfrm>
              <a:off x="3866605" y="2930435"/>
              <a:ext cx="705395" cy="4005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34012FDA-4D54-2611-5E5C-9D2D75D10D88}"/>
                </a:ext>
              </a:extLst>
            </p:cNvPr>
            <p:cNvSpPr/>
            <p:nvPr/>
          </p:nvSpPr>
          <p:spPr>
            <a:xfrm>
              <a:off x="3838456" y="4118014"/>
              <a:ext cx="705395" cy="4005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0EC015EC-FE81-B5AD-A1F7-FC14A016E86D}"/>
                </a:ext>
              </a:extLst>
            </p:cNvPr>
            <p:cNvSpPr/>
            <p:nvPr/>
          </p:nvSpPr>
          <p:spPr>
            <a:xfrm>
              <a:off x="6879771" y="2930435"/>
              <a:ext cx="705395" cy="4005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5C746397-35AE-6181-9266-B3CF586D4B61}"/>
                </a:ext>
              </a:extLst>
            </p:cNvPr>
            <p:cNvSpPr/>
            <p:nvPr/>
          </p:nvSpPr>
          <p:spPr>
            <a:xfrm>
              <a:off x="6879770" y="4118014"/>
              <a:ext cx="705395" cy="46726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12" name="Tekstin paikkamerkki 6">
            <a:extLst>
              <a:ext uri="{FF2B5EF4-FFF2-40B4-BE49-F238E27FC236}">
                <a16:creationId xmlns:a16="http://schemas.microsoft.com/office/drawing/2014/main" id="{A7E248E4-2586-141E-2373-3116AFF42D62}"/>
              </a:ext>
            </a:extLst>
          </p:cNvPr>
          <p:cNvSpPr txBox="1">
            <a:spLocks/>
          </p:cNvSpPr>
          <p:nvPr/>
        </p:nvSpPr>
        <p:spPr>
          <a:xfrm>
            <a:off x="5157005" y="4163416"/>
            <a:ext cx="3324614" cy="183680"/>
          </a:xfrm>
          <a:prstGeom prst="rect">
            <a:avLst/>
          </a:prstGeom>
        </p:spPr>
        <p:txBody>
          <a:bodyPr lIns="91440" tIns="45720" rIns="91440" bIns="45720" anchor="t"/>
          <a:lst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i-FI" sz="1000" dirty="0"/>
              <a:t>Lähde: Tilastokeskus, Väestötilastopalvelu, 2021.</a:t>
            </a:r>
            <a:endParaRPr lang="en-US" sz="1000" dirty="0"/>
          </a:p>
        </p:txBody>
      </p:sp>
    </p:spTree>
    <p:extLst>
      <p:ext uri="{BB962C8B-B14F-4D97-AF65-F5344CB8AC3E}">
        <p14:creationId xmlns:p14="http://schemas.microsoft.com/office/powerpoint/2010/main" val="3735905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234F6C-146C-611A-4B91-6F5E12D9BC9E}"/>
              </a:ext>
            </a:extLst>
          </p:cNvPr>
          <p:cNvSpPr>
            <a:spLocks noGrp="1"/>
          </p:cNvSpPr>
          <p:nvPr>
            <p:ph type="ctrTitle"/>
          </p:nvPr>
        </p:nvSpPr>
        <p:spPr/>
        <p:txBody>
          <a:bodyPr/>
          <a:lstStyle/>
          <a:p>
            <a:r>
              <a:rPr lang="fi-FI" dirty="0"/>
              <a:t>Mikä muuttuu? Muuttuuko mikään?</a:t>
            </a:r>
          </a:p>
        </p:txBody>
      </p:sp>
    </p:spTree>
    <p:extLst>
      <p:ext uri="{BB962C8B-B14F-4D97-AF65-F5344CB8AC3E}">
        <p14:creationId xmlns:p14="http://schemas.microsoft.com/office/powerpoint/2010/main" val="3720399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2E1704-0D8C-1FB8-DDF1-994C3306976E}"/>
              </a:ext>
            </a:extLst>
          </p:cNvPr>
          <p:cNvSpPr>
            <a:spLocks noGrp="1"/>
          </p:cNvSpPr>
          <p:nvPr>
            <p:ph type="title"/>
          </p:nvPr>
        </p:nvSpPr>
        <p:spPr/>
        <p:txBody>
          <a:bodyPr/>
          <a:lstStyle/>
          <a:p>
            <a:r>
              <a:rPr lang="fi-FI" sz="2800" dirty="0"/>
              <a:t>Työttömyyspalveluista työllisyyden hoitoon</a:t>
            </a:r>
          </a:p>
        </p:txBody>
      </p:sp>
      <p:sp>
        <p:nvSpPr>
          <p:cNvPr id="3" name="Tekstin paikkamerkki 2">
            <a:extLst>
              <a:ext uri="{FF2B5EF4-FFF2-40B4-BE49-F238E27FC236}">
                <a16:creationId xmlns:a16="http://schemas.microsoft.com/office/drawing/2014/main" id="{E4BF73AC-647A-45F8-EFCD-42E44D3A7BC5}"/>
              </a:ext>
            </a:extLst>
          </p:cNvPr>
          <p:cNvSpPr>
            <a:spLocks noGrp="1"/>
          </p:cNvSpPr>
          <p:nvPr>
            <p:ph type="body" idx="1"/>
          </p:nvPr>
        </p:nvSpPr>
        <p:spPr/>
        <p:txBody>
          <a:bodyPr/>
          <a:lstStyle/>
          <a:p>
            <a:r>
              <a:rPr lang="fi-FI" dirty="0"/>
              <a:t>Työnantajapalvelujen palautus työvälitysprosessin ytimeen. </a:t>
            </a:r>
          </a:p>
          <a:p>
            <a:r>
              <a:rPr lang="fi-FI" dirty="0"/>
              <a:t>Palvelujen uudistaminen tavalla, joka lisää niiden saatavuutta, saavutettavuutta ja kustannusvaikuttavuutta.</a:t>
            </a:r>
          </a:p>
          <a:p>
            <a:r>
              <a:rPr lang="fi-FI" sz="1800" dirty="0"/>
              <a:t>Seurannan ja arvioinnin mallin rakentaminen kaikkiin prosesseihin ja palveluihin. Myös palveluntarjoajat velvoitetaan raportoimaan palvelujen käytöstä ja vaikuttavuudesta.</a:t>
            </a:r>
          </a:p>
          <a:p>
            <a:r>
              <a:rPr lang="fi-FI" dirty="0"/>
              <a:t>Työllisyys-, yritys- ja koulutuspalvelujen tuominen yhteen.</a:t>
            </a:r>
          </a:p>
          <a:p>
            <a:pPr lvl="1"/>
            <a:r>
              <a:rPr lang="fi-FI" dirty="0"/>
              <a:t>Erityisen tärkeää on saada koulutuspalvelut tukemaan nykyistä paremmin työllisyyden hoitoa. Esimerkiksi ammatillisen liikkuvuuden lisäämiseen ylitarjonta-aloilta työvoimapula-aloille tarvitaan uusia ratkaisuja. </a:t>
            </a:r>
          </a:p>
        </p:txBody>
      </p:sp>
    </p:spTree>
    <p:extLst>
      <p:ext uri="{BB962C8B-B14F-4D97-AF65-F5344CB8AC3E}">
        <p14:creationId xmlns:p14="http://schemas.microsoft.com/office/powerpoint/2010/main" val="2469881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8D450A-EA15-D42B-D2B7-ECF8E8FC2448}"/>
              </a:ext>
            </a:extLst>
          </p:cNvPr>
          <p:cNvSpPr>
            <a:spLocks noGrp="1"/>
          </p:cNvSpPr>
          <p:nvPr>
            <p:ph type="title"/>
          </p:nvPr>
        </p:nvSpPr>
        <p:spPr/>
        <p:txBody>
          <a:bodyPr/>
          <a:lstStyle/>
          <a:p>
            <a:r>
              <a:rPr lang="fi-FI"/>
              <a:t> </a:t>
            </a:r>
          </a:p>
        </p:txBody>
      </p:sp>
      <p:sp>
        <p:nvSpPr>
          <p:cNvPr id="3" name="Tekstin paikkamerkki 2">
            <a:extLst>
              <a:ext uri="{FF2B5EF4-FFF2-40B4-BE49-F238E27FC236}">
                <a16:creationId xmlns:a16="http://schemas.microsoft.com/office/drawing/2014/main" id="{2550C2E3-B6E4-B81B-4CB7-E68680120152}"/>
              </a:ext>
            </a:extLst>
          </p:cNvPr>
          <p:cNvSpPr>
            <a:spLocks noGrp="1"/>
          </p:cNvSpPr>
          <p:nvPr>
            <p:ph type="body" idx="1"/>
          </p:nvPr>
        </p:nvSpPr>
        <p:spPr/>
        <p:txBody>
          <a:bodyPr/>
          <a:lstStyle/>
          <a:p>
            <a:pPr marL="0" indent="0">
              <a:buNone/>
            </a:pPr>
            <a:r>
              <a:rPr lang="fi-FI"/>
              <a:t> </a:t>
            </a:r>
          </a:p>
        </p:txBody>
      </p:sp>
      <p:graphicFrame>
        <p:nvGraphicFramePr>
          <p:cNvPr id="4" name="Kaaviokuva 3">
            <a:extLst>
              <a:ext uri="{FF2B5EF4-FFF2-40B4-BE49-F238E27FC236}">
                <a16:creationId xmlns:a16="http://schemas.microsoft.com/office/drawing/2014/main" id="{E0E9B296-8D05-04E6-2D0D-2E2C1E9A496D}"/>
              </a:ext>
            </a:extLst>
          </p:cNvPr>
          <p:cNvGraphicFramePr/>
          <p:nvPr/>
        </p:nvGraphicFramePr>
        <p:xfrm>
          <a:off x="1169303" y="1182661"/>
          <a:ext cx="6805394" cy="3594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tsikko 1">
            <a:extLst>
              <a:ext uri="{FF2B5EF4-FFF2-40B4-BE49-F238E27FC236}">
                <a16:creationId xmlns:a16="http://schemas.microsoft.com/office/drawing/2014/main" id="{EE903665-F3F9-7165-41F3-63DB66AE5C2A}"/>
              </a:ext>
            </a:extLst>
          </p:cNvPr>
          <p:cNvSpPr txBox="1">
            <a:spLocks/>
          </p:cNvSpPr>
          <p:nvPr/>
        </p:nvSpPr>
        <p:spPr>
          <a:xfrm>
            <a:off x="1169304" y="458341"/>
            <a:ext cx="7826318" cy="536498"/>
          </a:xfrm>
          <a:prstGeom prst="rect">
            <a:avLst/>
          </a:prstGeom>
        </p:spPr>
        <p:txBody>
          <a:bodyPr vert="horz" wrap="square" lIns="0" tIns="0" rIns="0" bIns="0" rtlCol="0" anchor="ctr" anchorCtr="0">
            <a:noAutofit/>
          </a:bodyPr>
          <a:lstStyle>
            <a:lvl1pPr algn="l" defTabSz="609585" rtl="0" eaLnBrk="1" latinLnBrk="0" hangingPunct="1">
              <a:lnSpc>
                <a:spcPct val="85000"/>
              </a:lnSpc>
              <a:spcBef>
                <a:spcPct val="0"/>
              </a:spcBef>
              <a:buNone/>
              <a:defRPr sz="4800" b="1" kern="1200">
                <a:solidFill>
                  <a:schemeClr val="tx2"/>
                </a:solidFill>
                <a:latin typeface="Arial"/>
                <a:ea typeface="+mj-ea"/>
                <a:cs typeface="Arial"/>
              </a:defRPr>
            </a:lvl1pPr>
          </a:lstStyle>
          <a:p>
            <a:pPr defTabSz="457189"/>
            <a:r>
              <a:rPr lang="fi-FI" sz="3600">
                <a:solidFill>
                  <a:srgbClr val="0062AE"/>
                </a:solidFill>
              </a:rPr>
              <a:t>Vaikuttavuuden arviointi</a:t>
            </a:r>
          </a:p>
        </p:txBody>
      </p:sp>
    </p:spTree>
    <p:extLst>
      <p:ext uri="{BB962C8B-B14F-4D97-AF65-F5344CB8AC3E}">
        <p14:creationId xmlns:p14="http://schemas.microsoft.com/office/powerpoint/2010/main" val="345362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6A3503-1FA3-A754-FA82-1C5D62199022}"/>
              </a:ext>
            </a:extLst>
          </p:cNvPr>
          <p:cNvSpPr>
            <a:spLocks noGrp="1"/>
          </p:cNvSpPr>
          <p:nvPr>
            <p:ph type="title"/>
          </p:nvPr>
        </p:nvSpPr>
        <p:spPr>
          <a:xfrm>
            <a:off x="678318" y="559548"/>
            <a:ext cx="8070158" cy="536498"/>
          </a:xfrm>
        </p:spPr>
        <p:txBody>
          <a:bodyPr/>
          <a:lstStyle/>
          <a:p>
            <a:r>
              <a:rPr lang="fi-FI"/>
              <a:t>Työttömyysturvan kannustava rahoitusmalli</a:t>
            </a:r>
          </a:p>
        </p:txBody>
      </p:sp>
      <p:sp>
        <p:nvSpPr>
          <p:cNvPr id="3" name="Tekstin paikkamerkki 2">
            <a:extLst>
              <a:ext uri="{FF2B5EF4-FFF2-40B4-BE49-F238E27FC236}">
                <a16:creationId xmlns:a16="http://schemas.microsoft.com/office/drawing/2014/main" id="{A296F371-4E8A-CDCC-4A49-36BE02804AAB}"/>
              </a:ext>
            </a:extLst>
          </p:cNvPr>
          <p:cNvSpPr>
            <a:spLocks noGrp="1"/>
          </p:cNvSpPr>
          <p:nvPr>
            <p:ph type="body" idx="1"/>
          </p:nvPr>
        </p:nvSpPr>
        <p:spPr>
          <a:xfrm>
            <a:off x="678317" y="1527392"/>
            <a:ext cx="7826319" cy="2893839"/>
          </a:xfrm>
        </p:spPr>
        <p:txBody>
          <a:bodyPr vert="horz" lIns="0" tIns="0" rIns="0" bIns="0" rtlCol="0" anchor="t">
            <a:noAutofit/>
          </a:bodyPr>
          <a:lstStyle/>
          <a:p>
            <a:pPr marL="179705" indent="-179705"/>
            <a:r>
              <a:rPr lang="fi-FI"/>
              <a:t>Kuntien rahoitusvastuu työttömyysturvan kustannuksista laajenee koskemaan työmarkkinatuen lisäksi ansiosidonnaisen perusosaa ja peruspäivärahaa</a:t>
            </a:r>
          </a:p>
          <a:p>
            <a:pPr marL="179705" indent="-179705"/>
            <a:r>
              <a:rPr lang="fi-FI"/>
              <a:t>Kunnan maksuosuus alkaa uudessa mallissa 100 Kelan maksupäivän </a:t>
            </a:r>
            <a:br>
              <a:rPr lang="fi-FI"/>
            </a:br>
            <a:r>
              <a:rPr lang="fi-FI"/>
              <a:t>(n. 4,5 kk) kohdalla, vanhassa mallissa tyypillisesti vasta yli 2 vuoden työttömyyden jälkeen</a:t>
            </a:r>
          </a:p>
          <a:p>
            <a:pPr marL="179705" indent="-179705"/>
            <a:r>
              <a:rPr lang="fi-FI"/>
              <a:t>Uudessa mallissa kunnan maksuosuus kasvaa maksupäivien kertymän mukana asteittain maksimissaan 50 %:n osuuteen</a:t>
            </a:r>
          </a:p>
        </p:txBody>
      </p:sp>
    </p:spTree>
    <p:extLst>
      <p:ext uri="{BB962C8B-B14F-4D97-AF65-F5344CB8AC3E}">
        <p14:creationId xmlns:p14="http://schemas.microsoft.com/office/powerpoint/2010/main" val="865337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7C2C19-539E-0B68-D588-A617F6652EB6}"/>
              </a:ext>
            </a:extLst>
          </p:cNvPr>
          <p:cNvSpPr>
            <a:spLocks noGrp="1"/>
          </p:cNvSpPr>
          <p:nvPr>
            <p:ph type="title"/>
          </p:nvPr>
        </p:nvSpPr>
        <p:spPr>
          <a:xfrm>
            <a:off x="745554" y="469268"/>
            <a:ext cx="7826318" cy="536498"/>
          </a:xfrm>
        </p:spPr>
        <p:txBody>
          <a:bodyPr/>
          <a:lstStyle/>
          <a:p>
            <a:r>
              <a:rPr lang="fi-FI" sz="2400"/>
              <a:t>Simulaatio: Työttömyyden perustason kasvun Turun kaupungille aiheuttama lisäkustannus uudessa rahoitusmallissa</a:t>
            </a:r>
          </a:p>
        </p:txBody>
      </p:sp>
      <p:sp>
        <p:nvSpPr>
          <p:cNvPr id="3" name="Tekstin paikkamerkki 2">
            <a:extLst>
              <a:ext uri="{FF2B5EF4-FFF2-40B4-BE49-F238E27FC236}">
                <a16:creationId xmlns:a16="http://schemas.microsoft.com/office/drawing/2014/main" id="{609DFA4A-0B20-8DD3-ED71-58D57C8E2711}"/>
              </a:ext>
            </a:extLst>
          </p:cNvPr>
          <p:cNvSpPr>
            <a:spLocks noGrp="1"/>
          </p:cNvSpPr>
          <p:nvPr>
            <p:ph type="body" idx="1"/>
          </p:nvPr>
        </p:nvSpPr>
        <p:spPr>
          <a:xfrm>
            <a:off x="678319" y="1356869"/>
            <a:ext cx="3785275" cy="3163414"/>
          </a:xfrm>
        </p:spPr>
        <p:txBody>
          <a:bodyPr/>
          <a:lstStyle/>
          <a:p>
            <a:r>
              <a:rPr lang="fi-FI" sz="1400"/>
              <a:t>Uusi kannustava rahoitusmalli lisää työttömyydestä aiheutuvia kustannuksia voimakkaasti työttömyyden pitkittyessä.</a:t>
            </a:r>
          </a:p>
          <a:p>
            <a:r>
              <a:rPr lang="fi-FI" sz="1400"/>
              <a:t>Mallin 3 %-yksikön työttömyyden perustason nousu vastaa Turussa n. 2 900 uutta työtöntä. Mallissa työttömyyden perustason kasvu johtuu pitkälti pitkäaikaistyöttömyyden kasvusta.</a:t>
            </a:r>
          </a:p>
          <a:p>
            <a:r>
              <a:rPr lang="fi-FI" sz="1400"/>
              <a:t>Mallissa työttömyyden perustason kasvun aiheuttama lisäkustannus ensimmäisenä vuonna on noin 0,33 M€, toisena vuonna 5,6 M€ ja kolmantena vuonna 9,5 M€, yhteensä n. 15,4 M€. Kustannukset nousevat suoraviivaisesti työttömyyden kasvaessa.</a:t>
            </a:r>
            <a:endParaRPr lang="fi-FI" sz="1400">
              <a:solidFill>
                <a:srgbClr val="0062AE"/>
              </a:solidFill>
            </a:endParaRPr>
          </a:p>
        </p:txBody>
      </p:sp>
      <p:pic>
        <p:nvPicPr>
          <p:cNvPr id="4" name="Kuva 3" descr="Kuva, joka sisältää kohteen teksti, kuvakaappaus, viiva, Fontti&#10;&#10;Kuvaus luotu automaattisesti">
            <a:extLst>
              <a:ext uri="{FF2B5EF4-FFF2-40B4-BE49-F238E27FC236}">
                <a16:creationId xmlns:a16="http://schemas.microsoft.com/office/drawing/2014/main" id="{6F965F54-796A-A478-B9F3-FB48D2DAB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111" y="1591570"/>
            <a:ext cx="3982239" cy="2392214"/>
          </a:xfrm>
          <a:prstGeom prst="rect">
            <a:avLst/>
          </a:prstGeom>
        </p:spPr>
      </p:pic>
    </p:spTree>
    <p:extLst>
      <p:ext uri="{BB962C8B-B14F-4D97-AF65-F5344CB8AC3E}">
        <p14:creationId xmlns:p14="http://schemas.microsoft.com/office/powerpoint/2010/main" val="2436048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40DFC6-E5F9-47F5-E43C-488BB9E22A95}"/>
              </a:ext>
            </a:extLst>
          </p:cNvPr>
          <p:cNvSpPr>
            <a:spLocks noGrp="1"/>
          </p:cNvSpPr>
          <p:nvPr>
            <p:ph type="ctrTitle"/>
          </p:nvPr>
        </p:nvSpPr>
        <p:spPr/>
        <p:txBody>
          <a:bodyPr/>
          <a:lstStyle/>
          <a:p>
            <a:r>
              <a:rPr lang="fi-FI" dirty="0"/>
              <a:t>Sovitaan mitä tehdään. Tehdään mitä sovitaan.</a:t>
            </a:r>
          </a:p>
        </p:txBody>
      </p:sp>
    </p:spTree>
    <p:extLst>
      <p:ext uri="{BB962C8B-B14F-4D97-AF65-F5344CB8AC3E}">
        <p14:creationId xmlns:p14="http://schemas.microsoft.com/office/powerpoint/2010/main" val="235601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05A7A1-C4A8-25B9-D757-97EDA18248B9}"/>
              </a:ext>
            </a:extLst>
          </p:cNvPr>
          <p:cNvSpPr>
            <a:spLocks noGrp="1"/>
          </p:cNvSpPr>
          <p:nvPr>
            <p:ph type="ctrTitle"/>
          </p:nvPr>
        </p:nvSpPr>
        <p:spPr/>
        <p:txBody>
          <a:bodyPr/>
          <a:lstStyle/>
          <a:p>
            <a:r>
              <a:rPr lang="fi-FI" dirty="0"/>
              <a:t>Mikä uudistus?</a:t>
            </a:r>
          </a:p>
        </p:txBody>
      </p:sp>
    </p:spTree>
    <p:extLst>
      <p:ext uri="{BB962C8B-B14F-4D97-AF65-F5344CB8AC3E}">
        <p14:creationId xmlns:p14="http://schemas.microsoft.com/office/powerpoint/2010/main" val="773981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43C5B312-07E4-806C-494B-F9AA7C440637}"/>
              </a:ext>
            </a:extLst>
          </p:cNvPr>
          <p:cNvSpPr/>
          <p:nvPr/>
        </p:nvSpPr>
        <p:spPr>
          <a:xfrm>
            <a:off x="101411" y="4270248"/>
            <a:ext cx="676656" cy="768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Otsikko 1">
            <a:extLst>
              <a:ext uri="{FF2B5EF4-FFF2-40B4-BE49-F238E27FC236}">
                <a16:creationId xmlns:a16="http://schemas.microsoft.com/office/drawing/2014/main" id="{E44E0C03-B237-968A-339D-C3775385F82F}"/>
              </a:ext>
            </a:extLst>
          </p:cNvPr>
          <p:cNvSpPr>
            <a:spLocks noGrp="1"/>
          </p:cNvSpPr>
          <p:nvPr>
            <p:ph type="title"/>
          </p:nvPr>
        </p:nvSpPr>
        <p:spPr>
          <a:xfrm>
            <a:off x="465276" y="159711"/>
            <a:ext cx="7826318" cy="536498"/>
          </a:xfrm>
        </p:spPr>
        <p:txBody>
          <a:bodyPr/>
          <a:lstStyle/>
          <a:p>
            <a:r>
              <a:rPr lang="fi-FI" sz="2800" dirty="0"/>
              <a:t>Mistä pidettävä kiinni?</a:t>
            </a:r>
          </a:p>
        </p:txBody>
      </p:sp>
      <p:sp>
        <p:nvSpPr>
          <p:cNvPr id="3" name="Tekstin paikkamerkki 2">
            <a:extLst>
              <a:ext uri="{FF2B5EF4-FFF2-40B4-BE49-F238E27FC236}">
                <a16:creationId xmlns:a16="http://schemas.microsoft.com/office/drawing/2014/main" id="{48001502-41BD-ED90-83E3-49E5F91455CA}"/>
              </a:ext>
            </a:extLst>
          </p:cNvPr>
          <p:cNvSpPr>
            <a:spLocks noGrp="1"/>
          </p:cNvSpPr>
          <p:nvPr>
            <p:ph type="body" idx="1"/>
          </p:nvPr>
        </p:nvSpPr>
        <p:spPr>
          <a:xfrm>
            <a:off x="465276" y="696209"/>
            <a:ext cx="8252403" cy="3322564"/>
          </a:xfrm>
        </p:spPr>
        <p:txBody>
          <a:bodyPr/>
          <a:lstStyle/>
          <a:p>
            <a:pPr marL="342900" indent="-342900">
              <a:spcAft>
                <a:spcPts val="300"/>
              </a:spcAft>
              <a:buFont typeface="+mj-lt"/>
              <a:buAutoNum type="arabicPeriod"/>
            </a:pPr>
            <a:r>
              <a:rPr lang="fi-FI" sz="1600" dirty="0"/>
              <a:t>Kustannusneutraliteetti</a:t>
            </a:r>
          </a:p>
          <a:p>
            <a:pPr marL="703512" lvl="1" indent="-342900">
              <a:spcAft>
                <a:spcPts val="300"/>
              </a:spcAft>
            </a:pPr>
            <a:r>
              <a:rPr lang="fi-FI" sz="1600" dirty="0"/>
              <a:t>Alikompensaatio valtakunnallisesti 97 milj. €. Palvelut siirtymässä kuntiin 73 milj. € aliresursoituina. Etuuskompensaatio -24 milj. € </a:t>
            </a:r>
          </a:p>
          <a:p>
            <a:pPr marL="702887" lvl="1" indent="-342900">
              <a:spcAft>
                <a:spcPts val="300"/>
              </a:spcAft>
            </a:pPr>
            <a:r>
              <a:rPr lang="fi-FI" sz="1600" dirty="0"/>
              <a:t>Lisäksi tulee huomioida vuodelta 2024 siirtyvä palveluvelka ELY-alueilta ja KEHA:sta.</a:t>
            </a:r>
          </a:p>
          <a:p>
            <a:pPr marL="342900" indent="-342900">
              <a:spcAft>
                <a:spcPts val="300"/>
              </a:spcAft>
              <a:buFont typeface="+mj-lt"/>
              <a:buAutoNum type="arabicPeriod"/>
            </a:pPr>
            <a:r>
              <a:rPr lang="fi-FI" sz="1600" dirty="0"/>
              <a:t>Lainsäädäntömuutokset</a:t>
            </a:r>
          </a:p>
          <a:p>
            <a:pPr marL="702887" lvl="1" indent="-342900">
              <a:spcAft>
                <a:spcPts val="300"/>
              </a:spcAft>
            </a:pPr>
            <a:r>
              <a:rPr lang="fi-FI" sz="1600" dirty="0"/>
              <a:t>Henkilöasiakkaan palveluprosessia kevennettävä. Tieto pitää saada käyttöön palvelujen kohdentamisessa ja niiden vaikuttavuuden arvioinnissa.</a:t>
            </a:r>
          </a:p>
          <a:p>
            <a:pPr marL="0" indent="0">
              <a:spcAft>
                <a:spcPts val="300"/>
              </a:spcAft>
              <a:buNone/>
            </a:pPr>
            <a:r>
              <a:rPr lang="fi-FI" sz="1600" dirty="0"/>
              <a:t>3. Valmistelun sujuvuus ja häiriötön palvelujen siirto</a:t>
            </a:r>
          </a:p>
          <a:p>
            <a:pPr marL="702887" marR="0" lvl="1" indent="-342900" algn="l" defTabSz="457200" rtl="0" eaLnBrk="1" fontAlgn="auto" latinLnBrk="0" hangingPunct="1">
              <a:lnSpc>
                <a:spcPct val="107000"/>
              </a:lnSpc>
              <a:spcBef>
                <a:spcPts val="0"/>
              </a:spcBef>
              <a:spcAft>
                <a:spcPts val="300"/>
              </a:spcAft>
              <a:buClrTx/>
              <a:buSzTx/>
              <a:buFont typeface="Lucida Grande"/>
              <a:buChar char="–"/>
              <a:tabLst/>
              <a:defRPr/>
            </a:pPr>
            <a:r>
              <a:rPr kumimoji="0" lang="fi-FI" sz="1600" b="0" i="0" u="none" strike="noStrike" kern="1200" cap="none" spc="0" normalizeH="0" baseline="0" noProof="0" dirty="0">
                <a:ln>
                  <a:noFill/>
                </a:ln>
                <a:solidFill>
                  <a:prstClr val="black"/>
                </a:solidFill>
                <a:effectLst/>
                <a:uLnTx/>
                <a:uFillTx/>
                <a:latin typeface="Arial"/>
                <a:ea typeface="+mn-ea"/>
                <a:cs typeface="Arial"/>
              </a:rPr>
              <a:t>Muutostilanteessa huolehdittava henkilöstön hyvinvoinnista ja palvelujen saatavuudesta vuoden 2025 alusta alkaen.</a:t>
            </a:r>
          </a:p>
          <a:p>
            <a:pPr marL="0" indent="0">
              <a:spcAft>
                <a:spcPts val="300"/>
              </a:spcAft>
              <a:buNone/>
            </a:pPr>
            <a:r>
              <a:rPr lang="fi-FI" sz="1600" dirty="0"/>
              <a:t>4. Tietojärjestelmät</a:t>
            </a:r>
          </a:p>
          <a:p>
            <a:pPr lvl="1">
              <a:spcAft>
                <a:spcPts val="300"/>
              </a:spcAft>
            </a:pPr>
            <a:r>
              <a:rPr lang="fi-FI" sz="1600" dirty="0">
                <a:cs typeface="Arial" pitchFamily="34" charset="0"/>
              </a:rPr>
              <a:t>Kunnat eivät voi edistää tietojärjestelmätyötään puutteellisin ja keskeneräisin tiedoin. </a:t>
            </a:r>
          </a:p>
          <a:p>
            <a:pPr lvl="1">
              <a:spcAft>
                <a:spcPts val="300"/>
              </a:spcAft>
            </a:pPr>
            <a:r>
              <a:rPr lang="fi-FI" sz="1600" dirty="0">
                <a:cs typeface="Arial" pitchFamily="34" charset="0"/>
              </a:rPr>
              <a:t>Testaussuunnitelmien ja varasuunnitelmien puuttuminen vaikeuttaa varautumista ja lisää riskejä.</a:t>
            </a:r>
          </a:p>
          <a:p>
            <a:pPr marL="0" indent="0">
              <a:spcAft>
                <a:spcPts val="300"/>
              </a:spcAft>
              <a:buNone/>
            </a:pPr>
            <a:endParaRPr lang="fi-FI" sz="1600" dirty="0"/>
          </a:p>
          <a:p>
            <a:pPr marL="0" indent="0">
              <a:spcAft>
                <a:spcPts val="300"/>
              </a:spcAft>
              <a:buNone/>
            </a:pPr>
            <a:endParaRPr lang="fi-FI" dirty="0"/>
          </a:p>
        </p:txBody>
      </p:sp>
    </p:spTree>
    <p:extLst>
      <p:ext uri="{BB962C8B-B14F-4D97-AF65-F5344CB8AC3E}">
        <p14:creationId xmlns:p14="http://schemas.microsoft.com/office/powerpoint/2010/main" val="1662361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8AB48E-9D68-4407-839E-1409BDAF5708}"/>
              </a:ext>
            </a:extLst>
          </p:cNvPr>
          <p:cNvSpPr>
            <a:spLocks noGrp="1"/>
          </p:cNvSpPr>
          <p:nvPr>
            <p:ph type="title"/>
          </p:nvPr>
        </p:nvSpPr>
        <p:spPr/>
        <p:txBody>
          <a:bodyPr/>
          <a:lstStyle/>
          <a:p>
            <a:r>
              <a:rPr lang="fi-FI"/>
              <a:t>Kiitos!</a:t>
            </a:r>
          </a:p>
        </p:txBody>
      </p:sp>
    </p:spTree>
    <p:extLst>
      <p:ext uri="{BB962C8B-B14F-4D97-AF65-F5344CB8AC3E}">
        <p14:creationId xmlns:p14="http://schemas.microsoft.com/office/powerpoint/2010/main" val="180913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6092F123-11C4-ED65-A080-48308A0C185D}"/>
              </a:ext>
            </a:extLst>
          </p:cNvPr>
          <p:cNvSpPr/>
          <p:nvPr/>
        </p:nvSpPr>
        <p:spPr>
          <a:xfrm>
            <a:off x="60385" y="4244196"/>
            <a:ext cx="741872" cy="819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8184AA04-763A-A027-D063-EBEFB616528C}"/>
              </a:ext>
            </a:extLst>
          </p:cNvPr>
          <p:cNvSpPr>
            <a:spLocks noGrp="1"/>
          </p:cNvSpPr>
          <p:nvPr>
            <p:ph type="title"/>
          </p:nvPr>
        </p:nvSpPr>
        <p:spPr>
          <a:xfrm>
            <a:off x="419525" y="268848"/>
            <a:ext cx="7826318" cy="536498"/>
          </a:xfrm>
        </p:spPr>
        <p:txBody>
          <a:bodyPr/>
          <a:lstStyle/>
          <a:p>
            <a:r>
              <a:rPr lang="fi-FI" sz="2800" dirty="0"/>
              <a:t>TE-palvelut 2024 -uudistus</a:t>
            </a:r>
          </a:p>
        </p:txBody>
      </p:sp>
      <p:sp>
        <p:nvSpPr>
          <p:cNvPr id="3" name="Tekstin paikkamerkki 2">
            <a:extLst>
              <a:ext uri="{FF2B5EF4-FFF2-40B4-BE49-F238E27FC236}">
                <a16:creationId xmlns:a16="http://schemas.microsoft.com/office/drawing/2014/main" id="{432A89B4-593E-D42F-0E34-DC1457E35625}"/>
              </a:ext>
            </a:extLst>
          </p:cNvPr>
          <p:cNvSpPr>
            <a:spLocks noGrp="1"/>
          </p:cNvSpPr>
          <p:nvPr>
            <p:ph type="body" idx="1"/>
          </p:nvPr>
        </p:nvSpPr>
        <p:spPr>
          <a:xfrm>
            <a:off x="419525" y="897158"/>
            <a:ext cx="4750026" cy="3163414"/>
          </a:xfrm>
        </p:spPr>
        <p:txBody>
          <a:bodyPr/>
          <a:lstStyle/>
          <a:p>
            <a:pPr marL="342900" lvl="0" indent="-342900">
              <a:lnSpc>
                <a:spcPct val="107000"/>
              </a:lnSpc>
              <a:spcAft>
                <a:spcPts val="800"/>
              </a:spcAft>
              <a:buFont typeface="Arial" panose="020B0604020202020204" pitchFamily="34" charset="0"/>
              <a:buChar char="•"/>
              <a:tabLst>
                <a:tab pos="457200" algn="l"/>
              </a:tabLst>
            </a:pPr>
            <a:r>
              <a:rPr lang="fi-FI" dirty="0">
                <a:effectLst/>
                <a:latin typeface="+mn-lt"/>
                <a:ea typeface="Calibri" panose="020F0502020204030204" pitchFamily="34" charset="0"/>
                <a:cs typeface="Times New Roman" panose="02020603050405020304" pitchFamily="18" charset="0"/>
              </a:rPr>
              <a:t>Julkisten työvoimapalveluiden järjestämisvastuu siirretään valtiolta kunnille ja kuntien muodostamille yhteistoiminta-alueille 1.1.2025. </a:t>
            </a:r>
          </a:p>
          <a:p>
            <a:pPr marL="342900" lvl="0" indent="-342900">
              <a:lnSpc>
                <a:spcPct val="107000"/>
              </a:lnSpc>
              <a:spcAft>
                <a:spcPts val="800"/>
              </a:spcAft>
              <a:buFont typeface="Arial" panose="020B0604020202020204" pitchFamily="34" charset="0"/>
              <a:buChar char="•"/>
              <a:tabLst>
                <a:tab pos="457200" algn="l"/>
              </a:tabLst>
            </a:pPr>
            <a:r>
              <a:rPr lang="fi-FI" dirty="0">
                <a:effectLst/>
                <a:latin typeface="+mn-lt"/>
                <a:ea typeface="Calibri" panose="020F0502020204030204" pitchFamily="34" charset="0"/>
                <a:cs typeface="Times New Roman" panose="02020603050405020304" pitchFamily="18" charset="0"/>
              </a:rPr>
              <a:t>Yhteistoiminta- eli työllisyysalueita tai kuntia, jotka palvelut järjestävät, tulee yhteensä 45.</a:t>
            </a:r>
          </a:p>
          <a:p>
            <a:pPr marL="703512" lvl="1" indent="-342900">
              <a:buFont typeface="Arial" panose="020B0604020202020204" pitchFamily="34" charset="0"/>
              <a:buChar char="•"/>
              <a:tabLst>
                <a:tab pos="457200" algn="l"/>
              </a:tabLst>
            </a:pPr>
            <a:r>
              <a:rPr lang="fi-FI" dirty="0">
                <a:latin typeface="+mn-lt"/>
                <a:ea typeface="Calibri" panose="020F0502020204030204" pitchFamily="34" charset="0"/>
                <a:cs typeface="Times New Roman" panose="02020603050405020304" pitchFamily="18" charset="0"/>
              </a:rPr>
              <a:t>39 vastuukuntamallilla, </a:t>
            </a:r>
            <a:r>
              <a:rPr lang="fi-FI" dirty="0">
                <a:effectLst/>
                <a:latin typeface="+mn-lt"/>
                <a:ea typeface="Calibri" panose="020F0502020204030204" pitchFamily="34" charset="0"/>
                <a:cs typeface="Times New Roman" panose="02020603050405020304" pitchFamily="18" charset="0"/>
              </a:rPr>
              <a:t>4 järjestää yksin ja </a:t>
            </a:r>
            <a:r>
              <a:rPr lang="fi-FI" dirty="0">
                <a:latin typeface="+mn-lt"/>
                <a:ea typeface="Calibri" panose="020F0502020204030204" pitchFamily="34" charset="0"/>
                <a:cs typeface="Times New Roman" panose="02020603050405020304" pitchFamily="18" charset="0"/>
              </a:rPr>
              <a:t>2 kuntayhtymämallilla.</a:t>
            </a:r>
          </a:p>
          <a:p>
            <a:pPr marL="342900" indent="-342900">
              <a:buFont typeface="Arial" panose="020B0604020202020204" pitchFamily="34" charset="0"/>
              <a:buChar char="•"/>
              <a:tabLst>
                <a:tab pos="457200" algn="l"/>
              </a:tabLst>
            </a:pPr>
            <a:r>
              <a:rPr lang="fi-FI" dirty="0">
                <a:latin typeface="+mn-lt"/>
                <a:ea typeface="Calibri" panose="020F0502020204030204" pitchFamily="34" charset="0"/>
                <a:cs typeface="Times New Roman" panose="02020603050405020304" pitchFamily="18" charset="0"/>
              </a:rPr>
              <a:t>Myös kotoutumispalvelut uudistuvat vuoden 2025 alussa, kun päävastuu kotoutumisesta siirtyy kunnille.</a:t>
            </a:r>
          </a:p>
          <a:p>
            <a:pPr marL="342900" indent="-342900">
              <a:buFont typeface="Arial" panose="020B0604020202020204" pitchFamily="34" charset="0"/>
              <a:buChar char="•"/>
              <a:tabLst>
                <a:tab pos="457200" algn="l"/>
              </a:tabLst>
            </a:pPr>
            <a:endParaRPr lang="fi-FI"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fi-FI" dirty="0">
              <a:effectLst/>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77E824B-A52F-2740-A4E8-27D851C81232}"/>
              </a:ext>
            </a:extLst>
          </p:cNvPr>
          <p:cNvSpPr txBox="1"/>
          <p:nvPr/>
        </p:nvSpPr>
        <p:spPr>
          <a:xfrm>
            <a:off x="5699594" y="4958834"/>
            <a:ext cx="3143093"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600" b="0" i="0" u="none" strike="noStrike" kern="1200" cap="none" spc="0" normalizeH="0" baseline="0" noProof="0" dirty="0">
                <a:ln>
                  <a:noFill/>
                </a:ln>
                <a:solidFill>
                  <a:prstClr val="black"/>
                </a:solidFill>
                <a:effectLst/>
                <a:uLnTx/>
                <a:uFillTx/>
                <a:latin typeface="Arial"/>
                <a:ea typeface="+mn-ea"/>
                <a:cs typeface="+mn-cs"/>
              </a:rPr>
              <a:t>Lähdeaineisto © EuroGeogrpahics for administrative boundaries. Kartta: Ari Brozinski</a:t>
            </a:r>
            <a:endParaRPr kumimoji="0" lang="fi-FI" sz="600" b="0" i="0" u="none" strike="noStrike" kern="1200" cap="none" spc="0" normalizeH="0" baseline="0" noProof="0" dirty="0">
              <a:ln>
                <a:noFill/>
              </a:ln>
              <a:solidFill>
                <a:prstClr val="black"/>
              </a:solidFill>
              <a:effectLst/>
              <a:uLnTx/>
              <a:uFillTx/>
              <a:latin typeface="Arial"/>
              <a:ea typeface="+mn-ea"/>
              <a:cs typeface="+mn-cs"/>
            </a:endParaRPr>
          </a:p>
        </p:txBody>
      </p:sp>
      <p:pic>
        <p:nvPicPr>
          <p:cNvPr id="2050" name="Picture 2" descr="A tree on a cliff by the water&#10;&#10;Description automatically generated">
            <a:extLst>
              <a:ext uri="{FF2B5EF4-FFF2-40B4-BE49-F238E27FC236}">
                <a16:creationId xmlns:a16="http://schemas.microsoft.com/office/drawing/2014/main" id="{798C88E9-1D2C-735B-3927-838C2C58B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364" b="6364"/>
          <a:stretch>
            <a:fillRect/>
          </a:stretch>
        </p:blipFill>
        <p:spPr bwMode="auto">
          <a:xfrm>
            <a:off x="5214173" y="0"/>
            <a:ext cx="392982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0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93E0196B-AED7-A02E-60B4-9B02EA1E363F}"/>
              </a:ext>
            </a:extLst>
          </p:cNvPr>
          <p:cNvSpPr/>
          <p:nvPr/>
        </p:nvSpPr>
        <p:spPr>
          <a:xfrm>
            <a:off x="101411" y="4270248"/>
            <a:ext cx="676656" cy="768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Otsikko 1">
            <a:extLst>
              <a:ext uri="{FF2B5EF4-FFF2-40B4-BE49-F238E27FC236}">
                <a16:creationId xmlns:a16="http://schemas.microsoft.com/office/drawing/2014/main" id="{8CD29C37-0818-97A5-DF28-6E9B36B047A9}"/>
              </a:ext>
            </a:extLst>
          </p:cNvPr>
          <p:cNvSpPr>
            <a:spLocks noGrp="1"/>
          </p:cNvSpPr>
          <p:nvPr>
            <p:ph type="title"/>
          </p:nvPr>
        </p:nvSpPr>
        <p:spPr>
          <a:xfrm>
            <a:off x="555791" y="351266"/>
            <a:ext cx="4286024" cy="492335"/>
          </a:xfrm>
        </p:spPr>
        <p:txBody>
          <a:bodyPr/>
          <a:lstStyle/>
          <a:p>
            <a:r>
              <a:rPr lang="fi-FI" sz="2800" dirty="0"/>
              <a:t>Turun </a:t>
            </a:r>
            <a:r>
              <a:rPr lang="fi-FI" sz="2800" dirty="0" err="1"/>
              <a:t>työllisyysalue</a:t>
            </a:r>
            <a:endParaRPr lang="fi-FI" sz="2800" dirty="0"/>
          </a:p>
        </p:txBody>
      </p:sp>
      <p:sp>
        <p:nvSpPr>
          <p:cNvPr id="3" name="Tekstin paikkamerkki 2">
            <a:extLst>
              <a:ext uri="{FF2B5EF4-FFF2-40B4-BE49-F238E27FC236}">
                <a16:creationId xmlns:a16="http://schemas.microsoft.com/office/drawing/2014/main" id="{C113E193-697B-2D9E-1528-97020CD3A6D5}"/>
              </a:ext>
            </a:extLst>
          </p:cNvPr>
          <p:cNvSpPr>
            <a:spLocks noGrp="1"/>
          </p:cNvSpPr>
          <p:nvPr>
            <p:ph type="body" sz="quarter" idx="12"/>
          </p:nvPr>
        </p:nvSpPr>
        <p:spPr>
          <a:xfrm>
            <a:off x="555791" y="1229663"/>
            <a:ext cx="3834512" cy="3808681"/>
          </a:xfrm>
        </p:spPr>
        <p:txBody>
          <a:bodyPr vert="horz" lIns="0" tIns="0" rIns="0" bIns="0" rtlCol="0" anchor="t">
            <a:noAutofit/>
          </a:bodyPr>
          <a:lstStyle/>
          <a:p>
            <a:pPr marL="179705" indent="-179705"/>
            <a:r>
              <a:rPr lang="fi-FI" sz="1700" dirty="0"/>
              <a:t>Kuntien lukumäärässä (23) mitattuna Suomen suurin </a:t>
            </a:r>
            <a:r>
              <a:rPr lang="fi-FI" sz="1700" dirty="0" err="1"/>
              <a:t>työllisyysalue</a:t>
            </a:r>
            <a:r>
              <a:rPr lang="fi-FI" sz="1700" dirty="0"/>
              <a:t>. Väestö- ja työvoimapohjalta Suomen kolmanneksi suurin.</a:t>
            </a:r>
          </a:p>
          <a:p>
            <a:pPr marL="179705" indent="-179705"/>
            <a:r>
              <a:rPr lang="fi-FI" sz="1700" dirty="0"/>
              <a:t>Muodostetaan vastuukuntamallilla. Vastuukuntana toimii Turun kaupunki.</a:t>
            </a:r>
          </a:p>
          <a:p>
            <a:pPr marL="179705" indent="-179705"/>
            <a:r>
              <a:rPr lang="fi-FI" sz="1700" dirty="0"/>
              <a:t>Viranomaistoimivaltaa siirretään kahdeksan muun kunnan viranhaltijoille. (</a:t>
            </a:r>
            <a:r>
              <a:rPr lang="fi-FI" sz="1700" dirty="0" err="1"/>
              <a:t>KuntaL</a:t>
            </a:r>
            <a:r>
              <a:rPr lang="fi-FI" sz="1700" dirty="0"/>
              <a:t> 54 §)</a:t>
            </a:r>
          </a:p>
          <a:p>
            <a:pPr marL="179705" indent="-179705"/>
            <a:r>
              <a:rPr lang="fi-FI" sz="1700" dirty="0"/>
              <a:t>Valtiolta Turun työllisyysalueelle siirtyy 284 työntekijää.</a:t>
            </a:r>
          </a:p>
        </p:txBody>
      </p:sp>
      <p:pic>
        <p:nvPicPr>
          <p:cNvPr id="4" name="Picture 5" descr="A map of the country&#10;&#10;Description automatically generated">
            <a:extLst>
              <a:ext uri="{FF2B5EF4-FFF2-40B4-BE49-F238E27FC236}">
                <a16:creationId xmlns:a16="http://schemas.microsoft.com/office/drawing/2014/main" id="{4B6445A7-78EE-1CF4-4522-8839F99486FA}"/>
              </a:ext>
            </a:extLst>
          </p:cNvPr>
          <p:cNvPicPr>
            <a:picLocks noChangeAspect="1"/>
          </p:cNvPicPr>
          <p:nvPr/>
        </p:nvPicPr>
        <p:blipFill rotWithShape="1">
          <a:blip r:embed="rId2"/>
          <a:srcRect l="10220" t="7800" b="6409"/>
          <a:stretch/>
        </p:blipFill>
        <p:spPr>
          <a:xfrm>
            <a:off x="4761129" y="117570"/>
            <a:ext cx="4193090" cy="4825366"/>
          </a:xfrm>
          <a:prstGeom prst="rect">
            <a:avLst/>
          </a:prstGeom>
        </p:spPr>
      </p:pic>
      <p:sp>
        <p:nvSpPr>
          <p:cNvPr id="8" name="TextBox 6">
            <a:extLst>
              <a:ext uri="{FF2B5EF4-FFF2-40B4-BE49-F238E27FC236}">
                <a16:creationId xmlns:a16="http://schemas.microsoft.com/office/drawing/2014/main" id="{931334D8-A85D-E2C8-6F98-3E45B9ADE17D}"/>
              </a:ext>
            </a:extLst>
          </p:cNvPr>
          <p:cNvSpPr txBox="1"/>
          <p:nvPr/>
        </p:nvSpPr>
        <p:spPr>
          <a:xfrm>
            <a:off x="5608052" y="4654296"/>
            <a:ext cx="3143093"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600" b="0" i="0" u="none" strike="noStrike" kern="1200" cap="none" spc="0" normalizeH="0" baseline="0" noProof="0" dirty="0">
                <a:ln>
                  <a:noFill/>
                </a:ln>
                <a:solidFill>
                  <a:prstClr val="black"/>
                </a:solidFill>
                <a:effectLst/>
                <a:uLnTx/>
                <a:uFillTx/>
                <a:latin typeface="Arial"/>
                <a:ea typeface="+mn-ea"/>
                <a:cs typeface="+mn-cs"/>
              </a:rPr>
              <a:t>Lähdeaineisto © EuroGeogrpahics for administrative boundaries. Kartta: Ari Brozinski</a:t>
            </a:r>
            <a:endParaRPr kumimoji="0" lang="fi-FI" sz="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9435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a:extLst>
              <a:ext uri="{FF2B5EF4-FFF2-40B4-BE49-F238E27FC236}">
                <a16:creationId xmlns:a16="http://schemas.microsoft.com/office/drawing/2014/main" id="{189D0B28-7E3E-EC7B-A717-FE97B5CA02C0}"/>
              </a:ext>
            </a:extLst>
          </p:cNvPr>
          <p:cNvGraphicFramePr/>
          <p:nvPr/>
        </p:nvGraphicFramePr>
        <p:xfrm>
          <a:off x="793894" y="-49619"/>
          <a:ext cx="7938979" cy="540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ruutu 4">
            <a:extLst>
              <a:ext uri="{FF2B5EF4-FFF2-40B4-BE49-F238E27FC236}">
                <a16:creationId xmlns:a16="http://schemas.microsoft.com/office/drawing/2014/main" id="{8479E7E1-7232-C264-49C7-FBE71EB04F2A}"/>
              </a:ext>
            </a:extLst>
          </p:cNvPr>
          <p:cNvSpPr txBox="1"/>
          <p:nvPr/>
        </p:nvSpPr>
        <p:spPr>
          <a:xfrm>
            <a:off x="2129157" y="3232197"/>
            <a:ext cx="2116773" cy="1938992"/>
          </a:xfrm>
          <a:prstGeom prst="rect">
            <a:avLst/>
          </a:prstGeom>
          <a:noFill/>
        </p:spPr>
        <p:txBody>
          <a:bodyPr wrap="square" rtlCol="0">
            <a:spAutoFit/>
          </a:bodyPr>
          <a:lstStyle/>
          <a:p>
            <a:pPr marL="285750" indent="-285750">
              <a:buFont typeface="Arial" panose="020B0604020202020204" pitchFamily="34" charset="0"/>
              <a:buChar char="•"/>
            </a:pPr>
            <a:r>
              <a:rPr lang="fi-FI" sz="1200" dirty="0"/>
              <a:t>Turun kaupungin työllisyyden poliittinen muutosryhmä perustetaan.</a:t>
            </a:r>
          </a:p>
          <a:p>
            <a:pPr marL="285750" indent="-285750">
              <a:buFont typeface="Arial" panose="020B0604020202020204" pitchFamily="34" charset="0"/>
              <a:buChar char="•"/>
            </a:pPr>
            <a:r>
              <a:rPr lang="fi-FI" sz="1200" dirty="0"/>
              <a:t>HE-lausuntokierrokselle.</a:t>
            </a:r>
          </a:p>
          <a:p>
            <a:pPr marL="285750" indent="-285750">
              <a:buFont typeface="Arial" panose="020B0604020202020204" pitchFamily="34" charset="0"/>
              <a:buChar char="•"/>
            </a:pPr>
            <a:r>
              <a:rPr lang="fi-FI" sz="1200" dirty="0"/>
              <a:t>Vuoropuhelun käynnistäminen maakunnan kuntien kesken.</a:t>
            </a:r>
          </a:p>
          <a:p>
            <a:pPr marL="285750" indent="-285750">
              <a:buFont typeface="Arial" panose="020B0604020202020204" pitchFamily="34" charset="0"/>
              <a:buChar char="•"/>
            </a:pPr>
            <a:endParaRPr lang="fi-FI" sz="1200" dirty="0"/>
          </a:p>
        </p:txBody>
      </p:sp>
      <p:sp>
        <p:nvSpPr>
          <p:cNvPr id="6" name="Tekstiruutu 5">
            <a:extLst>
              <a:ext uri="{FF2B5EF4-FFF2-40B4-BE49-F238E27FC236}">
                <a16:creationId xmlns:a16="http://schemas.microsoft.com/office/drawing/2014/main" id="{1992DDAD-6354-7795-3FBA-A8FD1F9E69E1}"/>
              </a:ext>
            </a:extLst>
          </p:cNvPr>
          <p:cNvSpPr txBox="1"/>
          <p:nvPr/>
        </p:nvSpPr>
        <p:spPr>
          <a:xfrm>
            <a:off x="3558362" y="305750"/>
            <a:ext cx="2530550" cy="1938992"/>
          </a:xfrm>
          <a:prstGeom prst="rect">
            <a:avLst/>
          </a:prstGeom>
          <a:noFill/>
        </p:spPr>
        <p:txBody>
          <a:bodyPr wrap="square" rtlCol="0">
            <a:spAutoFit/>
          </a:bodyPr>
          <a:lstStyle/>
          <a:p>
            <a:pPr marL="285750" indent="-285750">
              <a:buFont typeface="Arial" panose="020B0604020202020204" pitchFamily="34" charset="0"/>
              <a:buChar char="•"/>
            </a:pPr>
            <a:r>
              <a:rPr lang="fi-FI" sz="1200" dirty="0"/>
              <a:t>Varsinais-Suomen kuntien yhteinen valmistelu 1-3/2023.</a:t>
            </a:r>
          </a:p>
          <a:p>
            <a:pPr marL="285750" indent="-285750">
              <a:buFont typeface="Arial" panose="020B0604020202020204" pitchFamily="34" charset="0"/>
              <a:buChar char="•"/>
            </a:pPr>
            <a:r>
              <a:rPr lang="fi-FI" sz="1200" dirty="0"/>
              <a:t>Lainsäädäntö vahvistetaan 4/2023.</a:t>
            </a:r>
          </a:p>
          <a:p>
            <a:pPr marL="285750" indent="-285750">
              <a:buFont typeface="Arial" panose="020B0604020202020204" pitchFamily="34" charset="0"/>
              <a:buChar char="•"/>
            </a:pPr>
            <a:r>
              <a:rPr lang="fi-FI" sz="1200" dirty="0"/>
              <a:t>Aiesopimus Turun työllisyysalueen valmistelusta 6/2023.</a:t>
            </a:r>
          </a:p>
          <a:p>
            <a:pPr marL="285750" indent="-285750">
              <a:buFont typeface="Arial" panose="020B0604020202020204" pitchFamily="34" charset="0"/>
              <a:buChar char="•"/>
            </a:pPr>
            <a:r>
              <a:rPr lang="fi-FI" sz="1200" dirty="0"/>
              <a:t>Yhteistoimintasopimus ja järjestämissuunnitelma 10/2023.</a:t>
            </a:r>
          </a:p>
        </p:txBody>
      </p:sp>
      <p:sp>
        <p:nvSpPr>
          <p:cNvPr id="7" name="Tekstiruutu 6">
            <a:extLst>
              <a:ext uri="{FF2B5EF4-FFF2-40B4-BE49-F238E27FC236}">
                <a16:creationId xmlns:a16="http://schemas.microsoft.com/office/drawing/2014/main" id="{A2E73D12-0E1B-E44D-3FD2-13DFED869E98}"/>
              </a:ext>
            </a:extLst>
          </p:cNvPr>
          <p:cNvSpPr txBox="1"/>
          <p:nvPr/>
        </p:nvSpPr>
        <p:spPr>
          <a:xfrm>
            <a:off x="583896" y="1275246"/>
            <a:ext cx="2116773" cy="830997"/>
          </a:xfrm>
          <a:prstGeom prst="rect">
            <a:avLst/>
          </a:prstGeom>
          <a:noFill/>
        </p:spPr>
        <p:txBody>
          <a:bodyPr wrap="square" rtlCol="0">
            <a:spAutoFit/>
          </a:bodyPr>
          <a:lstStyle/>
          <a:p>
            <a:r>
              <a:rPr lang="fi-FI" sz="1200"/>
              <a:t>Hallituksen puoliväliriihen päätös työvoimapalvelujen siirtämisestä kuntien järjestämisvastuulle.</a:t>
            </a:r>
          </a:p>
        </p:txBody>
      </p:sp>
      <p:sp>
        <p:nvSpPr>
          <p:cNvPr id="8" name="Tekstiruutu 7">
            <a:extLst>
              <a:ext uri="{FF2B5EF4-FFF2-40B4-BE49-F238E27FC236}">
                <a16:creationId xmlns:a16="http://schemas.microsoft.com/office/drawing/2014/main" id="{875A67A3-93FD-FBA9-5BDF-F41A135B1443}"/>
              </a:ext>
            </a:extLst>
          </p:cNvPr>
          <p:cNvSpPr txBox="1"/>
          <p:nvPr/>
        </p:nvSpPr>
        <p:spPr>
          <a:xfrm>
            <a:off x="5186035" y="3232197"/>
            <a:ext cx="2116773" cy="1384995"/>
          </a:xfrm>
          <a:prstGeom prst="rect">
            <a:avLst/>
          </a:prstGeom>
          <a:noFill/>
        </p:spPr>
        <p:txBody>
          <a:bodyPr wrap="square" rtlCol="0">
            <a:spAutoFit/>
          </a:bodyPr>
          <a:lstStyle/>
          <a:p>
            <a:pPr marL="285750" indent="-285750">
              <a:buFont typeface="Arial" panose="020B0604020202020204" pitchFamily="34" charset="0"/>
              <a:buChar char="•"/>
            </a:pPr>
            <a:r>
              <a:rPr lang="fi-FI" sz="1200" dirty="0"/>
              <a:t>Turun työllisyysalueen </a:t>
            </a:r>
            <a:r>
              <a:rPr lang="fi-FI" sz="1200" dirty="0" err="1"/>
              <a:t>ylösajo</a:t>
            </a:r>
            <a:r>
              <a:rPr lang="fi-FI" sz="1200" dirty="0"/>
              <a:t> ja tehtävien siirron valmistelu.</a:t>
            </a:r>
          </a:p>
          <a:p>
            <a:pPr marL="285750" indent="-285750">
              <a:buFont typeface="Arial" panose="020B0604020202020204" pitchFamily="34" charset="0"/>
              <a:buChar char="•"/>
            </a:pPr>
            <a:r>
              <a:rPr lang="fi-FI" sz="1200" dirty="0"/>
              <a:t>Turun kaupungin omien työllisyys- ja yrityspalvelujen uudistaminen.</a:t>
            </a:r>
          </a:p>
        </p:txBody>
      </p:sp>
      <p:sp>
        <p:nvSpPr>
          <p:cNvPr id="9" name="Tekstiruutu 8">
            <a:extLst>
              <a:ext uri="{FF2B5EF4-FFF2-40B4-BE49-F238E27FC236}">
                <a16:creationId xmlns:a16="http://schemas.microsoft.com/office/drawing/2014/main" id="{001F4419-C55D-56E5-8B80-C228A18DA6DC}"/>
              </a:ext>
            </a:extLst>
          </p:cNvPr>
          <p:cNvSpPr txBox="1"/>
          <p:nvPr/>
        </p:nvSpPr>
        <p:spPr>
          <a:xfrm>
            <a:off x="6670154" y="1275245"/>
            <a:ext cx="2116773" cy="830997"/>
          </a:xfrm>
          <a:prstGeom prst="rect">
            <a:avLst/>
          </a:prstGeom>
          <a:noFill/>
        </p:spPr>
        <p:txBody>
          <a:bodyPr wrap="square" rtlCol="0">
            <a:spAutoFit/>
          </a:bodyPr>
          <a:lstStyle/>
          <a:p>
            <a:pPr marL="285750" indent="-285750">
              <a:buFont typeface="Arial" panose="020B0604020202020204" pitchFamily="34" charset="0"/>
              <a:buChar char="•"/>
            </a:pPr>
            <a:r>
              <a:rPr lang="fi-FI" sz="1200" dirty="0"/>
              <a:t>Tehtävien järjestämisvastuun siirto ja valtion henkilöstön liikkeen luovutus.</a:t>
            </a:r>
          </a:p>
        </p:txBody>
      </p:sp>
    </p:spTree>
    <p:extLst>
      <p:ext uri="{BB962C8B-B14F-4D97-AF65-F5344CB8AC3E}">
        <p14:creationId xmlns:p14="http://schemas.microsoft.com/office/powerpoint/2010/main" val="365905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062A9B-8E3B-AEEA-AF7A-2E8AF41A4A93}"/>
              </a:ext>
            </a:extLst>
          </p:cNvPr>
          <p:cNvSpPr>
            <a:spLocks noGrp="1"/>
          </p:cNvSpPr>
          <p:nvPr>
            <p:ph type="ctrTitle"/>
          </p:nvPr>
        </p:nvSpPr>
        <p:spPr/>
        <p:txBody>
          <a:bodyPr/>
          <a:lstStyle/>
          <a:p>
            <a:r>
              <a:rPr lang="fi-FI" dirty="0"/>
              <a:t>Miksi?</a:t>
            </a:r>
          </a:p>
        </p:txBody>
      </p:sp>
    </p:spTree>
    <p:extLst>
      <p:ext uri="{BB962C8B-B14F-4D97-AF65-F5344CB8AC3E}">
        <p14:creationId xmlns:p14="http://schemas.microsoft.com/office/powerpoint/2010/main" val="425318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41B962-BEF4-736F-C8B2-2DF95915D6DD}"/>
              </a:ext>
            </a:extLst>
          </p:cNvPr>
          <p:cNvSpPr>
            <a:spLocks noGrp="1"/>
          </p:cNvSpPr>
          <p:nvPr>
            <p:ph type="title"/>
          </p:nvPr>
        </p:nvSpPr>
        <p:spPr>
          <a:xfrm>
            <a:off x="678318" y="322348"/>
            <a:ext cx="7826318" cy="536498"/>
          </a:xfrm>
        </p:spPr>
        <p:txBody>
          <a:bodyPr/>
          <a:lstStyle/>
          <a:p>
            <a:r>
              <a:rPr lang="fi-FI" dirty="0"/>
              <a:t>Uudistuksen taustat</a:t>
            </a:r>
          </a:p>
        </p:txBody>
      </p:sp>
      <p:sp>
        <p:nvSpPr>
          <p:cNvPr id="3" name="Tekstin paikkamerkki 2">
            <a:extLst>
              <a:ext uri="{FF2B5EF4-FFF2-40B4-BE49-F238E27FC236}">
                <a16:creationId xmlns:a16="http://schemas.microsoft.com/office/drawing/2014/main" id="{E55F1B87-6F89-4421-E7F5-0CBB0CAC9589}"/>
              </a:ext>
            </a:extLst>
          </p:cNvPr>
          <p:cNvSpPr>
            <a:spLocks noGrp="1"/>
          </p:cNvSpPr>
          <p:nvPr>
            <p:ph type="body" idx="1"/>
          </p:nvPr>
        </p:nvSpPr>
        <p:spPr>
          <a:xfrm>
            <a:off x="678318" y="1121240"/>
            <a:ext cx="8034361" cy="3163414"/>
          </a:xfrm>
        </p:spPr>
        <p:txBody>
          <a:bodyPr/>
          <a:lstStyle/>
          <a:p>
            <a:pPr marL="285750" indent="-285750">
              <a:spcAft>
                <a:spcPts val="600"/>
              </a:spcAft>
              <a:buFont typeface="Arial" panose="020B0604020202020204" pitchFamily="34" charset="0"/>
              <a:buChar char="•"/>
            </a:pPr>
            <a:r>
              <a:rPr lang="fi-FI" dirty="0">
                <a:solidFill>
                  <a:schemeClr val="tx1"/>
                </a:solidFill>
                <a:latin typeface="Arial" panose="020B0604020202020204" pitchFamily="34" charset="0"/>
                <a:cs typeface="Arial" panose="020B0604020202020204" pitchFamily="34" charset="0"/>
              </a:rPr>
              <a:t>Tyytymättömyys aktiivisen työvoimapolitiikan vaikuttavuuteen erityisesti vaikeimmassa asemassa olevien työnhakijoiden suhteen.</a:t>
            </a:r>
          </a:p>
          <a:p>
            <a:pPr marL="285750" indent="-285750">
              <a:spcAft>
                <a:spcPts val="600"/>
              </a:spcAft>
              <a:buFont typeface="Arial" panose="020B0604020202020204" pitchFamily="34" charset="0"/>
              <a:buChar char="•"/>
            </a:pPr>
            <a:r>
              <a:rPr lang="fi-FI" dirty="0">
                <a:solidFill>
                  <a:schemeClr val="tx1"/>
                </a:solidFill>
                <a:latin typeface="Arial" panose="020B0604020202020204" pitchFamily="34" charset="0"/>
                <a:cs typeface="Arial" panose="020B0604020202020204" pitchFamily="34" charset="0"/>
              </a:rPr>
              <a:t>Laajat osaavan työvoiman saatavuuden haasteet: rakenteellinen pitkäaikaistyöttömyys, työvoiman väheneminen suurimmassa osassa maata, väestön ikääntyminen, riittämätön työperäinen maahanmuutto, </a:t>
            </a:r>
            <a:r>
              <a:rPr lang="fi-FI" dirty="0" err="1">
                <a:solidFill>
                  <a:schemeClr val="tx1"/>
                </a:solidFill>
                <a:latin typeface="Arial" panose="020B0604020202020204" pitchFamily="34" charset="0"/>
                <a:cs typeface="Arial" panose="020B0604020202020204" pitchFamily="34" charset="0"/>
              </a:rPr>
              <a:t>kohtaanto</a:t>
            </a:r>
            <a:r>
              <a:rPr lang="fi-FI" dirty="0">
                <a:solidFill>
                  <a:schemeClr val="tx1"/>
                </a:solidFill>
                <a:latin typeface="Arial" panose="020B0604020202020204" pitchFamily="34" charset="0"/>
                <a:cs typeface="Arial" panose="020B0604020202020204" pitchFamily="34" charset="0"/>
              </a:rPr>
              <a:t>-ongelmat…</a:t>
            </a:r>
          </a:p>
        </p:txBody>
      </p:sp>
      <p:graphicFrame>
        <p:nvGraphicFramePr>
          <p:cNvPr id="4" name="Kaaviokuva 3">
            <a:extLst>
              <a:ext uri="{FF2B5EF4-FFF2-40B4-BE49-F238E27FC236}">
                <a16:creationId xmlns:a16="http://schemas.microsoft.com/office/drawing/2014/main" id="{BF2849F2-911B-A047-0E83-386AB53E1FA4}"/>
              </a:ext>
            </a:extLst>
          </p:cNvPr>
          <p:cNvGraphicFramePr/>
          <p:nvPr>
            <p:extLst>
              <p:ext uri="{D42A27DB-BD31-4B8C-83A1-F6EECF244321}">
                <p14:modId xmlns:p14="http://schemas.microsoft.com/office/powerpoint/2010/main" val="945326907"/>
              </p:ext>
            </p:extLst>
          </p:nvPr>
        </p:nvGraphicFramePr>
        <p:xfrm>
          <a:off x="4572000" y="2571750"/>
          <a:ext cx="4011283" cy="257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a:extLst>
              <a:ext uri="{FF2B5EF4-FFF2-40B4-BE49-F238E27FC236}">
                <a16:creationId xmlns:a16="http://schemas.microsoft.com/office/drawing/2014/main" id="{1571BB4B-A87A-4E57-3C26-1CA4DB9FCAC4}"/>
              </a:ext>
            </a:extLst>
          </p:cNvPr>
          <p:cNvSpPr txBox="1"/>
          <p:nvPr/>
        </p:nvSpPr>
        <p:spPr>
          <a:xfrm>
            <a:off x="560717" y="3022929"/>
            <a:ext cx="4592422" cy="120032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i-FI" sz="1800" dirty="0">
                <a:solidFill>
                  <a:schemeClr val="tx1"/>
                </a:solidFill>
                <a:latin typeface="Arial" panose="020B0604020202020204" pitchFamily="34" charset="0"/>
                <a:cs typeface="Arial" panose="020B0604020202020204" pitchFamily="34" charset="0"/>
              </a:rPr>
              <a:t>Tavoitteet rakentaa työllisyyden hoidosta keskeinen osa sote-uudistuksen jälkeisen uuden kuntakentän elinvoimatehtävää.</a:t>
            </a:r>
            <a:r>
              <a:rPr lang="fi-FI"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8613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BEE02D-6AE5-A6F1-4752-C458B616E214}"/>
              </a:ext>
            </a:extLst>
          </p:cNvPr>
          <p:cNvSpPr>
            <a:spLocks noGrp="1"/>
          </p:cNvSpPr>
          <p:nvPr>
            <p:ph type="title"/>
          </p:nvPr>
        </p:nvSpPr>
        <p:spPr/>
        <p:txBody>
          <a:bodyPr/>
          <a:lstStyle/>
          <a:p>
            <a:r>
              <a:rPr lang="fi-FI" sz="2400" dirty="0"/>
              <a:t>Miksi työllisyys-, koulutus- ja yrityspalvelujen pitää tukea toisiaan jatkossa entistä enemmän?</a:t>
            </a:r>
          </a:p>
        </p:txBody>
      </p:sp>
      <p:sp>
        <p:nvSpPr>
          <p:cNvPr id="3" name="Tekstin paikkamerkki 2">
            <a:extLst>
              <a:ext uri="{FF2B5EF4-FFF2-40B4-BE49-F238E27FC236}">
                <a16:creationId xmlns:a16="http://schemas.microsoft.com/office/drawing/2014/main" id="{3424D603-1CE8-211F-6B1E-6B807D6A868E}"/>
              </a:ext>
            </a:extLst>
          </p:cNvPr>
          <p:cNvSpPr>
            <a:spLocks noGrp="1"/>
          </p:cNvSpPr>
          <p:nvPr>
            <p:ph type="body" idx="1"/>
          </p:nvPr>
        </p:nvSpPr>
        <p:spPr>
          <a:xfrm>
            <a:off x="678318" y="1490731"/>
            <a:ext cx="7826319" cy="3163414"/>
          </a:xfrm>
        </p:spPr>
        <p:txBody>
          <a:bodyPr/>
          <a:lstStyle/>
          <a:p>
            <a:r>
              <a:rPr lang="fi-FI" dirty="0"/>
              <a:t>Osaavan työvoiman saatavuuden varmistaminen kriittistä kaupungin ja koko työllisyysalueen elinvoiman kannalta. Osaajien veto- ja pitovoimaa edistettävä aiempaa tavoitteellisemmin.</a:t>
            </a:r>
          </a:p>
          <a:p>
            <a:r>
              <a:rPr lang="fi-FI" dirty="0"/>
              <a:t>Työttömyyden kustannukset tulevat jatkossa yhä suuremmassa määrin kuntien maksettavaksi, kun työmarkkinatukien kuntaosuus kasvaa. Mitä pidempää työttömyysjakso kestää, sitä suurempi kunnan maksuosuus on.</a:t>
            </a:r>
          </a:p>
          <a:p>
            <a:pPr lvl="1"/>
            <a:r>
              <a:rPr lang="fi-FI" dirty="0"/>
              <a:t>Samaan aikaan ammatillisen koulutuksen rahoitusmallia uudistetaan. Jatkossa valmistuvien työllistyminen olisi rahoituksessa yhä suuremmassa roolissa. </a:t>
            </a:r>
          </a:p>
          <a:p>
            <a:endParaRPr lang="fi-FI" dirty="0"/>
          </a:p>
        </p:txBody>
      </p:sp>
    </p:spTree>
    <p:extLst>
      <p:ext uri="{BB962C8B-B14F-4D97-AF65-F5344CB8AC3E}">
        <p14:creationId xmlns:p14="http://schemas.microsoft.com/office/powerpoint/2010/main" val="173335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02FF07-FFD5-2562-5A1A-85A9A8C8729F}"/>
              </a:ext>
            </a:extLst>
          </p:cNvPr>
          <p:cNvSpPr>
            <a:spLocks noGrp="1"/>
          </p:cNvSpPr>
          <p:nvPr>
            <p:ph type="title"/>
          </p:nvPr>
        </p:nvSpPr>
        <p:spPr>
          <a:xfrm>
            <a:off x="678319" y="387332"/>
            <a:ext cx="7826318" cy="536498"/>
          </a:xfrm>
        </p:spPr>
        <p:txBody>
          <a:bodyPr/>
          <a:lstStyle/>
          <a:p>
            <a:endParaRPr lang="fi-FI">
              <a:solidFill>
                <a:schemeClr val="tx2"/>
              </a:solidFill>
            </a:endParaRPr>
          </a:p>
        </p:txBody>
      </p:sp>
      <p:sp>
        <p:nvSpPr>
          <p:cNvPr id="6" name="Tekstin paikkamerkki 5">
            <a:extLst>
              <a:ext uri="{FF2B5EF4-FFF2-40B4-BE49-F238E27FC236}">
                <a16:creationId xmlns:a16="http://schemas.microsoft.com/office/drawing/2014/main" id="{40724B84-A5B5-E3E1-09E1-88B2ECDF3AD7}"/>
              </a:ext>
            </a:extLst>
          </p:cNvPr>
          <p:cNvSpPr>
            <a:spLocks noGrp="1"/>
          </p:cNvSpPr>
          <p:nvPr>
            <p:ph type="body" idx="1"/>
          </p:nvPr>
        </p:nvSpPr>
        <p:spPr/>
        <p:txBody>
          <a:bodyPr/>
          <a:lstStyle/>
          <a:p>
            <a:pPr marL="0" indent="0">
              <a:buNone/>
            </a:pPr>
            <a:r>
              <a:rPr lang="fi-FI"/>
              <a:t> </a:t>
            </a:r>
          </a:p>
        </p:txBody>
      </p:sp>
      <p:sp>
        <p:nvSpPr>
          <p:cNvPr id="8" name="Tekstin paikkamerkki 7">
            <a:extLst>
              <a:ext uri="{FF2B5EF4-FFF2-40B4-BE49-F238E27FC236}">
                <a16:creationId xmlns:a16="http://schemas.microsoft.com/office/drawing/2014/main" id="{CD8FFEFA-01CF-0BBE-C5CC-75F003B900A7}"/>
              </a:ext>
            </a:extLst>
          </p:cNvPr>
          <p:cNvSpPr>
            <a:spLocks noGrp="1"/>
          </p:cNvSpPr>
          <p:nvPr>
            <p:ph type="body" idx="10"/>
          </p:nvPr>
        </p:nvSpPr>
        <p:spPr/>
        <p:txBody>
          <a:bodyPr/>
          <a:lstStyle/>
          <a:p>
            <a:pPr marL="0" indent="0">
              <a:buNone/>
            </a:pPr>
            <a:r>
              <a:rPr lang="fi-FI"/>
              <a:t>  </a:t>
            </a:r>
          </a:p>
        </p:txBody>
      </p:sp>
      <p:pic>
        <p:nvPicPr>
          <p:cNvPr id="10" name="Kuva 9" descr="Kuva, joka sisältää kohteen teksti, kuvakaappaus&#10;&#10;Kuvaus luotu automaattisesti">
            <a:extLst>
              <a:ext uri="{FF2B5EF4-FFF2-40B4-BE49-F238E27FC236}">
                <a16:creationId xmlns:a16="http://schemas.microsoft.com/office/drawing/2014/main" id="{6D2D700C-D757-8F17-CE31-E590C3C6333F}"/>
              </a:ext>
            </a:extLst>
          </p:cNvPr>
          <p:cNvPicPr>
            <a:picLocks noChangeAspect="1"/>
          </p:cNvPicPr>
          <p:nvPr/>
        </p:nvPicPr>
        <p:blipFill>
          <a:blip r:embed="rId2"/>
          <a:stretch>
            <a:fillRect/>
          </a:stretch>
        </p:blipFill>
        <p:spPr>
          <a:xfrm>
            <a:off x="0" y="0"/>
            <a:ext cx="9144001" cy="5143500"/>
          </a:xfrm>
          <a:prstGeom prst="rect">
            <a:avLst/>
          </a:prstGeom>
        </p:spPr>
      </p:pic>
    </p:spTree>
    <p:extLst>
      <p:ext uri="{BB962C8B-B14F-4D97-AF65-F5344CB8AC3E}">
        <p14:creationId xmlns:p14="http://schemas.microsoft.com/office/powerpoint/2010/main" val="435166441"/>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ku_ppt-pohja_FI-SV.pptx" id="{5F8261E3-646C-448C-A2FC-B6D52AC2A3EC}" vid="{3C37CEE2-20EA-45B3-A9A6-16683BC8CDF6}"/>
    </a:ext>
  </a:extLst>
</a:theme>
</file>

<file path=ppt/theme/theme2.xml><?xml version="1.0" encoding="utf-8"?>
<a:theme xmlns:a="http://schemas.openxmlformats.org/drawingml/2006/main" name="3_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ku_ppt-pohja_FI-SV.pptx" id="{5F8261E3-646C-448C-A2FC-B6D52AC2A3EC}" vid="{3C37CEE2-20EA-45B3-A9A6-16683BC8CDF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9260ea-7e03-4845-be0c-02c7977cb00e">
      <Terms xmlns="http://schemas.microsoft.com/office/infopath/2007/PartnerControls"/>
    </lcf76f155ced4ddcb4097134ff3c332f>
    <TaxCatchAll xmlns="3a1283ac-efe8-4f10-920a-9f3cfb78db1c" xsi:nil="true"/>
    <SharedWithUsers xmlns="3a1283ac-efe8-4f10-920a-9f3cfb78db1c">
      <UserInfo>
        <DisplayName>Niemi Katri</DisplayName>
        <AccountId>67</AccountId>
        <AccountType/>
      </UserInfo>
      <UserInfo>
        <DisplayName>Heikkinen Tuomas</DisplayName>
        <AccountId>20</AccountId>
        <AccountType/>
      </UserInfo>
      <UserInfo>
        <DisplayName>Sartes Minna</DisplayName>
        <AccountId>34</AccountId>
        <AccountType/>
      </UserInfo>
      <UserInfo>
        <DisplayName>Reinikainen Elina</DisplayName>
        <AccountId>48</AccountId>
        <AccountType/>
      </UserInfo>
      <UserInfo>
        <DisplayName>Valtonen Sinikka</DisplayName>
        <AccountId>49</AccountId>
        <AccountType/>
      </UserInfo>
      <UserInfo>
        <DisplayName>Nummiora Kaisa</DisplayName>
        <AccountId>50</AccountId>
        <AccountType/>
      </UserInfo>
      <UserInfo>
        <DisplayName>Haukioja Timo</DisplayName>
        <AccountId>12</AccountId>
        <AccountType/>
      </UserInfo>
      <UserInfo>
        <DisplayName>Korhonen Ari-Pekka</DisplayName>
        <AccountId>107</AccountId>
        <AccountType/>
      </UserInfo>
      <UserInfo>
        <DisplayName>Bergström Pia</DisplayName>
        <AccountId>218</AccountId>
        <AccountType/>
      </UserInfo>
      <UserInfo>
        <DisplayName>Virta Tatu</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B2DF7A4238994CB2E9F944380B983E" ma:contentTypeVersion="14" ma:contentTypeDescription="Create a new document." ma:contentTypeScope="" ma:versionID="6117ee42c333987549c35a9739580e9e">
  <xsd:schema xmlns:xsd="http://www.w3.org/2001/XMLSchema" xmlns:xs="http://www.w3.org/2001/XMLSchema" xmlns:p="http://schemas.microsoft.com/office/2006/metadata/properties" xmlns:ns2="d89260ea-7e03-4845-be0c-02c7977cb00e" xmlns:ns3="3a1283ac-efe8-4f10-920a-9f3cfb78db1c" targetNamespace="http://schemas.microsoft.com/office/2006/metadata/properties" ma:root="true" ma:fieldsID="7e6105079048ec1eeb7be30ca0ba6e9a" ns2:_="" ns3:_="">
    <xsd:import namespace="d89260ea-7e03-4845-be0c-02c7977cb00e"/>
    <xsd:import namespace="3a1283ac-efe8-4f10-920a-9f3cfb78db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260ea-7e03-4845-be0c-02c7977cb0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1283ac-efe8-4f10-920a-9f3cfb78db1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8a4c0052-3599-4e44-9cdf-15485785b175}" ma:internalName="TaxCatchAll" ma:showField="CatchAllData" ma:web="3a1283ac-efe8-4f10-920a-9f3cfb78db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BEEA7-9FE3-4AF7-9243-C46B5DE08EC3}">
  <ds:schemaRefs>
    <ds:schemaRef ds:uri="http://schemas.microsoft.com/sharepoint/v3/contenttype/forms"/>
  </ds:schemaRefs>
</ds:datastoreItem>
</file>

<file path=customXml/itemProps2.xml><?xml version="1.0" encoding="utf-8"?>
<ds:datastoreItem xmlns:ds="http://schemas.openxmlformats.org/officeDocument/2006/customXml" ds:itemID="{76930E45-4219-4191-B47D-7A46637DD451}">
  <ds:schemaRefs>
    <ds:schemaRef ds:uri="3a1283ac-efe8-4f10-920a-9f3cfb78db1c"/>
    <ds:schemaRef ds:uri="d89260ea-7e03-4845-be0c-02c7977cb0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B694A7F-2AA9-433D-8742-C11E0771B2B8}">
  <ds:schemaRefs>
    <ds:schemaRef ds:uri="3a1283ac-efe8-4f10-920a-9f3cfb78db1c"/>
    <ds:schemaRef ds:uri="d89260ea-7e03-4845-be0c-02c7977cb0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Gallery</Template>
  <TotalTime>1078</TotalTime>
  <Words>965</Words>
  <Application>Microsoft Office PowerPoint</Application>
  <PresentationFormat>Näytössä katseltava esitys (16:9)</PresentationFormat>
  <Paragraphs>110</Paragraphs>
  <Slides>21</Slides>
  <Notes>5</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21</vt:i4>
      </vt:variant>
    </vt:vector>
  </HeadingPairs>
  <TitlesOfParts>
    <vt:vector size="27" baseType="lpstr">
      <vt:lpstr>Arial</vt:lpstr>
      <vt:lpstr>Calibri</vt:lpstr>
      <vt:lpstr>Courier New</vt:lpstr>
      <vt:lpstr>Lucida Grande</vt:lpstr>
      <vt:lpstr>Turun kaupunki perustyyli</vt:lpstr>
      <vt:lpstr>3_Turun kaupunki perustyyli</vt:lpstr>
      <vt:lpstr>Julkisen sektorin uudistukset jatkuvat –  nyt vuorossa TE-hallinto, olkaa hyvä… </vt:lpstr>
      <vt:lpstr>Mikä uudistus?</vt:lpstr>
      <vt:lpstr>TE-palvelut 2024 -uudistus</vt:lpstr>
      <vt:lpstr>Turun työllisyysalue</vt:lpstr>
      <vt:lpstr>PowerPoint-esitys</vt:lpstr>
      <vt:lpstr>Miksi?</vt:lpstr>
      <vt:lpstr>Uudistuksen taustat</vt:lpstr>
      <vt:lpstr>Miksi työllisyys-, koulutus- ja yrityspalvelujen pitää tukea toisiaan jatkossa entistä enemmän?</vt:lpstr>
      <vt:lpstr>PowerPoint-esitys</vt:lpstr>
      <vt:lpstr>Työvoiman saatavuus</vt:lpstr>
      <vt:lpstr>Työllisyys ja työttömyys Turun kaupungissa</vt:lpstr>
      <vt:lpstr>Pitkäaikaistyöttömät, ulkomaalaiset ja alle 25-vuotiaat työttömät Turun kaupungissa</vt:lpstr>
      <vt:lpstr>Isona haasteena koulutuksen puute</vt:lpstr>
      <vt:lpstr>Mikä muuttuu? Muuttuuko mikään?</vt:lpstr>
      <vt:lpstr>Työttömyyspalveluista työllisyyden hoitoon</vt:lpstr>
      <vt:lpstr> </vt:lpstr>
      <vt:lpstr>Työttömyysturvan kannustava rahoitusmalli</vt:lpstr>
      <vt:lpstr>Simulaatio: Työttömyyden perustason kasvun Turun kaupungille aiheuttama lisäkustannus uudessa rahoitusmallissa</vt:lpstr>
      <vt:lpstr>Sovitaan mitä tehdään. Tehdään mitä sovitaan.</vt:lpstr>
      <vt:lpstr>Mistä pidettävä kiinni?</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Kohti uusia työllisyys ja yrityspalveluja</dc:title>
  <dc:creator>Varonen Jukka</dc:creator>
  <cp:lastModifiedBy>Pipa</cp:lastModifiedBy>
  <cp:revision>108</cp:revision>
  <cp:lastPrinted>2015-03-30T13:04:50Z</cp:lastPrinted>
  <dcterms:created xsi:type="dcterms:W3CDTF">2024-02-08T14:39:07Z</dcterms:created>
  <dcterms:modified xsi:type="dcterms:W3CDTF">2024-08-22T08:04:50Z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0x01010000B2DF7A4238994CB2E9F944380B983E</vt:lpwstr>
  </property>
  <property fmtid="{D5CDD505-2E9C-101B-9397-08002B2CF9AE}" pid="3" name="MediaServiceImageTags">
    <vt:lpwstr/>
  </property>
</Properties>
</file>