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370" r:id="rId2"/>
    <p:sldId id="360" r:id="rId3"/>
    <p:sldId id="374" r:id="rId4"/>
    <p:sldId id="367" r:id="rId5"/>
    <p:sldId id="358" r:id="rId6"/>
    <p:sldId id="388" r:id="rId7"/>
    <p:sldId id="392" r:id="rId8"/>
    <p:sldId id="398" r:id="rId9"/>
    <p:sldId id="361" r:id="rId10"/>
    <p:sldId id="355" r:id="rId11"/>
    <p:sldId id="354" r:id="rId12"/>
    <p:sldId id="390" r:id="rId13"/>
    <p:sldId id="386" r:id="rId14"/>
    <p:sldId id="383" r:id="rId15"/>
    <p:sldId id="393" r:id="rId16"/>
    <p:sldId id="397" r:id="rId17"/>
    <p:sldId id="399" r:id="rId18"/>
    <p:sldId id="377" r:id="rId19"/>
  </p:sldIdLst>
  <p:sldSz cx="12192000" cy="6858000"/>
  <p:notesSz cx="6858000" cy="9926638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FD3"/>
    <a:srgbClr val="9BBAC0"/>
    <a:srgbClr val="B5DACC"/>
    <a:srgbClr val="00959B"/>
    <a:srgbClr val="365ABD"/>
    <a:srgbClr val="C48903"/>
    <a:srgbClr val="00A892"/>
    <a:srgbClr val="0098E8"/>
    <a:srgbClr val="1A7483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 snapToObjects="1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DABD1-5F09-CB43-BCC0-1DEB934835DE}" type="datetimeFigureOut">
              <a:rPr lang="en-FI"/>
              <a:t>08/21/2024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7CB69-F670-CE45-9316-2F76980D2403}" type="slidenum">
              <a:r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22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49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08/2024</a:t>
            </a:r>
          </a:p>
          <a:p>
            <a:endParaRPr lang="fi-FI" sz="1000" dirty="0" smtClean="0"/>
          </a:p>
          <a:p>
            <a:r>
              <a:rPr lang="fi-FI" sz="1000" dirty="0" smtClean="0"/>
              <a:t>Taloudenpidon ja talouspolitiikan ohjenuoraksi tarvitaan visio menestystekijöistä tulevaisuuden Suomessa</a:t>
            </a:r>
          </a:p>
          <a:p>
            <a:endParaRPr lang="fi-FI" sz="1000" dirty="0" smtClean="0"/>
          </a:p>
          <a:p>
            <a:r>
              <a:rPr lang="fi-FI" sz="1000" dirty="0" smtClean="0"/>
              <a:t>Kyvyttömyys uudistua johtaisi Suomen talouden ja tulonmuodostuksen näivettymisen polulle ja hyvinvointivaltion kipeiden valintojen eteen</a:t>
            </a:r>
          </a:p>
          <a:p>
            <a:endParaRPr lang="fi-FI" sz="1000" dirty="0" smtClean="0"/>
          </a:p>
          <a:p>
            <a:r>
              <a:rPr lang="fi-FI" sz="1000" dirty="0" smtClean="0"/>
              <a:t>Säästöt ja verojen korotukset ovat olleet välttämättömiä, jotta julkinen taloudenpito pysyy vakaalla pohjalla ja tukee talouden vakaata kehitystä.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Kestävä ja kasvava hyvinvointi ja sen edellyttämä tehokkaampi tulonmuodostus eivät kuitenkaan synny säästämällä ja kiristämällä verotusta vaan investoimalla, rakentamalla uutta ja ottamalla riskejä.</a:t>
            </a:r>
          </a:p>
          <a:p>
            <a:endParaRPr lang="fi-FI" sz="1000" dirty="0" smtClean="0"/>
          </a:p>
          <a:p>
            <a:r>
              <a:rPr lang="fi-FI" sz="1000" dirty="0" smtClean="0"/>
              <a:t>Kestävä ja kasvava hyvinvointi syntyy työstä ja sen tuottavuudesta.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Maailmantalouden murros luo mahdollisuuksiin, joihin tarttuminen edellyttää, että Suomi kykenee käyttämään voimavaransa tehokkaasti ja kilpailemaan investoinneista ensiluokkaisesti.</a:t>
            </a:r>
          </a:p>
          <a:p>
            <a:endParaRPr lang="fi-FI" sz="10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51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01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1000" dirty="0" smtClean="0"/>
              <a:t>08/2024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fi-FI" sz="10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1000" dirty="0" smtClean="0"/>
              <a:t>Lisäämällä (vähentämällä) menoja ja keventämällä (kiristämällä) verotusta voidaan lisätä (vähentää) kulutusta, investointeja ja työllisyyttä ja lievittää talouden ahdinkoa (viilentää ylikuumenevaa taloutta) lyhyellä aikavälillä.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fi-FI" sz="1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50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03/2023</a:t>
            </a:r>
          </a:p>
          <a:p>
            <a:endParaRPr lang="fi-FI" sz="1000" dirty="0" smtClean="0"/>
          </a:p>
          <a:p>
            <a:r>
              <a:rPr lang="fi-FI" sz="1000" dirty="0" smtClean="0"/>
              <a:t>Ilmastonmuutos </a:t>
            </a:r>
            <a:r>
              <a:rPr lang="fi-FI" sz="1000" dirty="0" smtClean="0"/>
              <a:t>ja siihen sopeutuminen aiheuttavat kustannuksia, jotka säästyvät, kun tuotannon ja kulutuksen rakenteet muuttuvat ilmastolle ja luonnolle kestävämmiksi.</a:t>
            </a:r>
          </a:p>
          <a:p>
            <a:endParaRPr lang="fi-FI" sz="1000" dirty="0" smtClean="0"/>
          </a:p>
          <a:p>
            <a:r>
              <a:rPr lang="fi-FI" sz="1000" dirty="0" smtClean="0"/>
              <a:t>Tuotantorakenteen muutos vaatii valtavasti investointeja uuteen teknologiaan, tuotantokapasiteettiin, osaamiseen.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globaalisti USD 3 000 – 5 000 miljardin (3 - 5 % </a:t>
            </a:r>
            <a:r>
              <a:rPr lang="fi-FI" sz="1000" dirty="0" err="1" smtClean="0"/>
              <a:t>BKT:sta</a:t>
            </a:r>
            <a:r>
              <a:rPr lang="fi-FI" sz="1000" dirty="0" smtClean="0"/>
              <a:t>) edestä investointeja per vuosi seuraavat 30 vuotta (Lähde BCG).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Valtaosa investoinneista yksityisen sektorin investointeja.</a:t>
            </a:r>
          </a:p>
          <a:p>
            <a:endParaRPr lang="fi-FI" sz="1000" dirty="0" smtClean="0"/>
          </a:p>
          <a:p>
            <a:r>
              <a:rPr lang="fi-FI" sz="1000" dirty="0" smtClean="0"/>
              <a:t>Suomella mahdollisuus kokoaan suurempaan ympäristökädenjälkeen, jos globaalia kysyntää kyetään tyydyttämään suomalaiseen osaamiseen, teknologioihin ja tuotantoon perustuvilla ratkaisuilla.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095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08/2024</a:t>
            </a:r>
          </a:p>
          <a:p>
            <a:endParaRPr lang="fi-FI" sz="1000" dirty="0" smtClean="0"/>
          </a:p>
          <a:p>
            <a:r>
              <a:rPr lang="fi-FI" sz="1000" dirty="0" smtClean="0"/>
              <a:t>Alemmilla portailla julkinen valta käyttää rahaa tuottaakseen</a:t>
            </a:r>
            <a:r>
              <a:rPr lang="fi-FI" sz="1000" baseline="0" dirty="0" smtClean="0"/>
              <a:t> palveluja</a:t>
            </a:r>
          </a:p>
          <a:p>
            <a:endParaRPr lang="fi-FI" sz="1000" baseline="0" dirty="0" smtClean="0"/>
          </a:p>
          <a:p>
            <a:r>
              <a:rPr lang="fi-FI" sz="1000" baseline="0" dirty="0" smtClean="0"/>
              <a:t>Ylemmillä portailla julkinen valta käyttää rahaa ja säätää lakeja rakentaakseen puitteita taloudelliselle toiminnalle</a:t>
            </a:r>
            <a:endParaRPr lang="fi-FI" sz="10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48-0962-443A-A7A6-40140D0BD55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349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58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aseline="0" dirty="0" smtClean="0"/>
              <a:t>08/2024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346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08/2024</a:t>
            </a:r>
            <a:endParaRPr lang="fi-FI" sz="1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203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04/2024</a:t>
            </a:r>
          </a:p>
          <a:p>
            <a:endParaRPr lang="en-US" sz="1000" dirty="0" smtClean="0"/>
          </a:p>
          <a:p>
            <a:r>
              <a:rPr lang="en-US" sz="1000" dirty="0" smtClean="0"/>
              <a:t>2024 </a:t>
            </a:r>
            <a:r>
              <a:rPr lang="en-US" sz="1000" dirty="0" smtClean="0"/>
              <a:t>Ageing Report, Economic &amp; Budgetary Projections for the EU Member States (2022-2070), INSTITUTIONAL PAPER 279 | APRIL 2024</a:t>
            </a:r>
            <a:endParaRPr lang="fi-FI" sz="1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09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11/2023</a:t>
            </a:r>
          </a:p>
          <a:p>
            <a:endParaRPr lang="fi-FI" sz="1000" dirty="0" smtClean="0"/>
          </a:p>
          <a:p>
            <a:r>
              <a:rPr lang="fi-FI" sz="1000" dirty="0" smtClean="0"/>
              <a:t>Suomen julkinen talous on rakenteellisessa epätasapainossa, koska tarjoamme pohjoismaisten verrokkiemme tasoiset julkiset palvelut ja etuudet, vaikka taloutemme tulonmuodostuskyky on verrokkejamme heikompi</a:t>
            </a:r>
          </a:p>
          <a:p>
            <a:endParaRPr lang="fi-FI" sz="1000" dirty="0" smtClean="0"/>
          </a:p>
          <a:p>
            <a:r>
              <a:rPr lang="fi-FI" sz="1000" dirty="0" smtClean="0"/>
              <a:t>OECD Pohjoismaiden ja Baltian maiden illallinen 04/2024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FI:</a:t>
            </a:r>
            <a:r>
              <a:rPr lang="fi-FI" sz="1000" baseline="0" dirty="0" smtClean="0"/>
              <a:t> velkasuhde 70-80 % ja kasvaa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baseline="0" dirty="0" err="1" smtClean="0"/>
              <a:t>SE+muut</a:t>
            </a:r>
            <a:r>
              <a:rPr lang="fi-FI" sz="1000" baseline="0" dirty="0" smtClean="0"/>
              <a:t> Pohjoismaat: velkasuhde 30-40 % ja alenee</a:t>
            </a:r>
            <a:endParaRPr lang="fi-FI" sz="10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85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10/2023</a:t>
            </a:r>
          </a:p>
          <a:p>
            <a:pPr marL="0" indent="0">
              <a:buFontTx/>
              <a:buNone/>
            </a:pPr>
            <a:endParaRPr lang="fi-FI" sz="10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aseline="0" dirty="0" smtClean="0"/>
              <a:t>Tuoreimman väestöennusteen mukaan yli 75-vuotiaita on vuonna 2050 noin 323 000 enemmän ja alle 15-vuotiaita noin 129 000 vähemmän kuin vuonna 2022.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aseline="0" dirty="0" smtClean="0"/>
              <a:t>Tuoreimman </a:t>
            </a:r>
            <a:r>
              <a:rPr lang="fi-FI" sz="1000" baseline="0" dirty="0" smtClean="0"/>
              <a:t>väestöennusteen mukaan yli 75-vuotiaita on vuonna 2040 noin 310 000 enemmän ja alle 15-vuotiaita noin 101 000 vähemmän kuin vuonna 2022.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48-0962-443A-A7A6-40140D0BD55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67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12/2022</a:t>
            </a:r>
          </a:p>
          <a:p>
            <a:endParaRPr lang="fi-FI" sz="10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08/2024</a:t>
            </a:r>
          </a:p>
          <a:p>
            <a:endParaRPr lang="fi-FI" sz="1000" dirty="0" smtClean="0"/>
          </a:p>
          <a:p>
            <a:r>
              <a:rPr lang="fi-FI" sz="1000" dirty="0" smtClean="0"/>
              <a:t>On mahdoton nähdä, miten julkisen taloudenpidon vakauttaminen voisi onnistua ilman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säästöjä;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toimia, joilla ylläpidetään kokonaisverokertymää;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toimia, joilla tuetaan työllisyyden ja tuottavuuden kasvua</a:t>
            </a:r>
            <a:r>
              <a:rPr lang="fi-FI" sz="1000" dirty="0" smtClean="0"/>
              <a:t>.</a:t>
            </a:r>
            <a:endParaRPr lang="fi-FI" sz="10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16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04/2024</a:t>
            </a:r>
          </a:p>
          <a:p>
            <a:endParaRPr lang="fi-FI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Investointiohjelma</a:t>
            </a:r>
            <a:r>
              <a:rPr lang="fi-FI" sz="1000" baseline="0" dirty="0" smtClean="0"/>
              <a:t> </a:t>
            </a:r>
            <a:r>
              <a:rPr lang="fi-FI" sz="1000" dirty="0" smtClean="0"/>
              <a:t>rahoitetaan valtion omaisuustuloilla, purkamalla valtio-omisteisten listaamattomien yhtiöiden ylipääomituksia sekä tulouttamalla varoja Valtion asuntorahastosta rahaston nykytasoista toimintaa vaarantamatta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Investointiohjelma koostuu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1) panostuksista työvoiman liikkuvuuden, vientivetoisen teollisuuden ja elinkeinoelämän kannalta tärkeisiin väylähankkeisiin,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2) korjausvelan purkuun ja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3) raidehankkeiden edistämiseen kaikkialla Suomessa.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4) Osana investointiohjelmaa tehdään myös kertaluonteinen panostus </a:t>
            </a:r>
            <a:r>
              <a:rPr lang="fi-FI" sz="1000" dirty="0" err="1" smtClean="0"/>
              <a:t>sosiaali</a:t>
            </a:r>
            <a:r>
              <a:rPr lang="fi-FI" sz="1000" dirty="0" smtClean="0"/>
              <a:t>- ja terveyspalveluiden vaikuttavuuden lisäämiseen ja hoitojonojen purkuun.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50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50" dirty="0" smtClean="0"/>
              <a:t>08/2024</a:t>
            </a:r>
          </a:p>
          <a:p>
            <a:endParaRPr lang="fi-FI" sz="950" dirty="0" smtClean="0"/>
          </a:p>
          <a:p>
            <a:r>
              <a:rPr lang="fi-FI" sz="950" b="1" dirty="0" smtClean="0"/>
              <a:t>Maailmankaupan </a:t>
            </a:r>
            <a:r>
              <a:rPr lang="fi-FI" sz="950" b="1" dirty="0" smtClean="0"/>
              <a:t>toipuminen kääntää viennin kasvuun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50" dirty="0" smtClean="0"/>
              <a:t>Suomen hyvä kustannuskilpailukyky tukee elpymistä.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950" b="1" dirty="0" smtClean="0"/>
              <a:t>Inflaation </a:t>
            </a:r>
            <a:r>
              <a:rPr lang="fi-FI" sz="950" b="1" dirty="0" smtClean="0"/>
              <a:t>hidastuminen ja korkojen lasku lisäävät kulutusta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50" dirty="0" smtClean="0"/>
              <a:t>Yksityisen kulutuksen kasvu nopeutuu, kun korot laskevat, työllisyystilanne paranee ja kuluttajien luottamus talouteen kohentuu.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50" dirty="0" smtClean="0"/>
              <a:t>Sopeutustoimet heikentävät tulojen kasvua ja nostavat hintoja.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950" b="1" dirty="0" smtClean="0"/>
              <a:t>Työllisyys </a:t>
            </a:r>
            <a:r>
              <a:rPr lang="fi-FI" sz="950" b="1" dirty="0" smtClean="0"/>
              <a:t>toipuu ensi vuonna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50" dirty="0" smtClean="0"/>
              <a:t>Hallituksen työllisyystoimet ja maahanmuutto lisäävät työvoiman tarjontaa.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950" b="1" dirty="0" smtClean="0"/>
              <a:t>Investoinnit </a:t>
            </a:r>
            <a:r>
              <a:rPr lang="fi-FI" sz="950" b="1" dirty="0" smtClean="0"/>
              <a:t>kasvavat ensi vuodesta alkaen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50" dirty="0" smtClean="0"/>
              <a:t>Korkojen lasku, tulojen kasvu ja patoutunut asuntojen kysyntä piristävät asuntomarkkinoita vähitellen, ja rakentaminen alkaa toipua vuonna 2025.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50" dirty="0" smtClean="0"/>
              <a:t>Kone- ja laiteinvestoinnit ovat kasvaneet, kun energia- ja teknologiamurros ovat lisänneet investointeja.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50" dirty="0" smtClean="0"/>
              <a:t>Julkiset investoinnit kasvavat, erityisesti turvallisuuteen liittyvät.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950" b="1" dirty="0" smtClean="0"/>
              <a:t>Syvät </a:t>
            </a:r>
            <a:r>
              <a:rPr lang="fi-FI" sz="950" b="1" dirty="0" smtClean="0"/>
              <a:t>alijäämät korjaantuvat hitaasti, EU viitearvot uhkaavat ylittyä</a:t>
            </a:r>
            <a:r>
              <a:rPr lang="fi-FI" sz="950" b="1" baseline="0" dirty="0" smtClean="0"/>
              <a:t> 2024-2025</a:t>
            </a:r>
            <a:endParaRPr lang="fi-FI" sz="95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50" dirty="0" smtClean="0"/>
              <a:t>Verotulot kasvavat vaimeasti 2024, kun talouden toimeliaisuus on alamaissa. Lisäksi työttömyysvakuutusmaksun alennus leikkaa sosiaalivakuutusmaksutuloja 2024 eteenpäin.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950" dirty="0" smtClean="0"/>
              <a:t>Varautuminen jatkuu. Kuntien ja hyvinvointialueiden investoinnit pysyvät suurina. Nopea hintojen ja palkkojen nousu kasvattaa menoja yhä. Korkomenot kasvavat.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950" dirty="0" smtClean="0"/>
              <a:t>Suhdanteen koheneminen ja hallituksen sopeutustoimet pienentävät alijäämää 2025.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50" dirty="0" smtClean="0"/>
              <a:t>Ennusteessa on mukana hallituksen 9 miljardin euron kokonaisuudesta vajaa 8 miljardia</a:t>
            </a:r>
            <a:r>
              <a:rPr lang="fi-FI" sz="950" baseline="0" dirty="0" smtClean="0"/>
              <a:t> (</a:t>
            </a:r>
            <a:r>
              <a:rPr lang="fi-FI" sz="950" baseline="0" dirty="0" err="1" smtClean="0"/>
              <a:t>hva</a:t>
            </a:r>
            <a:r>
              <a:rPr lang="fi-FI" sz="950" baseline="0" dirty="0" smtClean="0"/>
              <a:t> säästöt vuodesta 2025 eteenpäin + osa työllisyystoimien vaikutuksesta ei mukana)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950" b="1" dirty="0" smtClean="0"/>
              <a:t>Velkasuhteen </a:t>
            </a:r>
            <a:r>
              <a:rPr lang="fi-FI" sz="950" b="1" dirty="0" smtClean="0"/>
              <a:t>kasvu jatkuu läpi ennustejakson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50" dirty="0" smtClean="0"/>
              <a:t>Alijäämien supistuminen ja talouskasvun kiihtyminen hidastavat velkasuhteen kasvua vuodesta 2025 alkaen.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48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 smtClean="0"/>
              <a:t>08/2024</a:t>
            </a:r>
          </a:p>
          <a:p>
            <a:endParaRPr lang="fi-FI" sz="1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187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000" dirty="0" smtClean="0"/>
              <a:t>08/2024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43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84D5C40-B351-929D-8EBA-583F28EF4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800" y="828000"/>
            <a:ext cx="2973600" cy="641148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9FCADA93-0FB7-CA2C-F62B-6B3CC39CB4ED}"/>
              </a:ext>
            </a:extLst>
          </p:cNvPr>
          <p:cNvGrpSpPr/>
          <p:nvPr userDrawn="1"/>
        </p:nvGrpSpPr>
        <p:grpSpPr>
          <a:xfrm>
            <a:off x="-17042" y="-4183"/>
            <a:ext cx="12270939" cy="6876000"/>
            <a:chOff x="-17042" y="3192"/>
            <a:chExt cx="12270939" cy="6856323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96D9BDDC-63C8-A606-3309-A101EDBAAD07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55192 w 12248975"/>
                <a:gd name="connsiteY8" fmla="*/ 4223964 h 5792192"/>
                <a:gd name="connsiteX9" fmla="*/ 9008360 w 12248975"/>
                <a:gd name="connsiteY9" fmla="*/ 4223079 h 5792192"/>
                <a:gd name="connsiteX10" fmla="*/ 8999144 w 12248975"/>
                <a:gd name="connsiteY10" fmla="*/ 4229517 h 5792192"/>
                <a:gd name="connsiteX11" fmla="*/ 8998008 w 12248975"/>
                <a:gd name="connsiteY11" fmla="*/ 4230276 h 5792192"/>
                <a:gd name="connsiteX12" fmla="*/ 8950545 w 12248975"/>
                <a:gd name="connsiteY12" fmla="*/ 4262971 h 5792192"/>
                <a:gd name="connsiteX13" fmla="*/ 5197147 w 12248975"/>
                <a:gd name="connsiteY13" fmla="*/ 5691670 h 5792192"/>
                <a:gd name="connsiteX14" fmla="*/ 4074813 w 12248975"/>
                <a:gd name="connsiteY14" fmla="*/ 5754786 h 5792192"/>
                <a:gd name="connsiteX15" fmla="*/ 3971176 w 12248975"/>
                <a:gd name="connsiteY15" fmla="*/ 5753144 h 5792192"/>
                <a:gd name="connsiteX16" fmla="*/ 176247 w 12248975"/>
                <a:gd name="connsiteY16" fmla="*/ 4765879 h 5792192"/>
                <a:gd name="connsiteX17" fmla="*/ -479 w 12248975"/>
                <a:gd name="connsiteY17" fmla="*/ 4668302 h 5792192"/>
                <a:gd name="connsiteX18" fmla="*/ -479 w 12248975"/>
                <a:gd name="connsiteY18" fmla="*/ 4696199 h 5792192"/>
                <a:gd name="connsiteX19" fmla="*/ 3822979 w 12248975"/>
                <a:gd name="connsiteY19" fmla="*/ 5782936 h 5792192"/>
                <a:gd name="connsiteX20" fmla="*/ 3923965 w 12248975"/>
                <a:gd name="connsiteY20" fmla="*/ 5786471 h 5792192"/>
                <a:gd name="connsiteX21" fmla="*/ 4024951 w 12248975"/>
                <a:gd name="connsiteY21" fmla="*/ 5788869 h 5792192"/>
                <a:gd name="connsiteX22" fmla="*/ 8574372 w 12248975"/>
                <a:gd name="connsiteY22" fmla="*/ 4574891 h 5792192"/>
                <a:gd name="connsiteX23" fmla="*/ 9016186 w 12248975"/>
                <a:gd name="connsiteY23" fmla="*/ 4289983 h 5792192"/>
                <a:gd name="connsiteX24" fmla="*/ 9017575 w 12248975"/>
                <a:gd name="connsiteY24" fmla="*/ 4288972 h 5792192"/>
                <a:gd name="connsiteX25" fmla="*/ 9053172 w 12248975"/>
                <a:gd name="connsiteY25" fmla="*/ 4263726 h 5792192"/>
                <a:gd name="connsiteX26" fmla="*/ 9064659 w 12248975"/>
                <a:gd name="connsiteY26" fmla="*/ 4255648 h 5792192"/>
                <a:gd name="connsiteX27" fmla="*/ 9065795 w 12248975"/>
                <a:gd name="connsiteY27" fmla="*/ 4254764 h 5792192"/>
                <a:gd name="connsiteX28" fmla="*/ 9108841 w 12248975"/>
                <a:gd name="connsiteY28" fmla="*/ 4224596 h 5792192"/>
                <a:gd name="connsiteX29" fmla="*/ 12155463 w 12248975"/>
                <a:gd name="connsiteY29" fmla="*/ 286140 h 5792192"/>
                <a:gd name="connsiteX30" fmla="*/ 12166066 w 12248975"/>
                <a:gd name="connsiteY30" fmla="*/ 258241 h 5792192"/>
                <a:gd name="connsiteX31" fmla="*/ 12228047 w 12248975"/>
                <a:gd name="connsiteY31" fmla="*/ 87071 h 5792192"/>
                <a:gd name="connsiteX32" fmla="*/ 12237514 w 12248975"/>
                <a:gd name="connsiteY32" fmla="*/ 59804 h 5792192"/>
                <a:gd name="connsiteX33" fmla="*/ 12243952 w 12248975"/>
                <a:gd name="connsiteY33" fmla="*/ 40995 h 5792192"/>
                <a:gd name="connsiteX34" fmla="*/ 12248496 w 12248975"/>
                <a:gd name="connsiteY34" fmla="*/ 28372 h 5792192"/>
                <a:gd name="connsiteX35" fmla="*/ 12225270 w 12248975"/>
                <a:gd name="connsiteY35" fmla="*/ 27489 h 5792192"/>
                <a:gd name="connsiteX36" fmla="*/ 12185759 w 12248975"/>
                <a:gd name="connsiteY36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49763" y="4205282"/>
                    <a:pt x="9052415" y="4214623"/>
                    <a:pt x="9055192" y="4223964"/>
                  </a:cubicBezTo>
                  <a:lnTo>
                    <a:pt x="9008360" y="4223079"/>
                  </a:ln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3D79F50D-C8E1-942C-5F25-BC823CF4BD82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40374709-EEEC-6317-3CA1-3C9E3C24DCD7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08360 w 12248975"/>
                <a:gd name="connsiteY8" fmla="*/ 4223079 h 5792192"/>
                <a:gd name="connsiteX9" fmla="*/ 8999144 w 12248975"/>
                <a:gd name="connsiteY9" fmla="*/ 4229517 h 5792192"/>
                <a:gd name="connsiteX10" fmla="*/ 8998008 w 12248975"/>
                <a:gd name="connsiteY10" fmla="*/ 4230276 h 5792192"/>
                <a:gd name="connsiteX11" fmla="*/ 8950545 w 12248975"/>
                <a:gd name="connsiteY11" fmla="*/ 4262971 h 5792192"/>
                <a:gd name="connsiteX12" fmla="*/ 5197147 w 12248975"/>
                <a:gd name="connsiteY12" fmla="*/ 5691670 h 5792192"/>
                <a:gd name="connsiteX13" fmla="*/ 4074813 w 12248975"/>
                <a:gd name="connsiteY13" fmla="*/ 5754786 h 5792192"/>
                <a:gd name="connsiteX14" fmla="*/ 3971176 w 12248975"/>
                <a:gd name="connsiteY14" fmla="*/ 5753144 h 5792192"/>
                <a:gd name="connsiteX15" fmla="*/ 176247 w 12248975"/>
                <a:gd name="connsiteY15" fmla="*/ 4765879 h 5792192"/>
                <a:gd name="connsiteX16" fmla="*/ -479 w 12248975"/>
                <a:gd name="connsiteY16" fmla="*/ 4668302 h 5792192"/>
                <a:gd name="connsiteX17" fmla="*/ -479 w 12248975"/>
                <a:gd name="connsiteY17" fmla="*/ 4696199 h 5792192"/>
                <a:gd name="connsiteX18" fmla="*/ 3822979 w 12248975"/>
                <a:gd name="connsiteY18" fmla="*/ 5782936 h 5792192"/>
                <a:gd name="connsiteX19" fmla="*/ 3923965 w 12248975"/>
                <a:gd name="connsiteY19" fmla="*/ 5786471 h 5792192"/>
                <a:gd name="connsiteX20" fmla="*/ 4024951 w 12248975"/>
                <a:gd name="connsiteY20" fmla="*/ 5788869 h 5792192"/>
                <a:gd name="connsiteX21" fmla="*/ 8574372 w 12248975"/>
                <a:gd name="connsiteY21" fmla="*/ 4574891 h 5792192"/>
                <a:gd name="connsiteX22" fmla="*/ 9016186 w 12248975"/>
                <a:gd name="connsiteY22" fmla="*/ 4289983 h 5792192"/>
                <a:gd name="connsiteX23" fmla="*/ 9017575 w 12248975"/>
                <a:gd name="connsiteY23" fmla="*/ 4288972 h 5792192"/>
                <a:gd name="connsiteX24" fmla="*/ 9053172 w 12248975"/>
                <a:gd name="connsiteY24" fmla="*/ 4263726 h 5792192"/>
                <a:gd name="connsiteX25" fmla="*/ 9064659 w 12248975"/>
                <a:gd name="connsiteY25" fmla="*/ 4255648 h 5792192"/>
                <a:gd name="connsiteX26" fmla="*/ 9065795 w 12248975"/>
                <a:gd name="connsiteY26" fmla="*/ 4254764 h 5792192"/>
                <a:gd name="connsiteX27" fmla="*/ 9108841 w 12248975"/>
                <a:gd name="connsiteY27" fmla="*/ 4224596 h 5792192"/>
                <a:gd name="connsiteX28" fmla="*/ 12155463 w 12248975"/>
                <a:gd name="connsiteY28" fmla="*/ 286140 h 5792192"/>
                <a:gd name="connsiteX29" fmla="*/ 12166066 w 12248975"/>
                <a:gd name="connsiteY29" fmla="*/ 258241 h 5792192"/>
                <a:gd name="connsiteX30" fmla="*/ 12228047 w 12248975"/>
                <a:gd name="connsiteY30" fmla="*/ 87071 h 5792192"/>
                <a:gd name="connsiteX31" fmla="*/ 12237514 w 12248975"/>
                <a:gd name="connsiteY31" fmla="*/ 59804 h 5792192"/>
                <a:gd name="connsiteX32" fmla="*/ 12243952 w 12248975"/>
                <a:gd name="connsiteY32" fmla="*/ 40995 h 5792192"/>
                <a:gd name="connsiteX33" fmla="*/ 12248496 w 12248975"/>
                <a:gd name="connsiteY33" fmla="*/ 28372 h 5792192"/>
                <a:gd name="connsiteX34" fmla="*/ 12225270 w 12248975"/>
                <a:gd name="connsiteY34" fmla="*/ 27489 h 5792192"/>
                <a:gd name="connsiteX35" fmla="*/ 12185759 w 12248975"/>
                <a:gd name="connsiteY35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34490" y="4205155"/>
                    <a:pt x="9021866" y="4214117"/>
                    <a:pt x="9008360" y="4223079"/>
                  </a:cubicBez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9141825-7943-460F-AE5C-B764A83C2E47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A20DAC6C-B8EB-C949-0F57-78DB7E47376A}"/>
                </a:ext>
              </a:extLst>
            </p:cNvPr>
            <p:cNvSpPr/>
            <p:nvPr/>
          </p:nvSpPr>
          <p:spPr>
            <a:xfrm>
              <a:off x="3410110" y="4865294"/>
              <a:ext cx="8784649" cy="1992705"/>
            </a:xfrm>
            <a:custGeom>
              <a:avLst/>
              <a:gdLst>
                <a:gd name="connsiteX0" fmla="*/ 5060689 w 8784649"/>
                <a:gd name="connsiteY0" fmla="*/ 50208 h 1992705"/>
                <a:gd name="connsiteX1" fmla="*/ 704278 w 8784649"/>
                <a:gd name="connsiteY1" fmla="*/ 1531296 h 1992705"/>
                <a:gd name="connsiteX2" fmla="*/ 654920 w 8784649"/>
                <a:gd name="connsiteY2" fmla="*/ 1565378 h 1992705"/>
                <a:gd name="connsiteX3" fmla="*/ 469233 w 8784649"/>
                <a:gd name="connsiteY3" fmla="*/ 1698428 h 1992705"/>
                <a:gd name="connsiteX4" fmla="*/ 95332 w 8784649"/>
                <a:gd name="connsiteY4" fmla="*/ 1990781 h 1992705"/>
                <a:gd name="connsiteX5" fmla="*/ -479 w 8784649"/>
                <a:gd name="connsiteY5" fmla="*/ 1990781 h 1992705"/>
                <a:gd name="connsiteX6" fmla="*/ 552799 w 8784649"/>
                <a:gd name="connsiteY6" fmla="*/ 1562981 h 1992705"/>
                <a:gd name="connsiteX7" fmla="*/ 600009 w 8784649"/>
                <a:gd name="connsiteY7" fmla="*/ 1529653 h 1992705"/>
                <a:gd name="connsiteX8" fmla="*/ 1427968 w 8784649"/>
                <a:gd name="connsiteY8" fmla="*/ 1018791 h 1992705"/>
                <a:gd name="connsiteX9" fmla="*/ 5624571 w 8784649"/>
                <a:gd name="connsiteY9" fmla="*/ -790 h 1992705"/>
                <a:gd name="connsiteX10" fmla="*/ 5625959 w 8784649"/>
                <a:gd name="connsiteY10" fmla="*/ -790 h 1992705"/>
                <a:gd name="connsiteX11" fmla="*/ 5637194 w 8784649"/>
                <a:gd name="connsiteY11" fmla="*/ -790 h 1992705"/>
                <a:gd name="connsiteX12" fmla="*/ 5684026 w 8784649"/>
                <a:gd name="connsiteY12" fmla="*/ 94 h 1992705"/>
                <a:gd name="connsiteX13" fmla="*/ 5685414 w 8784649"/>
                <a:gd name="connsiteY13" fmla="*/ 94 h 1992705"/>
                <a:gd name="connsiteX14" fmla="*/ 5737927 w 8784649"/>
                <a:gd name="connsiteY14" fmla="*/ 1608 h 1992705"/>
                <a:gd name="connsiteX15" fmla="*/ 6259519 w 8784649"/>
                <a:gd name="connsiteY15" fmla="*/ 33039 h 1992705"/>
                <a:gd name="connsiteX16" fmla="*/ 8784170 w 8784649"/>
                <a:gd name="connsiteY16" fmla="*/ 664202 h 1992705"/>
                <a:gd name="connsiteX17" fmla="*/ 8784170 w 8784649"/>
                <a:gd name="connsiteY17" fmla="*/ 700306 h 1992705"/>
                <a:gd name="connsiteX18" fmla="*/ 5697405 w 8784649"/>
                <a:gd name="connsiteY18" fmla="*/ 40994 h 1992705"/>
                <a:gd name="connsiteX19" fmla="*/ 5696017 w 8784649"/>
                <a:gd name="connsiteY19" fmla="*/ 40994 h 1992705"/>
                <a:gd name="connsiteX20" fmla="*/ 5681879 w 8784649"/>
                <a:gd name="connsiteY20" fmla="*/ 40994 h 1992705"/>
                <a:gd name="connsiteX21" fmla="*/ 5638203 w 8784649"/>
                <a:gd name="connsiteY21" fmla="*/ 40109 h 1992705"/>
                <a:gd name="connsiteX22" fmla="*/ 5636688 w 8784649"/>
                <a:gd name="connsiteY22" fmla="*/ 40109 h 1992705"/>
                <a:gd name="connsiteX23" fmla="*/ 5579001 w 8784649"/>
                <a:gd name="connsiteY23" fmla="*/ 39351 h 1992705"/>
                <a:gd name="connsiteX24" fmla="*/ 5060689 w 8784649"/>
                <a:gd name="connsiteY24" fmla="*/ 50208 h 19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84649" h="1992705">
                  <a:moveTo>
                    <a:pt x="5060689" y="50208"/>
                  </a:moveTo>
                  <a:cubicBezTo>
                    <a:pt x="3503232" y="130241"/>
                    <a:pt x="1988946" y="650066"/>
                    <a:pt x="704278" y="1531296"/>
                  </a:cubicBezTo>
                  <a:lnTo>
                    <a:pt x="654920" y="1565378"/>
                  </a:lnTo>
                  <a:cubicBezTo>
                    <a:pt x="592473" y="1608928"/>
                    <a:pt x="530581" y="1653236"/>
                    <a:pt x="469233" y="1698428"/>
                  </a:cubicBezTo>
                  <a:cubicBezTo>
                    <a:pt x="341485" y="1792344"/>
                    <a:pt x="216855" y="1889795"/>
                    <a:pt x="95332" y="1990781"/>
                  </a:cubicBezTo>
                  <a:lnTo>
                    <a:pt x="-479" y="1990781"/>
                  </a:lnTo>
                  <a:cubicBezTo>
                    <a:pt x="177925" y="1840692"/>
                    <a:pt x="362351" y="1698049"/>
                    <a:pt x="552799" y="1562981"/>
                  </a:cubicBezTo>
                  <a:lnTo>
                    <a:pt x="600009" y="1529653"/>
                  </a:lnTo>
                  <a:cubicBezTo>
                    <a:pt x="865994" y="1343713"/>
                    <a:pt x="1142430" y="1173046"/>
                    <a:pt x="1427968" y="1018791"/>
                  </a:cubicBezTo>
                  <a:cubicBezTo>
                    <a:pt x="2713395" y="324511"/>
                    <a:pt x="4167215" y="-24520"/>
                    <a:pt x="5624571" y="-790"/>
                  </a:cubicBezTo>
                  <a:lnTo>
                    <a:pt x="5625959" y="-790"/>
                  </a:lnTo>
                  <a:lnTo>
                    <a:pt x="5637194" y="-790"/>
                  </a:lnTo>
                  <a:lnTo>
                    <a:pt x="5684026" y="94"/>
                  </a:lnTo>
                  <a:lnTo>
                    <a:pt x="5685414" y="94"/>
                  </a:lnTo>
                  <a:lnTo>
                    <a:pt x="5737927" y="1608"/>
                  </a:lnTo>
                  <a:cubicBezTo>
                    <a:pt x="5911876" y="6785"/>
                    <a:pt x="6085697" y="17260"/>
                    <a:pt x="6259519" y="33039"/>
                  </a:cubicBezTo>
                  <a:cubicBezTo>
                    <a:pt x="7128379" y="112946"/>
                    <a:pt x="7979943" y="325775"/>
                    <a:pt x="8784170" y="664202"/>
                  </a:cubicBezTo>
                  <a:lnTo>
                    <a:pt x="8784170" y="700306"/>
                  </a:lnTo>
                  <a:cubicBezTo>
                    <a:pt x="7805489" y="289545"/>
                    <a:pt x="6758517" y="65861"/>
                    <a:pt x="5697405" y="40994"/>
                  </a:cubicBezTo>
                  <a:lnTo>
                    <a:pt x="5696017" y="40994"/>
                  </a:lnTo>
                  <a:lnTo>
                    <a:pt x="5681879" y="40994"/>
                  </a:lnTo>
                  <a:lnTo>
                    <a:pt x="5638203" y="40109"/>
                  </a:lnTo>
                  <a:lnTo>
                    <a:pt x="5636688" y="40109"/>
                  </a:lnTo>
                  <a:lnTo>
                    <a:pt x="5579001" y="39351"/>
                  </a:lnTo>
                  <a:cubicBezTo>
                    <a:pt x="5406314" y="37585"/>
                    <a:pt x="5233501" y="41246"/>
                    <a:pt x="5060689" y="50208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0A815BB-81E2-C717-6AFF-4F725A43B2D6}"/>
                </a:ext>
              </a:extLst>
            </p:cNvPr>
            <p:cNvSpPr/>
            <p:nvPr/>
          </p:nvSpPr>
          <p:spPr>
            <a:xfrm>
              <a:off x="8617535" y="4960"/>
              <a:ext cx="1310653" cy="6854555"/>
            </a:xfrm>
            <a:custGeom>
              <a:avLst/>
              <a:gdLst>
                <a:gd name="connsiteX0" fmla="*/ 679391 w 1310653"/>
                <a:gd name="connsiteY0" fmla="*/ 5597879 h 6854555"/>
                <a:gd name="connsiteX1" fmla="*/ 662603 w 1310653"/>
                <a:gd name="connsiteY1" fmla="*/ 5555842 h 6854555"/>
                <a:gd name="connsiteX2" fmla="*/ 662603 w 1310653"/>
                <a:gd name="connsiteY2" fmla="*/ 5555842 h 6854555"/>
                <a:gd name="connsiteX3" fmla="*/ 464922 w 1310653"/>
                <a:gd name="connsiteY3" fmla="*/ 5000419 h 6854555"/>
                <a:gd name="connsiteX4" fmla="*/ 464291 w 1310653"/>
                <a:gd name="connsiteY4" fmla="*/ 4998527 h 6854555"/>
                <a:gd name="connsiteX5" fmla="*/ 434500 w 1310653"/>
                <a:gd name="connsiteY5" fmla="*/ 4902213 h 6854555"/>
                <a:gd name="connsiteX6" fmla="*/ 431597 w 1310653"/>
                <a:gd name="connsiteY6" fmla="*/ 4892872 h 6854555"/>
                <a:gd name="connsiteX7" fmla="*/ 422129 w 1310653"/>
                <a:gd name="connsiteY7" fmla="*/ 4861187 h 6854555"/>
                <a:gd name="connsiteX8" fmla="*/ 420741 w 1310653"/>
                <a:gd name="connsiteY8" fmla="*/ 4861187 h 6854555"/>
                <a:gd name="connsiteX9" fmla="*/ 412662 w 1310653"/>
                <a:gd name="connsiteY9" fmla="*/ 4833161 h 6854555"/>
                <a:gd name="connsiteX10" fmla="*/ 413671 w 1310653"/>
                <a:gd name="connsiteY10" fmla="*/ 4833161 h 6854555"/>
                <a:gd name="connsiteX11" fmla="*/ 397136 w 1310653"/>
                <a:gd name="connsiteY11" fmla="*/ 4776483 h 6854555"/>
                <a:gd name="connsiteX12" fmla="*/ 397136 w 1310653"/>
                <a:gd name="connsiteY12" fmla="*/ 4775601 h 6854555"/>
                <a:gd name="connsiteX13" fmla="*/ 229751 w 1310653"/>
                <a:gd name="connsiteY13" fmla="*/ 4086875 h 6854555"/>
                <a:gd name="connsiteX14" fmla="*/ 227731 w 1310653"/>
                <a:gd name="connsiteY14" fmla="*/ 747266 h 6854555"/>
                <a:gd name="connsiteX15" fmla="*/ 414429 w 1310653"/>
                <a:gd name="connsiteY15" fmla="*/ -1924 h 6854555"/>
                <a:gd name="connsiteX16" fmla="*/ 343487 w 1310653"/>
                <a:gd name="connsiteY16" fmla="*/ -1924 h 6854555"/>
                <a:gd name="connsiteX17" fmla="*/ 253483 w 1310653"/>
                <a:gd name="connsiteY17" fmla="*/ 4469487 h 6854555"/>
                <a:gd name="connsiteX18" fmla="*/ 361537 w 1310653"/>
                <a:gd name="connsiteY18" fmla="*/ 4860808 h 6854555"/>
                <a:gd name="connsiteX19" fmla="*/ 363810 w 1310653"/>
                <a:gd name="connsiteY19" fmla="*/ 4868254 h 6854555"/>
                <a:gd name="connsiteX20" fmla="*/ 374034 w 1310653"/>
                <a:gd name="connsiteY20" fmla="*/ 4901707 h 6854555"/>
                <a:gd name="connsiteX21" fmla="*/ 382239 w 1310653"/>
                <a:gd name="connsiteY21" fmla="*/ 4928341 h 6854555"/>
                <a:gd name="connsiteX22" fmla="*/ 1253244 w 1310653"/>
                <a:gd name="connsiteY22" fmla="*/ 6852632 h 6854555"/>
                <a:gd name="connsiteX23" fmla="*/ 1310175 w 1310653"/>
                <a:gd name="connsiteY23" fmla="*/ 6852632 h 6854555"/>
                <a:gd name="connsiteX24" fmla="*/ 679391 w 1310653"/>
                <a:gd name="connsiteY24" fmla="*/ 5597879 h 685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0653" h="6854555">
                  <a:moveTo>
                    <a:pt x="679391" y="5597879"/>
                  </a:moveTo>
                  <a:cubicBezTo>
                    <a:pt x="673711" y="5583869"/>
                    <a:pt x="668156" y="5569855"/>
                    <a:pt x="662603" y="5555842"/>
                  </a:cubicBezTo>
                  <a:lnTo>
                    <a:pt x="662603" y="5555842"/>
                  </a:lnTo>
                  <a:cubicBezTo>
                    <a:pt x="590270" y="5372805"/>
                    <a:pt x="524377" y="5187623"/>
                    <a:pt x="464922" y="5000419"/>
                  </a:cubicBezTo>
                  <a:cubicBezTo>
                    <a:pt x="464796" y="4999790"/>
                    <a:pt x="464543" y="4999158"/>
                    <a:pt x="464291" y="4998527"/>
                  </a:cubicBezTo>
                  <a:cubicBezTo>
                    <a:pt x="454193" y="4966463"/>
                    <a:pt x="444094" y="4934400"/>
                    <a:pt x="434500" y="4902213"/>
                  </a:cubicBezTo>
                  <a:cubicBezTo>
                    <a:pt x="433491" y="4899057"/>
                    <a:pt x="432480" y="4896027"/>
                    <a:pt x="431597" y="4892872"/>
                  </a:cubicBezTo>
                  <a:cubicBezTo>
                    <a:pt x="428441" y="4882267"/>
                    <a:pt x="425159" y="4871789"/>
                    <a:pt x="422129" y="4861187"/>
                  </a:cubicBezTo>
                  <a:lnTo>
                    <a:pt x="420741" y="4861187"/>
                  </a:lnTo>
                  <a:cubicBezTo>
                    <a:pt x="417964" y="4851846"/>
                    <a:pt x="415312" y="4842502"/>
                    <a:pt x="412662" y="4833161"/>
                  </a:cubicBezTo>
                  <a:lnTo>
                    <a:pt x="413671" y="4833161"/>
                  </a:lnTo>
                  <a:cubicBezTo>
                    <a:pt x="407991" y="4814352"/>
                    <a:pt x="402563" y="4795291"/>
                    <a:pt x="397136" y="4776483"/>
                  </a:cubicBezTo>
                  <a:cubicBezTo>
                    <a:pt x="397136" y="4776230"/>
                    <a:pt x="397136" y="4775854"/>
                    <a:pt x="397136" y="4775601"/>
                  </a:cubicBezTo>
                  <a:cubicBezTo>
                    <a:pt x="331873" y="4548383"/>
                    <a:pt x="276079" y="4318763"/>
                    <a:pt x="229751" y="4086875"/>
                  </a:cubicBezTo>
                  <a:cubicBezTo>
                    <a:pt x="8591" y="2984738"/>
                    <a:pt x="7835" y="1849656"/>
                    <a:pt x="227731" y="747266"/>
                  </a:cubicBezTo>
                  <a:cubicBezTo>
                    <a:pt x="278224" y="494801"/>
                    <a:pt x="340457" y="245114"/>
                    <a:pt x="414429" y="-1924"/>
                  </a:cubicBezTo>
                  <a:lnTo>
                    <a:pt x="343487" y="-1924"/>
                  </a:lnTo>
                  <a:cubicBezTo>
                    <a:pt x="-82295" y="1454168"/>
                    <a:pt x="-113350" y="2997361"/>
                    <a:pt x="253483" y="4469487"/>
                  </a:cubicBezTo>
                  <a:cubicBezTo>
                    <a:pt x="286429" y="4600894"/>
                    <a:pt x="322532" y="4731420"/>
                    <a:pt x="361537" y="4860808"/>
                  </a:cubicBezTo>
                  <a:cubicBezTo>
                    <a:pt x="361537" y="4863332"/>
                    <a:pt x="362927" y="4865730"/>
                    <a:pt x="363810" y="4868254"/>
                  </a:cubicBezTo>
                  <a:cubicBezTo>
                    <a:pt x="367092" y="4879490"/>
                    <a:pt x="370501" y="4890597"/>
                    <a:pt x="374034" y="4901707"/>
                  </a:cubicBezTo>
                  <a:cubicBezTo>
                    <a:pt x="376686" y="4910669"/>
                    <a:pt x="379463" y="4919505"/>
                    <a:pt x="382239" y="4928341"/>
                  </a:cubicBezTo>
                  <a:cubicBezTo>
                    <a:pt x="592291" y="5603179"/>
                    <a:pt x="884898" y="6249493"/>
                    <a:pt x="1253244" y="6852632"/>
                  </a:cubicBezTo>
                  <a:lnTo>
                    <a:pt x="1310175" y="6852632"/>
                  </a:lnTo>
                  <a:cubicBezTo>
                    <a:pt x="1065284" y="6452725"/>
                    <a:pt x="854349" y="6033002"/>
                    <a:pt x="679391" y="5597879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A1349553-367A-2E6F-8462-1D37FD253D02}"/>
                </a:ext>
              </a:extLst>
            </p:cNvPr>
            <p:cNvSpPr/>
            <p:nvPr/>
          </p:nvSpPr>
          <p:spPr>
            <a:xfrm>
              <a:off x="9030549" y="4838279"/>
              <a:ext cx="9467" cy="28023"/>
            </a:xfrm>
            <a:custGeom>
              <a:avLst/>
              <a:gdLst>
                <a:gd name="connsiteX0" fmla="*/ 530 w 9467"/>
                <a:gd name="connsiteY0" fmla="*/ -1924 h 28023"/>
                <a:gd name="connsiteX1" fmla="*/ -479 w 9467"/>
                <a:gd name="connsiteY1" fmla="*/ -1924 h 28023"/>
                <a:gd name="connsiteX2" fmla="*/ 7600 w 9467"/>
                <a:gd name="connsiteY2" fmla="*/ 26099 h 28023"/>
                <a:gd name="connsiteX3" fmla="*/ 8988 w 9467"/>
                <a:gd name="connsiteY3" fmla="*/ 26099 h 28023"/>
                <a:gd name="connsiteX4" fmla="*/ 530 w 9467"/>
                <a:gd name="connsiteY4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" h="28023">
                  <a:moveTo>
                    <a:pt x="530" y="-1924"/>
                  </a:moveTo>
                  <a:lnTo>
                    <a:pt x="-479" y="-1924"/>
                  </a:lnTo>
                  <a:cubicBezTo>
                    <a:pt x="2171" y="7417"/>
                    <a:pt x="4823" y="16758"/>
                    <a:pt x="7600" y="26099"/>
                  </a:cubicBezTo>
                  <a:lnTo>
                    <a:pt x="8988" y="26099"/>
                  </a:lnTo>
                  <a:cubicBezTo>
                    <a:pt x="6085" y="17643"/>
                    <a:pt x="2803" y="8049"/>
                    <a:pt x="530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4F0C3B0B-D175-97F9-E62E-4EE47018B3E0}"/>
                </a:ext>
              </a:extLst>
            </p:cNvPr>
            <p:cNvSpPr/>
            <p:nvPr/>
          </p:nvSpPr>
          <p:spPr>
            <a:xfrm>
              <a:off x="8617535" y="4330"/>
              <a:ext cx="1310653" cy="6854554"/>
            </a:xfrm>
            <a:custGeom>
              <a:avLst/>
              <a:gdLst>
                <a:gd name="connsiteX0" fmla="*/ 679391 w 1310653"/>
                <a:gd name="connsiteY0" fmla="*/ 5598509 h 6854554"/>
                <a:gd name="connsiteX1" fmla="*/ 662603 w 1310653"/>
                <a:gd name="connsiteY1" fmla="*/ 5556472 h 6854554"/>
                <a:gd name="connsiteX2" fmla="*/ 662603 w 1310653"/>
                <a:gd name="connsiteY2" fmla="*/ 5556472 h 6854554"/>
                <a:gd name="connsiteX3" fmla="*/ 464922 w 1310653"/>
                <a:gd name="connsiteY3" fmla="*/ 5001049 h 6854554"/>
                <a:gd name="connsiteX4" fmla="*/ 464291 w 1310653"/>
                <a:gd name="connsiteY4" fmla="*/ 4999157 h 6854554"/>
                <a:gd name="connsiteX5" fmla="*/ 434500 w 1310653"/>
                <a:gd name="connsiteY5" fmla="*/ 4902843 h 6854554"/>
                <a:gd name="connsiteX6" fmla="*/ 431597 w 1310653"/>
                <a:gd name="connsiteY6" fmla="*/ 4893502 h 6854554"/>
                <a:gd name="connsiteX7" fmla="*/ 422129 w 1310653"/>
                <a:gd name="connsiteY7" fmla="*/ 4861817 h 6854554"/>
                <a:gd name="connsiteX8" fmla="*/ 413671 w 1310653"/>
                <a:gd name="connsiteY8" fmla="*/ 4833162 h 6854554"/>
                <a:gd name="connsiteX9" fmla="*/ 397136 w 1310653"/>
                <a:gd name="connsiteY9" fmla="*/ 4776484 h 6854554"/>
                <a:gd name="connsiteX10" fmla="*/ 397136 w 1310653"/>
                <a:gd name="connsiteY10" fmla="*/ 4775600 h 6854554"/>
                <a:gd name="connsiteX11" fmla="*/ 229751 w 1310653"/>
                <a:gd name="connsiteY11" fmla="*/ 4086874 h 6854554"/>
                <a:gd name="connsiteX12" fmla="*/ 227731 w 1310653"/>
                <a:gd name="connsiteY12" fmla="*/ 747266 h 6854554"/>
                <a:gd name="connsiteX13" fmla="*/ 414429 w 1310653"/>
                <a:gd name="connsiteY13" fmla="*/ -1924 h 6854554"/>
                <a:gd name="connsiteX14" fmla="*/ 343487 w 1310653"/>
                <a:gd name="connsiteY14" fmla="*/ -1924 h 6854554"/>
                <a:gd name="connsiteX15" fmla="*/ 253483 w 1310653"/>
                <a:gd name="connsiteY15" fmla="*/ 4469486 h 6854554"/>
                <a:gd name="connsiteX16" fmla="*/ 361537 w 1310653"/>
                <a:gd name="connsiteY16" fmla="*/ 4860807 h 6854554"/>
                <a:gd name="connsiteX17" fmla="*/ 363810 w 1310653"/>
                <a:gd name="connsiteY17" fmla="*/ 4868255 h 6854554"/>
                <a:gd name="connsiteX18" fmla="*/ 374034 w 1310653"/>
                <a:gd name="connsiteY18" fmla="*/ 4901706 h 6854554"/>
                <a:gd name="connsiteX19" fmla="*/ 382239 w 1310653"/>
                <a:gd name="connsiteY19" fmla="*/ 4928339 h 6854554"/>
                <a:gd name="connsiteX20" fmla="*/ 1253244 w 1310653"/>
                <a:gd name="connsiteY20" fmla="*/ 6852631 h 6854554"/>
                <a:gd name="connsiteX21" fmla="*/ 1310175 w 1310653"/>
                <a:gd name="connsiteY21" fmla="*/ 6852631 h 6854554"/>
                <a:gd name="connsiteX22" fmla="*/ 679391 w 1310653"/>
                <a:gd name="connsiteY22" fmla="*/ 5598509 h 685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0653" h="6854554">
                  <a:moveTo>
                    <a:pt x="679391" y="5598509"/>
                  </a:moveTo>
                  <a:cubicBezTo>
                    <a:pt x="673711" y="5584499"/>
                    <a:pt x="668156" y="5570486"/>
                    <a:pt x="662603" y="5556472"/>
                  </a:cubicBezTo>
                  <a:lnTo>
                    <a:pt x="662603" y="5556472"/>
                  </a:lnTo>
                  <a:cubicBezTo>
                    <a:pt x="590270" y="5373435"/>
                    <a:pt x="524377" y="5188253"/>
                    <a:pt x="464922" y="5001049"/>
                  </a:cubicBezTo>
                  <a:cubicBezTo>
                    <a:pt x="464796" y="5000421"/>
                    <a:pt x="464543" y="4999789"/>
                    <a:pt x="464291" y="4999157"/>
                  </a:cubicBezTo>
                  <a:cubicBezTo>
                    <a:pt x="454193" y="4967093"/>
                    <a:pt x="444094" y="4935030"/>
                    <a:pt x="434500" y="4902843"/>
                  </a:cubicBezTo>
                  <a:cubicBezTo>
                    <a:pt x="433491" y="4899687"/>
                    <a:pt x="432480" y="4896658"/>
                    <a:pt x="431597" y="4893502"/>
                  </a:cubicBezTo>
                  <a:cubicBezTo>
                    <a:pt x="428441" y="4882897"/>
                    <a:pt x="425159" y="4872419"/>
                    <a:pt x="422129" y="4861817"/>
                  </a:cubicBezTo>
                  <a:cubicBezTo>
                    <a:pt x="419100" y="4851213"/>
                    <a:pt x="416449" y="4842756"/>
                    <a:pt x="413671" y="4833162"/>
                  </a:cubicBezTo>
                  <a:cubicBezTo>
                    <a:pt x="407991" y="4814354"/>
                    <a:pt x="402563" y="4795293"/>
                    <a:pt x="397136" y="4776484"/>
                  </a:cubicBezTo>
                  <a:cubicBezTo>
                    <a:pt x="397136" y="4776231"/>
                    <a:pt x="397136" y="4775852"/>
                    <a:pt x="397136" y="4775600"/>
                  </a:cubicBezTo>
                  <a:cubicBezTo>
                    <a:pt x="331873" y="4548381"/>
                    <a:pt x="276079" y="4318765"/>
                    <a:pt x="229751" y="4086874"/>
                  </a:cubicBezTo>
                  <a:cubicBezTo>
                    <a:pt x="8591" y="2984737"/>
                    <a:pt x="7835" y="1849654"/>
                    <a:pt x="227731" y="747266"/>
                  </a:cubicBezTo>
                  <a:cubicBezTo>
                    <a:pt x="278224" y="494801"/>
                    <a:pt x="340457" y="245112"/>
                    <a:pt x="414429" y="-1924"/>
                  </a:cubicBezTo>
                  <a:lnTo>
                    <a:pt x="343487" y="-1924"/>
                  </a:lnTo>
                  <a:cubicBezTo>
                    <a:pt x="-82295" y="1454295"/>
                    <a:pt x="-113350" y="2997360"/>
                    <a:pt x="253483" y="4469486"/>
                  </a:cubicBezTo>
                  <a:cubicBezTo>
                    <a:pt x="286429" y="4600893"/>
                    <a:pt x="322532" y="4731418"/>
                    <a:pt x="361537" y="4860807"/>
                  </a:cubicBezTo>
                  <a:cubicBezTo>
                    <a:pt x="361537" y="4863331"/>
                    <a:pt x="362927" y="4865728"/>
                    <a:pt x="363810" y="4868255"/>
                  </a:cubicBezTo>
                  <a:cubicBezTo>
                    <a:pt x="367092" y="4879489"/>
                    <a:pt x="370501" y="4890596"/>
                    <a:pt x="374034" y="4901706"/>
                  </a:cubicBezTo>
                  <a:cubicBezTo>
                    <a:pt x="376686" y="4910668"/>
                    <a:pt x="379463" y="4919503"/>
                    <a:pt x="382239" y="4928339"/>
                  </a:cubicBezTo>
                  <a:cubicBezTo>
                    <a:pt x="592291" y="5603181"/>
                    <a:pt x="884898" y="6249491"/>
                    <a:pt x="1253244" y="6852631"/>
                  </a:cubicBezTo>
                  <a:lnTo>
                    <a:pt x="1310175" y="6852631"/>
                  </a:lnTo>
                  <a:cubicBezTo>
                    <a:pt x="1065284" y="6452850"/>
                    <a:pt x="854349" y="6033379"/>
                    <a:pt x="679391" y="5598509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019F5014-AA56-ECA6-D298-1E24205A8E55}"/>
                </a:ext>
              </a:extLst>
            </p:cNvPr>
            <p:cNvSpPr/>
            <p:nvPr/>
          </p:nvSpPr>
          <p:spPr>
            <a:xfrm>
              <a:off x="12158970" y="640793"/>
              <a:ext cx="50493" cy="30801"/>
            </a:xfrm>
            <a:custGeom>
              <a:avLst/>
              <a:gdLst>
                <a:gd name="connsiteX0" fmla="*/ 9747 w 50493"/>
                <a:gd name="connsiteY0" fmla="*/ -1924 h 30801"/>
                <a:gd name="connsiteX1" fmla="*/ -479 w 50493"/>
                <a:gd name="connsiteY1" fmla="*/ 27614 h 30801"/>
                <a:gd name="connsiteX2" fmla="*/ 50014 w 50493"/>
                <a:gd name="connsiteY2" fmla="*/ 28878 h 30801"/>
                <a:gd name="connsiteX3" fmla="*/ 9747 w 50493"/>
                <a:gd name="connsiteY3" fmla="*/ -1924 h 3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" h="30801">
                  <a:moveTo>
                    <a:pt x="9747" y="-1924"/>
                  </a:moveTo>
                  <a:cubicBezTo>
                    <a:pt x="6464" y="7923"/>
                    <a:pt x="3056" y="17769"/>
                    <a:pt x="-479" y="27614"/>
                  </a:cubicBezTo>
                  <a:cubicBezTo>
                    <a:pt x="16185" y="27614"/>
                    <a:pt x="32847" y="27614"/>
                    <a:pt x="50014" y="28878"/>
                  </a:cubicBezTo>
                  <a:cubicBezTo>
                    <a:pt x="36129" y="18652"/>
                    <a:pt x="22875" y="8428"/>
                    <a:pt x="9747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36FE07DE-EE8A-5C5F-A076-56399220594F}"/>
                </a:ext>
              </a:extLst>
            </p:cNvPr>
            <p:cNvSpPr/>
            <p:nvPr/>
          </p:nvSpPr>
          <p:spPr>
            <a:xfrm>
              <a:off x="11488928" y="3192"/>
              <a:ext cx="764842" cy="728362"/>
            </a:xfrm>
            <a:custGeom>
              <a:avLst/>
              <a:gdLst>
                <a:gd name="connsiteX0" fmla="*/ 738108 w 764842"/>
                <a:gd name="connsiteY0" fmla="*/ 680111 h 728362"/>
                <a:gd name="connsiteX1" fmla="*/ 719426 w 764842"/>
                <a:gd name="connsiteY1" fmla="*/ 666099 h 728362"/>
                <a:gd name="connsiteX2" fmla="*/ 679662 w 764842"/>
                <a:gd name="connsiteY2" fmla="*/ 635298 h 728362"/>
                <a:gd name="connsiteX3" fmla="*/ 649619 w 764842"/>
                <a:gd name="connsiteY3" fmla="*/ 611441 h 728362"/>
                <a:gd name="connsiteX4" fmla="*/ 63899 w 764842"/>
                <a:gd name="connsiteY4" fmla="*/ -1924 h 728362"/>
                <a:gd name="connsiteX5" fmla="*/ -479 w 764842"/>
                <a:gd name="connsiteY5" fmla="*/ -1924 h 728362"/>
                <a:gd name="connsiteX6" fmla="*/ 549264 w 764842"/>
                <a:gd name="connsiteY6" fmla="*/ 591369 h 728362"/>
                <a:gd name="connsiteX7" fmla="*/ 640404 w 764842"/>
                <a:gd name="connsiteY7" fmla="*/ 664837 h 728362"/>
                <a:gd name="connsiteX8" fmla="*/ 649619 w 764842"/>
                <a:gd name="connsiteY8" fmla="*/ 672032 h 728362"/>
                <a:gd name="connsiteX9" fmla="*/ 663378 w 764842"/>
                <a:gd name="connsiteY9" fmla="*/ 682635 h 728362"/>
                <a:gd name="connsiteX10" fmla="*/ 684206 w 764842"/>
                <a:gd name="connsiteY10" fmla="*/ 698414 h 728362"/>
                <a:gd name="connsiteX11" fmla="*/ 722076 w 764842"/>
                <a:gd name="connsiteY11" fmla="*/ 726439 h 728362"/>
                <a:gd name="connsiteX12" fmla="*/ 731543 w 764842"/>
                <a:gd name="connsiteY12" fmla="*/ 699172 h 728362"/>
                <a:gd name="connsiteX13" fmla="*/ 764364 w 764842"/>
                <a:gd name="connsiteY13" fmla="*/ 700055 h 7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4842" h="728362">
                  <a:moveTo>
                    <a:pt x="738108" y="680111"/>
                  </a:moveTo>
                  <a:lnTo>
                    <a:pt x="719426" y="666099"/>
                  </a:lnTo>
                  <a:cubicBezTo>
                    <a:pt x="706044" y="655874"/>
                    <a:pt x="692791" y="645650"/>
                    <a:pt x="679662" y="635298"/>
                  </a:cubicBezTo>
                  <a:cubicBezTo>
                    <a:pt x="669563" y="627471"/>
                    <a:pt x="659592" y="619519"/>
                    <a:pt x="649619" y="611441"/>
                  </a:cubicBezTo>
                  <a:cubicBezTo>
                    <a:pt x="428459" y="433452"/>
                    <a:pt x="231536" y="227188"/>
                    <a:pt x="63899" y="-1924"/>
                  </a:cubicBezTo>
                  <a:lnTo>
                    <a:pt x="-479" y="-1924"/>
                  </a:lnTo>
                  <a:cubicBezTo>
                    <a:pt x="157564" y="217847"/>
                    <a:pt x="342243" y="417043"/>
                    <a:pt x="549264" y="591369"/>
                  </a:cubicBezTo>
                  <a:cubicBezTo>
                    <a:pt x="579181" y="616616"/>
                    <a:pt x="609602" y="641105"/>
                    <a:pt x="640404" y="664837"/>
                  </a:cubicBezTo>
                  <a:lnTo>
                    <a:pt x="649619" y="672032"/>
                  </a:lnTo>
                  <a:lnTo>
                    <a:pt x="663378" y="682635"/>
                  </a:lnTo>
                  <a:cubicBezTo>
                    <a:pt x="670195" y="687937"/>
                    <a:pt x="677138" y="693113"/>
                    <a:pt x="684206" y="698414"/>
                  </a:cubicBezTo>
                  <a:cubicBezTo>
                    <a:pt x="696830" y="707881"/>
                    <a:pt x="709453" y="717223"/>
                    <a:pt x="722076" y="726439"/>
                  </a:cubicBezTo>
                  <a:lnTo>
                    <a:pt x="731543" y="699172"/>
                  </a:lnTo>
                  <a:cubicBezTo>
                    <a:pt x="742526" y="699172"/>
                    <a:pt x="753381" y="699172"/>
                    <a:pt x="764364" y="700055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4A4A905F-3B4B-1E83-1CD3-7D1F1EEA0679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AC8BCAEA-413F-DA34-F459-8494060D65D0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5792D0-593A-8142-8D86-0189A50E462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75769" y="1935332"/>
            <a:ext cx="6841339" cy="239382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Anna esitykselle kuvaava otsikko,</a:t>
            </a:r>
            <a:br>
              <a:rPr lang="fi-FI" dirty="0"/>
            </a:br>
            <a:r>
              <a:rPr lang="fi-FI" dirty="0"/>
              <a:t>pituus 2–3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296790" y="4500000"/>
            <a:ext cx="4053600" cy="76111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tilaisuuden </a:t>
            </a:r>
            <a:r>
              <a:rPr lang="fi-FI" dirty="0" err="1"/>
              <a:t>nimu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pp.kk.vvvv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4665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64713-1922-554E-9087-40B12698E1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59" y="-27384"/>
            <a:ext cx="12237719" cy="6898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1236C-831E-C54D-AB26-AC3B3AA4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681" y="2158614"/>
            <a:ext cx="7378639" cy="2160000"/>
          </a:xfrm>
        </p:spPr>
        <p:txBody>
          <a:bodyPr anchor="ctr" anchorCtr="0">
            <a:normAutofit/>
          </a:bodyPr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Väliotsikko,</a:t>
            </a:r>
            <a:br>
              <a:rPr lang="fi-FI" dirty="0"/>
            </a:br>
            <a:r>
              <a:rPr lang="fi-FI" dirty="0"/>
              <a:t>korkeintaan kaksi riviä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6760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harma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843D9-84CC-8E43-A1E6-4BC608898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1876" y="-33643"/>
            <a:ext cx="12240090" cy="6880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680" y="2158614"/>
            <a:ext cx="7378639" cy="2160000"/>
          </a:xfrm>
        </p:spPr>
        <p:txBody>
          <a:bodyPr anchor="ctr" anchorCtr="0">
            <a:normAutofit/>
          </a:bodyPr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Väliotsikko, </a:t>
            </a:r>
            <a:br>
              <a:rPr lang="fi-FI" noProof="0" dirty="0"/>
            </a:br>
            <a:r>
              <a:rPr lang="fi-FI" noProof="0" dirty="0"/>
              <a:t>korkeintaan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531794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vihreä + kuv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Väliotsikko esityksen jäsentämiseen</a:t>
            </a:r>
            <a:br>
              <a:rPr lang="fi-FI" noProof="0" dirty="0"/>
            </a:br>
            <a:endParaRPr lang="fi-FI" noProof="0" dirty="0"/>
          </a:p>
        </p:txBody>
      </p:sp>
      <p:sp>
        <p:nvSpPr>
          <p:cNvPr id="4" name="Kuvan paikkamerkki 19">
            <a:extLst>
              <a:ext uri="{FF2B5EF4-FFF2-40B4-BE49-F238E27FC236}">
                <a16:creationId xmlns:a16="http://schemas.microsoft.com/office/drawing/2014/main" id="{259075D9-4242-8029-EB2F-7C5944DB91B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029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harmaa + ku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Väliotsikko esityksen jäsentämiseen</a:t>
            </a:r>
            <a:br>
              <a:rPr lang="fi-FI" noProof="0" dirty="0"/>
            </a:br>
            <a:endParaRPr lang="fi-FI" noProof="0" dirty="0"/>
          </a:p>
        </p:txBody>
      </p:sp>
      <p:sp>
        <p:nvSpPr>
          <p:cNvPr id="4" name="Kuvan paikkamerkki 19">
            <a:extLst>
              <a:ext uri="{FF2B5EF4-FFF2-40B4-BE49-F238E27FC236}">
                <a16:creationId xmlns:a16="http://schemas.microsoft.com/office/drawing/2014/main" id="{259075D9-4242-8029-EB2F-7C5944DB91B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1706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ivis asianosto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Tiivis asianosto esityksen jäsentämiseen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706E95-246C-917C-048F-36167F365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797" y="1332000"/>
            <a:ext cx="4138295" cy="3763342"/>
          </a:xfrm>
        </p:spPr>
        <p:txBody>
          <a:bodyPr>
            <a:normAutofit/>
          </a:bodyPr>
          <a:lstStyle>
            <a:lvl1pPr marL="320675" indent="-307975">
              <a:buFont typeface="Arial" panose="020B0604020202020204" pitchFamily="34" charset="0"/>
              <a:buChar char="•"/>
              <a:tabLst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1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800"/>
            </a:lvl4pPr>
            <a:lvl5pPr marL="2000250" indent="-171450">
              <a:buFont typeface="Arial" panose="020B0604020202020204" pitchFamily="34" charset="0"/>
              <a:buChar char="•"/>
              <a:defRPr sz="18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E11CFB-9B1F-0815-D11B-021619BB83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</a:blip>
          <a:srcRect t="40507" r="20646" b="9178"/>
          <a:stretch/>
        </p:blipFill>
        <p:spPr>
          <a:xfrm>
            <a:off x="-75302" y="3993931"/>
            <a:ext cx="8036107" cy="28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D556-3007-BA4D-A1BB-95286BEF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7921625" cy="1080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Vain otsikko</a:t>
            </a:r>
            <a:br>
              <a:rPr lang="fi-FI" dirty="0"/>
            </a:br>
            <a:r>
              <a:rPr lang="fi-FI" dirty="0"/>
              <a:t>Otsikon pituus korkeintaan kaksi riviä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93295-F835-2A4F-B6E6-7F158EC393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CB1-B266-BA47-A71E-7DA39C0092DC}" type="datetime1">
              <a:rPr lang="fi-FI" noProof="0" smtClean="0"/>
              <a:t>21.8.2024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F8893-E1E4-C14F-BF90-DAB72552F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A1E79-F110-F947-A0EB-09EF70791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5045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405FE-7FDF-3741-B777-88FD492B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02D4-3613-5649-8FAA-418C1B6C0EFB}" type="datetime1">
              <a:rPr lang="fi-FI" noProof="0" smtClean="0"/>
              <a:t>21.8.2024</a:t>
            </a:fld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5F80E-B48F-E446-AC5C-21377DD3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A5BCD-546C-3A47-B35C-2E594694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28756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F703B42-29AE-3F42-BB70-3A84480916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75" y="3898289"/>
            <a:ext cx="5230800" cy="196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9DC66D-C716-A24B-8BD2-22114CB5F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3570" y="1812407"/>
            <a:ext cx="5230800" cy="1961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B6C5A5-B492-1447-B909-CE0010AC99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3570" y="3898289"/>
            <a:ext cx="5230800" cy="1960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7135D-E0A4-3441-9139-7561A8275A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75" y="1812407"/>
            <a:ext cx="5230800" cy="1961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FA8E0-68DD-D84C-B185-D665F53FF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719999"/>
            <a:ext cx="10585450" cy="1080000"/>
          </a:xfrm>
        </p:spPr>
        <p:txBody>
          <a:bodyPr anchor="ctr" anchorCtr="0">
            <a:normAutofit/>
          </a:bodyPr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Neljä nostoa, </a:t>
            </a:r>
            <a:br>
              <a:rPr lang="fi-FI" noProof="0" dirty="0"/>
            </a:br>
            <a:r>
              <a:rPr lang="fi-FI" noProof="0" dirty="0"/>
              <a:t>kaksirivinen otsikko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ACE5EA5-0EC5-58C4-EB96-FC9E3D9AE61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210884" y="2055600"/>
            <a:ext cx="4414557" cy="41832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1E5BE-8A05-D14D-B2A0-1AD0FC523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1910" y="2477626"/>
            <a:ext cx="4452290" cy="998095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225A0A2-EEE3-07EE-C156-6804854D56D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539145" y="2032950"/>
            <a:ext cx="4414557" cy="41832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4B245C6-ECDF-F9F9-8CF7-78DFAACD9DF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542825" y="2476800"/>
            <a:ext cx="4452290" cy="998095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DA761-048D-C54D-8E20-6C9D95F53A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19FD-7351-674E-88EC-346BE3031EE7}" type="datetime1">
              <a:rPr lang="fi-FI" noProof="0" smtClean="0"/>
              <a:t>21.8.2024</a:t>
            </a:fld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E2B8-D029-384A-92E9-B5724AA136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89211-1DC9-694E-B796-2E30C70960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7FC0FB3-6F99-A3FA-11F4-F770C9023FF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211397" y="4183200"/>
            <a:ext cx="4414557" cy="39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62E4AD-4384-F11E-3BFC-E74384CA0A8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211910" y="4582800"/>
            <a:ext cx="4413531" cy="1001636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3130747-405D-D8B8-97A0-B4374FB80ED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539144" y="4135499"/>
            <a:ext cx="4414557" cy="39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A7A858B-5857-DEC6-CB5B-C592D4D9730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543484" y="4582800"/>
            <a:ext cx="4413531" cy="1001636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1763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2BE4F23-31E6-B9AF-873E-D41F82BB4881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030"/>
          <a:stretch/>
        </p:blipFill>
        <p:spPr>
          <a:xfrm>
            <a:off x="-8197" y="3432"/>
            <a:ext cx="12204000" cy="685980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C7EF83DB-CBE1-D658-D404-E78481FB36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7205" y="629550"/>
            <a:ext cx="2973600" cy="6411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9B0302-136B-9042-898B-AF4F9CE1E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059" y="2260209"/>
            <a:ext cx="6372863" cy="163228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 tai kehotus, enintään 2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9937" y="3928385"/>
            <a:ext cx="4035425" cy="819843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etunimi.sukunimi@gov.fi</a:t>
            </a:r>
            <a:br>
              <a:rPr lang="fi-FI" dirty="0"/>
            </a:br>
            <a:r>
              <a:rPr lang="fi-FI" dirty="0"/>
              <a:t>vm.fi | @VMuutiset</a:t>
            </a:r>
            <a:r>
              <a:rPr lang="en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78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62" userDrawn="1">
          <p15:clr>
            <a:srgbClr val="FBAE40"/>
          </p15:clr>
        </p15:guide>
        <p15:guide id="2" pos="690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, harma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82195ED-2743-42C0-2BF2-02B5DA66E3FB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030"/>
          <a:stretch/>
        </p:blipFill>
        <p:spPr>
          <a:xfrm>
            <a:off x="-8197" y="3432"/>
            <a:ext cx="12204000" cy="68598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9B0302-136B-9042-898B-AF4F9CE1E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059" y="2260209"/>
            <a:ext cx="6372863" cy="163228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Kiitos tai kehotus, enintään 2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9937" y="3928385"/>
            <a:ext cx="4035425" cy="819843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etunimi.sukunimi@gov.fi</a:t>
            </a:r>
            <a:br>
              <a:rPr lang="fi-FI" dirty="0"/>
            </a:br>
            <a:r>
              <a:rPr lang="fi-FI" dirty="0"/>
              <a:t>vm.fi | @VMuutiset</a:t>
            </a:r>
            <a:r>
              <a:rPr lang="en-FI" dirty="0"/>
              <a:t>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6FD2CA2-C83C-1F0D-AEFA-C8D0151BD1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7205" y="629550"/>
            <a:ext cx="2973600" cy="6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35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4362" userDrawn="1">
          <p15:clr>
            <a:srgbClr val="FBAE40"/>
          </p15:clr>
        </p15:guide>
        <p15:guide id="2" pos="690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, harma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2B8AAA6-2534-4185-9894-0F9DCCA14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800" y="828000"/>
            <a:ext cx="2973600" cy="641148"/>
          </a:xfrm>
          <a:prstGeom prst="rect">
            <a:avLst/>
          </a:prstGeo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id="{804C6A93-87CA-1B07-F39F-8243F651D13F}"/>
              </a:ext>
            </a:extLst>
          </p:cNvPr>
          <p:cNvGrpSpPr/>
          <p:nvPr userDrawn="1"/>
        </p:nvGrpSpPr>
        <p:grpSpPr>
          <a:xfrm>
            <a:off x="-17042" y="-4183"/>
            <a:ext cx="12270939" cy="6876000"/>
            <a:chOff x="-17042" y="3192"/>
            <a:chExt cx="12270939" cy="6856323"/>
          </a:xfrm>
          <a:solidFill>
            <a:srgbClr val="9BBAC0"/>
          </a:solidFill>
        </p:grpSpPr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2FBF413C-9B35-068E-0278-46B04871BE22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55192 w 12248975"/>
                <a:gd name="connsiteY8" fmla="*/ 4223964 h 5792192"/>
                <a:gd name="connsiteX9" fmla="*/ 9008360 w 12248975"/>
                <a:gd name="connsiteY9" fmla="*/ 4223079 h 5792192"/>
                <a:gd name="connsiteX10" fmla="*/ 8999144 w 12248975"/>
                <a:gd name="connsiteY10" fmla="*/ 4229517 h 5792192"/>
                <a:gd name="connsiteX11" fmla="*/ 8998008 w 12248975"/>
                <a:gd name="connsiteY11" fmla="*/ 4230276 h 5792192"/>
                <a:gd name="connsiteX12" fmla="*/ 8950545 w 12248975"/>
                <a:gd name="connsiteY12" fmla="*/ 4262971 h 5792192"/>
                <a:gd name="connsiteX13" fmla="*/ 5197147 w 12248975"/>
                <a:gd name="connsiteY13" fmla="*/ 5691670 h 5792192"/>
                <a:gd name="connsiteX14" fmla="*/ 4074813 w 12248975"/>
                <a:gd name="connsiteY14" fmla="*/ 5754786 h 5792192"/>
                <a:gd name="connsiteX15" fmla="*/ 3971176 w 12248975"/>
                <a:gd name="connsiteY15" fmla="*/ 5753144 h 5792192"/>
                <a:gd name="connsiteX16" fmla="*/ 176247 w 12248975"/>
                <a:gd name="connsiteY16" fmla="*/ 4765879 h 5792192"/>
                <a:gd name="connsiteX17" fmla="*/ -479 w 12248975"/>
                <a:gd name="connsiteY17" fmla="*/ 4668302 h 5792192"/>
                <a:gd name="connsiteX18" fmla="*/ -479 w 12248975"/>
                <a:gd name="connsiteY18" fmla="*/ 4696199 h 5792192"/>
                <a:gd name="connsiteX19" fmla="*/ 3822979 w 12248975"/>
                <a:gd name="connsiteY19" fmla="*/ 5782936 h 5792192"/>
                <a:gd name="connsiteX20" fmla="*/ 3923965 w 12248975"/>
                <a:gd name="connsiteY20" fmla="*/ 5786471 h 5792192"/>
                <a:gd name="connsiteX21" fmla="*/ 4024951 w 12248975"/>
                <a:gd name="connsiteY21" fmla="*/ 5788869 h 5792192"/>
                <a:gd name="connsiteX22" fmla="*/ 8574372 w 12248975"/>
                <a:gd name="connsiteY22" fmla="*/ 4574891 h 5792192"/>
                <a:gd name="connsiteX23" fmla="*/ 9016186 w 12248975"/>
                <a:gd name="connsiteY23" fmla="*/ 4289983 h 5792192"/>
                <a:gd name="connsiteX24" fmla="*/ 9017575 w 12248975"/>
                <a:gd name="connsiteY24" fmla="*/ 4288972 h 5792192"/>
                <a:gd name="connsiteX25" fmla="*/ 9053172 w 12248975"/>
                <a:gd name="connsiteY25" fmla="*/ 4263726 h 5792192"/>
                <a:gd name="connsiteX26" fmla="*/ 9064659 w 12248975"/>
                <a:gd name="connsiteY26" fmla="*/ 4255648 h 5792192"/>
                <a:gd name="connsiteX27" fmla="*/ 9065795 w 12248975"/>
                <a:gd name="connsiteY27" fmla="*/ 4254764 h 5792192"/>
                <a:gd name="connsiteX28" fmla="*/ 9108841 w 12248975"/>
                <a:gd name="connsiteY28" fmla="*/ 4224596 h 5792192"/>
                <a:gd name="connsiteX29" fmla="*/ 12155463 w 12248975"/>
                <a:gd name="connsiteY29" fmla="*/ 286140 h 5792192"/>
                <a:gd name="connsiteX30" fmla="*/ 12166066 w 12248975"/>
                <a:gd name="connsiteY30" fmla="*/ 258241 h 5792192"/>
                <a:gd name="connsiteX31" fmla="*/ 12228047 w 12248975"/>
                <a:gd name="connsiteY31" fmla="*/ 87071 h 5792192"/>
                <a:gd name="connsiteX32" fmla="*/ 12237514 w 12248975"/>
                <a:gd name="connsiteY32" fmla="*/ 59804 h 5792192"/>
                <a:gd name="connsiteX33" fmla="*/ 12243952 w 12248975"/>
                <a:gd name="connsiteY33" fmla="*/ 40995 h 5792192"/>
                <a:gd name="connsiteX34" fmla="*/ 12248496 w 12248975"/>
                <a:gd name="connsiteY34" fmla="*/ 28372 h 5792192"/>
                <a:gd name="connsiteX35" fmla="*/ 12225270 w 12248975"/>
                <a:gd name="connsiteY35" fmla="*/ 27489 h 5792192"/>
                <a:gd name="connsiteX36" fmla="*/ 12185759 w 12248975"/>
                <a:gd name="connsiteY36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49763" y="4205282"/>
                    <a:pt x="9052415" y="4214623"/>
                    <a:pt x="9055192" y="4223964"/>
                  </a:cubicBezTo>
                  <a:lnTo>
                    <a:pt x="9008360" y="4223079"/>
                  </a:ln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DAD44D19-FA62-771E-3A78-10CE9448DF04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36A36485-5BCF-B7CB-5033-0A5463BFA3C0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08360 w 12248975"/>
                <a:gd name="connsiteY8" fmla="*/ 4223079 h 5792192"/>
                <a:gd name="connsiteX9" fmla="*/ 8999144 w 12248975"/>
                <a:gd name="connsiteY9" fmla="*/ 4229517 h 5792192"/>
                <a:gd name="connsiteX10" fmla="*/ 8998008 w 12248975"/>
                <a:gd name="connsiteY10" fmla="*/ 4230276 h 5792192"/>
                <a:gd name="connsiteX11" fmla="*/ 8950545 w 12248975"/>
                <a:gd name="connsiteY11" fmla="*/ 4262971 h 5792192"/>
                <a:gd name="connsiteX12" fmla="*/ 5197147 w 12248975"/>
                <a:gd name="connsiteY12" fmla="*/ 5691670 h 5792192"/>
                <a:gd name="connsiteX13" fmla="*/ 4074813 w 12248975"/>
                <a:gd name="connsiteY13" fmla="*/ 5754786 h 5792192"/>
                <a:gd name="connsiteX14" fmla="*/ 3971176 w 12248975"/>
                <a:gd name="connsiteY14" fmla="*/ 5753144 h 5792192"/>
                <a:gd name="connsiteX15" fmla="*/ 176247 w 12248975"/>
                <a:gd name="connsiteY15" fmla="*/ 4765879 h 5792192"/>
                <a:gd name="connsiteX16" fmla="*/ -479 w 12248975"/>
                <a:gd name="connsiteY16" fmla="*/ 4668302 h 5792192"/>
                <a:gd name="connsiteX17" fmla="*/ -479 w 12248975"/>
                <a:gd name="connsiteY17" fmla="*/ 4696199 h 5792192"/>
                <a:gd name="connsiteX18" fmla="*/ 3822979 w 12248975"/>
                <a:gd name="connsiteY18" fmla="*/ 5782936 h 5792192"/>
                <a:gd name="connsiteX19" fmla="*/ 3923965 w 12248975"/>
                <a:gd name="connsiteY19" fmla="*/ 5786471 h 5792192"/>
                <a:gd name="connsiteX20" fmla="*/ 4024951 w 12248975"/>
                <a:gd name="connsiteY20" fmla="*/ 5788869 h 5792192"/>
                <a:gd name="connsiteX21" fmla="*/ 8574372 w 12248975"/>
                <a:gd name="connsiteY21" fmla="*/ 4574891 h 5792192"/>
                <a:gd name="connsiteX22" fmla="*/ 9016186 w 12248975"/>
                <a:gd name="connsiteY22" fmla="*/ 4289983 h 5792192"/>
                <a:gd name="connsiteX23" fmla="*/ 9017575 w 12248975"/>
                <a:gd name="connsiteY23" fmla="*/ 4288972 h 5792192"/>
                <a:gd name="connsiteX24" fmla="*/ 9053172 w 12248975"/>
                <a:gd name="connsiteY24" fmla="*/ 4263726 h 5792192"/>
                <a:gd name="connsiteX25" fmla="*/ 9064659 w 12248975"/>
                <a:gd name="connsiteY25" fmla="*/ 4255648 h 5792192"/>
                <a:gd name="connsiteX26" fmla="*/ 9065795 w 12248975"/>
                <a:gd name="connsiteY26" fmla="*/ 4254764 h 5792192"/>
                <a:gd name="connsiteX27" fmla="*/ 9108841 w 12248975"/>
                <a:gd name="connsiteY27" fmla="*/ 4224596 h 5792192"/>
                <a:gd name="connsiteX28" fmla="*/ 12155463 w 12248975"/>
                <a:gd name="connsiteY28" fmla="*/ 286140 h 5792192"/>
                <a:gd name="connsiteX29" fmla="*/ 12166066 w 12248975"/>
                <a:gd name="connsiteY29" fmla="*/ 258241 h 5792192"/>
                <a:gd name="connsiteX30" fmla="*/ 12228047 w 12248975"/>
                <a:gd name="connsiteY30" fmla="*/ 87071 h 5792192"/>
                <a:gd name="connsiteX31" fmla="*/ 12237514 w 12248975"/>
                <a:gd name="connsiteY31" fmla="*/ 59804 h 5792192"/>
                <a:gd name="connsiteX32" fmla="*/ 12243952 w 12248975"/>
                <a:gd name="connsiteY32" fmla="*/ 40995 h 5792192"/>
                <a:gd name="connsiteX33" fmla="*/ 12248496 w 12248975"/>
                <a:gd name="connsiteY33" fmla="*/ 28372 h 5792192"/>
                <a:gd name="connsiteX34" fmla="*/ 12225270 w 12248975"/>
                <a:gd name="connsiteY34" fmla="*/ 27489 h 5792192"/>
                <a:gd name="connsiteX35" fmla="*/ 12185759 w 12248975"/>
                <a:gd name="connsiteY35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34490" y="4205155"/>
                    <a:pt x="9021866" y="4214117"/>
                    <a:pt x="9008360" y="4223079"/>
                  </a:cubicBez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CC761B76-4B59-CAD6-F7FE-E7B34A78B650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0620ED29-A106-E37E-CBCC-4FE43D8F50FE}"/>
                </a:ext>
              </a:extLst>
            </p:cNvPr>
            <p:cNvSpPr/>
            <p:nvPr/>
          </p:nvSpPr>
          <p:spPr>
            <a:xfrm>
              <a:off x="3410110" y="4865294"/>
              <a:ext cx="8784649" cy="1992705"/>
            </a:xfrm>
            <a:custGeom>
              <a:avLst/>
              <a:gdLst>
                <a:gd name="connsiteX0" fmla="*/ 5060689 w 8784649"/>
                <a:gd name="connsiteY0" fmla="*/ 50208 h 1992705"/>
                <a:gd name="connsiteX1" fmla="*/ 704278 w 8784649"/>
                <a:gd name="connsiteY1" fmla="*/ 1531296 h 1992705"/>
                <a:gd name="connsiteX2" fmla="*/ 654920 w 8784649"/>
                <a:gd name="connsiteY2" fmla="*/ 1565378 h 1992705"/>
                <a:gd name="connsiteX3" fmla="*/ 469233 w 8784649"/>
                <a:gd name="connsiteY3" fmla="*/ 1698428 h 1992705"/>
                <a:gd name="connsiteX4" fmla="*/ 95332 w 8784649"/>
                <a:gd name="connsiteY4" fmla="*/ 1990781 h 1992705"/>
                <a:gd name="connsiteX5" fmla="*/ -479 w 8784649"/>
                <a:gd name="connsiteY5" fmla="*/ 1990781 h 1992705"/>
                <a:gd name="connsiteX6" fmla="*/ 552799 w 8784649"/>
                <a:gd name="connsiteY6" fmla="*/ 1562981 h 1992705"/>
                <a:gd name="connsiteX7" fmla="*/ 600009 w 8784649"/>
                <a:gd name="connsiteY7" fmla="*/ 1529653 h 1992705"/>
                <a:gd name="connsiteX8" fmla="*/ 1427968 w 8784649"/>
                <a:gd name="connsiteY8" fmla="*/ 1018791 h 1992705"/>
                <a:gd name="connsiteX9" fmla="*/ 5624571 w 8784649"/>
                <a:gd name="connsiteY9" fmla="*/ -790 h 1992705"/>
                <a:gd name="connsiteX10" fmla="*/ 5625959 w 8784649"/>
                <a:gd name="connsiteY10" fmla="*/ -790 h 1992705"/>
                <a:gd name="connsiteX11" fmla="*/ 5637194 w 8784649"/>
                <a:gd name="connsiteY11" fmla="*/ -790 h 1992705"/>
                <a:gd name="connsiteX12" fmla="*/ 5684026 w 8784649"/>
                <a:gd name="connsiteY12" fmla="*/ 94 h 1992705"/>
                <a:gd name="connsiteX13" fmla="*/ 5685414 w 8784649"/>
                <a:gd name="connsiteY13" fmla="*/ 94 h 1992705"/>
                <a:gd name="connsiteX14" fmla="*/ 5737927 w 8784649"/>
                <a:gd name="connsiteY14" fmla="*/ 1608 h 1992705"/>
                <a:gd name="connsiteX15" fmla="*/ 6259519 w 8784649"/>
                <a:gd name="connsiteY15" fmla="*/ 33039 h 1992705"/>
                <a:gd name="connsiteX16" fmla="*/ 8784170 w 8784649"/>
                <a:gd name="connsiteY16" fmla="*/ 664202 h 1992705"/>
                <a:gd name="connsiteX17" fmla="*/ 8784170 w 8784649"/>
                <a:gd name="connsiteY17" fmla="*/ 700306 h 1992705"/>
                <a:gd name="connsiteX18" fmla="*/ 5697405 w 8784649"/>
                <a:gd name="connsiteY18" fmla="*/ 40994 h 1992705"/>
                <a:gd name="connsiteX19" fmla="*/ 5696017 w 8784649"/>
                <a:gd name="connsiteY19" fmla="*/ 40994 h 1992705"/>
                <a:gd name="connsiteX20" fmla="*/ 5681879 w 8784649"/>
                <a:gd name="connsiteY20" fmla="*/ 40994 h 1992705"/>
                <a:gd name="connsiteX21" fmla="*/ 5638203 w 8784649"/>
                <a:gd name="connsiteY21" fmla="*/ 40109 h 1992705"/>
                <a:gd name="connsiteX22" fmla="*/ 5636688 w 8784649"/>
                <a:gd name="connsiteY22" fmla="*/ 40109 h 1992705"/>
                <a:gd name="connsiteX23" fmla="*/ 5579001 w 8784649"/>
                <a:gd name="connsiteY23" fmla="*/ 39351 h 1992705"/>
                <a:gd name="connsiteX24" fmla="*/ 5060689 w 8784649"/>
                <a:gd name="connsiteY24" fmla="*/ 50208 h 19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84649" h="1992705">
                  <a:moveTo>
                    <a:pt x="5060689" y="50208"/>
                  </a:moveTo>
                  <a:cubicBezTo>
                    <a:pt x="3503232" y="130241"/>
                    <a:pt x="1988946" y="650066"/>
                    <a:pt x="704278" y="1531296"/>
                  </a:cubicBezTo>
                  <a:lnTo>
                    <a:pt x="654920" y="1565378"/>
                  </a:lnTo>
                  <a:cubicBezTo>
                    <a:pt x="592473" y="1608928"/>
                    <a:pt x="530581" y="1653236"/>
                    <a:pt x="469233" y="1698428"/>
                  </a:cubicBezTo>
                  <a:cubicBezTo>
                    <a:pt x="341485" y="1792344"/>
                    <a:pt x="216855" y="1889795"/>
                    <a:pt x="95332" y="1990781"/>
                  </a:cubicBezTo>
                  <a:lnTo>
                    <a:pt x="-479" y="1990781"/>
                  </a:lnTo>
                  <a:cubicBezTo>
                    <a:pt x="177925" y="1840692"/>
                    <a:pt x="362351" y="1698049"/>
                    <a:pt x="552799" y="1562981"/>
                  </a:cubicBezTo>
                  <a:lnTo>
                    <a:pt x="600009" y="1529653"/>
                  </a:lnTo>
                  <a:cubicBezTo>
                    <a:pt x="865994" y="1343713"/>
                    <a:pt x="1142430" y="1173046"/>
                    <a:pt x="1427968" y="1018791"/>
                  </a:cubicBezTo>
                  <a:cubicBezTo>
                    <a:pt x="2713395" y="324511"/>
                    <a:pt x="4167215" y="-24520"/>
                    <a:pt x="5624571" y="-790"/>
                  </a:cubicBezTo>
                  <a:lnTo>
                    <a:pt x="5625959" y="-790"/>
                  </a:lnTo>
                  <a:lnTo>
                    <a:pt x="5637194" y="-790"/>
                  </a:lnTo>
                  <a:lnTo>
                    <a:pt x="5684026" y="94"/>
                  </a:lnTo>
                  <a:lnTo>
                    <a:pt x="5685414" y="94"/>
                  </a:lnTo>
                  <a:lnTo>
                    <a:pt x="5737927" y="1608"/>
                  </a:lnTo>
                  <a:cubicBezTo>
                    <a:pt x="5911876" y="6785"/>
                    <a:pt x="6085697" y="17260"/>
                    <a:pt x="6259519" y="33039"/>
                  </a:cubicBezTo>
                  <a:cubicBezTo>
                    <a:pt x="7128379" y="112946"/>
                    <a:pt x="7979943" y="325775"/>
                    <a:pt x="8784170" y="664202"/>
                  </a:cubicBezTo>
                  <a:lnTo>
                    <a:pt x="8784170" y="700306"/>
                  </a:lnTo>
                  <a:cubicBezTo>
                    <a:pt x="7805489" y="289545"/>
                    <a:pt x="6758517" y="65861"/>
                    <a:pt x="5697405" y="40994"/>
                  </a:cubicBezTo>
                  <a:lnTo>
                    <a:pt x="5696017" y="40994"/>
                  </a:lnTo>
                  <a:lnTo>
                    <a:pt x="5681879" y="40994"/>
                  </a:lnTo>
                  <a:lnTo>
                    <a:pt x="5638203" y="40109"/>
                  </a:lnTo>
                  <a:lnTo>
                    <a:pt x="5636688" y="40109"/>
                  </a:lnTo>
                  <a:lnTo>
                    <a:pt x="5579001" y="39351"/>
                  </a:lnTo>
                  <a:cubicBezTo>
                    <a:pt x="5406314" y="37585"/>
                    <a:pt x="5233501" y="41246"/>
                    <a:pt x="5060689" y="50208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9544D780-EDC9-C6A0-BAEC-EEA9F0214063}"/>
                </a:ext>
              </a:extLst>
            </p:cNvPr>
            <p:cNvSpPr/>
            <p:nvPr/>
          </p:nvSpPr>
          <p:spPr>
            <a:xfrm>
              <a:off x="8617535" y="4960"/>
              <a:ext cx="1310653" cy="6854555"/>
            </a:xfrm>
            <a:custGeom>
              <a:avLst/>
              <a:gdLst>
                <a:gd name="connsiteX0" fmla="*/ 679391 w 1310653"/>
                <a:gd name="connsiteY0" fmla="*/ 5597879 h 6854555"/>
                <a:gd name="connsiteX1" fmla="*/ 662603 w 1310653"/>
                <a:gd name="connsiteY1" fmla="*/ 5555842 h 6854555"/>
                <a:gd name="connsiteX2" fmla="*/ 662603 w 1310653"/>
                <a:gd name="connsiteY2" fmla="*/ 5555842 h 6854555"/>
                <a:gd name="connsiteX3" fmla="*/ 464922 w 1310653"/>
                <a:gd name="connsiteY3" fmla="*/ 5000419 h 6854555"/>
                <a:gd name="connsiteX4" fmla="*/ 464291 w 1310653"/>
                <a:gd name="connsiteY4" fmla="*/ 4998527 h 6854555"/>
                <a:gd name="connsiteX5" fmla="*/ 434500 w 1310653"/>
                <a:gd name="connsiteY5" fmla="*/ 4902213 h 6854555"/>
                <a:gd name="connsiteX6" fmla="*/ 431597 w 1310653"/>
                <a:gd name="connsiteY6" fmla="*/ 4892872 h 6854555"/>
                <a:gd name="connsiteX7" fmla="*/ 422129 w 1310653"/>
                <a:gd name="connsiteY7" fmla="*/ 4861187 h 6854555"/>
                <a:gd name="connsiteX8" fmla="*/ 420741 w 1310653"/>
                <a:gd name="connsiteY8" fmla="*/ 4861187 h 6854555"/>
                <a:gd name="connsiteX9" fmla="*/ 412662 w 1310653"/>
                <a:gd name="connsiteY9" fmla="*/ 4833161 h 6854555"/>
                <a:gd name="connsiteX10" fmla="*/ 413671 w 1310653"/>
                <a:gd name="connsiteY10" fmla="*/ 4833161 h 6854555"/>
                <a:gd name="connsiteX11" fmla="*/ 397136 w 1310653"/>
                <a:gd name="connsiteY11" fmla="*/ 4776483 h 6854555"/>
                <a:gd name="connsiteX12" fmla="*/ 397136 w 1310653"/>
                <a:gd name="connsiteY12" fmla="*/ 4775601 h 6854555"/>
                <a:gd name="connsiteX13" fmla="*/ 229751 w 1310653"/>
                <a:gd name="connsiteY13" fmla="*/ 4086875 h 6854555"/>
                <a:gd name="connsiteX14" fmla="*/ 227731 w 1310653"/>
                <a:gd name="connsiteY14" fmla="*/ 747266 h 6854555"/>
                <a:gd name="connsiteX15" fmla="*/ 414429 w 1310653"/>
                <a:gd name="connsiteY15" fmla="*/ -1924 h 6854555"/>
                <a:gd name="connsiteX16" fmla="*/ 343487 w 1310653"/>
                <a:gd name="connsiteY16" fmla="*/ -1924 h 6854555"/>
                <a:gd name="connsiteX17" fmla="*/ 253483 w 1310653"/>
                <a:gd name="connsiteY17" fmla="*/ 4469487 h 6854555"/>
                <a:gd name="connsiteX18" fmla="*/ 361537 w 1310653"/>
                <a:gd name="connsiteY18" fmla="*/ 4860808 h 6854555"/>
                <a:gd name="connsiteX19" fmla="*/ 363810 w 1310653"/>
                <a:gd name="connsiteY19" fmla="*/ 4868254 h 6854555"/>
                <a:gd name="connsiteX20" fmla="*/ 374034 w 1310653"/>
                <a:gd name="connsiteY20" fmla="*/ 4901707 h 6854555"/>
                <a:gd name="connsiteX21" fmla="*/ 382239 w 1310653"/>
                <a:gd name="connsiteY21" fmla="*/ 4928341 h 6854555"/>
                <a:gd name="connsiteX22" fmla="*/ 1253244 w 1310653"/>
                <a:gd name="connsiteY22" fmla="*/ 6852632 h 6854555"/>
                <a:gd name="connsiteX23" fmla="*/ 1310175 w 1310653"/>
                <a:gd name="connsiteY23" fmla="*/ 6852632 h 6854555"/>
                <a:gd name="connsiteX24" fmla="*/ 679391 w 1310653"/>
                <a:gd name="connsiteY24" fmla="*/ 5597879 h 685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0653" h="6854555">
                  <a:moveTo>
                    <a:pt x="679391" y="5597879"/>
                  </a:moveTo>
                  <a:cubicBezTo>
                    <a:pt x="673711" y="5583869"/>
                    <a:pt x="668156" y="5569855"/>
                    <a:pt x="662603" y="5555842"/>
                  </a:cubicBezTo>
                  <a:lnTo>
                    <a:pt x="662603" y="5555842"/>
                  </a:lnTo>
                  <a:cubicBezTo>
                    <a:pt x="590270" y="5372805"/>
                    <a:pt x="524377" y="5187623"/>
                    <a:pt x="464922" y="5000419"/>
                  </a:cubicBezTo>
                  <a:cubicBezTo>
                    <a:pt x="464796" y="4999790"/>
                    <a:pt x="464543" y="4999158"/>
                    <a:pt x="464291" y="4998527"/>
                  </a:cubicBezTo>
                  <a:cubicBezTo>
                    <a:pt x="454193" y="4966463"/>
                    <a:pt x="444094" y="4934400"/>
                    <a:pt x="434500" y="4902213"/>
                  </a:cubicBezTo>
                  <a:cubicBezTo>
                    <a:pt x="433491" y="4899057"/>
                    <a:pt x="432480" y="4896027"/>
                    <a:pt x="431597" y="4892872"/>
                  </a:cubicBezTo>
                  <a:cubicBezTo>
                    <a:pt x="428441" y="4882267"/>
                    <a:pt x="425159" y="4871789"/>
                    <a:pt x="422129" y="4861187"/>
                  </a:cubicBezTo>
                  <a:lnTo>
                    <a:pt x="420741" y="4861187"/>
                  </a:lnTo>
                  <a:cubicBezTo>
                    <a:pt x="417964" y="4851846"/>
                    <a:pt x="415312" y="4842502"/>
                    <a:pt x="412662" y="4833161"/>
                  </a:cubicBezTo>
                  <a:lnTo>
                    <a:pt x="413671" y="4833161"/>
                  </a:lnTo>
                  <a:cubicBezTo>
                    <a:pt x="407991" y="4814352"/>
                    <a:pt x="402563" y="4795291"/>
                    <a:pt x="397136" y="4776483"/>
                  </a:cubicBezTo>
                  <a:cubicBezTo>
                    <a:pt x="397136" y="4776230"/>
                    <a:pt x="397136" y="4775854"/>
                    <a:pt x="397136" y="4775601"/>
                  </a:cubicBezTo>
                  <a:cubicBezTo>
                    <a:pt x="331873" y="4548383"/>
                    <a:pt x="276079" y="4318763"/>
                    <a:pt x="229751" y="4086875"/>
                  </a:cubicBezTo>
                  <a:cubicBezTo>
                    <a:pt x="8591" y="2984738"/>
                    <a:pt x="7835" y="1849656"/>
                    <a:pt x="227731" y="747266"/>
                  </a:cubicBezTo>
                  <a:cubicBezTo>
                    <a:pt x="278224" y="494801"/>
                    <a:pt x="340457" y="245114"/>
                    <a:pt x="414429" y="-1924"/>
                  </a:cubicBezTo>
                  <a:lnTo>
                    <a:pt x="343487" y="-1924"/>
                  </a:lnTo>
                  <a:cubicBezTo>
                    <a:pt x="-82295" y="1454168"/>
                    <a:pt x="-113350" y="2997361"/>
                    <a:pt x="253483" y="4469487"/>
                  </a:cubicBezTo>
                  <a:cubicBezTo>
                    <a:pt x="286429" y="4600894"/>
                    <a:pt x="322532" y="4731420"/>
                    <a:pt x="361537" y="4860808"/>
                  </a:cubicBezTo>
                  <a:cubicBezTo>
                    <a:pt x="361537" y="4863332"/>
                    <a:pt x="362927" y="4865730"/>
                    <a:pt x="363810" y="4868254"/>
                  </a:cubicBezTo>
                  <a:cubicBezTo>
                    <a:pt x="367092" y="4879490"/>
                    <a:pt x="370501" y="4890597"/>
                    <a:pt x="374034" y="4901707"/>
                  </a:cubicBezTo>
                  <a:cubicBezTo>
                    <a:pt x="376686" y="4910669"/>
                    <a:pt x="379463" y="4919505"/>
                    <a:pt x="382239" y="4928341"/>
                  </a:cubicBezTo>
                  <a:cubicBezTo>
                    <a:pt x="592291" y="5603179"/>
                    <a:pt x="884898" y="6249493"/>
                    <a:pt x="1253244" y="6852632"/>
                  </a:cubicBezTo>
                  <a:lnTo>
                    <a:pt x="1310175" y="6852632"/>
                  </a:lnTo>
                  <a:cubicBezTo>
                    <a:pt x="1065284" y="6452725"/>
                    <a:pt x="854349" y="6033002"/>
                    <a:pt x="679391" y="5597879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5E6E0946-5602-1681-3A7F-CE021B9EECD4}"/>
                </a:ext>
              </a:extLst>
            </p:cNvPr>
            <p:cNvSpPr/>
            <p:nvPr/>
          </p:nvSpPr>
          <p:spPr>
            <a:xfrm>
              <a:off x="9030549" y="4838279"/>
              <a:ext cx="9467" cy="28023"/>
            </a:xfrm>
            <a:custGeom>
              <a:avLst/>
              <a:gdLst>
                <a:gd name="connsiteX0" fmla="*/ 530 w 9467"/>
                <a:gd name="connsiteY0" fmla="*/ -1924 h 28023"/>
                <a:gd name="connsiteX1" fmla="*/ -479 w 9467"/>
                <a:gd name="connsiteY1" fmla="*/ -1924 h 28023"/>
                <a:gd name="connsiteX2" fmla="*/ 7600 w 9467"/>
                <a:gd name="connsiteY2" fmla="*/ 26099 h 28023"/>
                <a:gd name="connsiteX3" fmla="*/ 8988 w 9467"/>
                <a:gd name="connsiteY3" fmla="*/ 26099 h 28023"/>
                <a:gd name="connsiteX4" fmla="*/ 530 w 9467"/>
                <a:gd name="connsiteY4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" h="28023">
                  <a:moveTo>
                    <a:pt x="530" y="-1924"/>
                  </a:moveTo>
                  <a:lnTo>
                    <a:pt x="-479" y="-1924"/>
                  </a:lnTo>
                  <a:cubicBezTo>
                    <a:pt x="2171" y="7417"/>
                    <a:pt x="4823" y="16758"/>
                    <a:pt x="7600" y="26099"/>
                  </a:cubicBezTo>
                  <a:lnTo>
                    <a:pt x="8988" y="26099"/>
                  </a:lnTo>
                  <a:cubicBezTo>
                    <a:pt x="6085" y="17643"/>
                    <a:pt x="2803" y="8049"/>
                    <a:pt x="530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FBC8A880-8ED5-E05F-03BF-595CFD700C6F}"/>
                </a:ext>
              </a:extLst>
            </p:cNvPr>
            <p:cNvSpPr/>
            <p:nvPr/>
          </p:nvSpPr>
          <p:spPr>
            <a:xfrm>
              <a:off x="8617535" y="4330"/>
              <a:ext cx="1310653" cy="6854554"/>
            </a:xfrm>
            <a:custGeom>
              <a:avLst/>
              <a:gdLst>
                <a:gd name="connsiteX0" fmla="*/ 679391 w 1310653"/>
                <a:gd name="connsiteY0" fmla="*/ 5598509 h 6854554"/>
                <a:gd name="connsiteX1" fmla="*/ 662603 w 1310653"/>
                <a:gd name="connsiteY1" fmla="*/ 5556472 h 6854554"/>
                <a:gd name="connsiteX2" fmla="*/ 662603 w 1310653"/>
                <a:gd name="connsiteY2" fmla="*/ 5556472 h 6854554"/>
                <a:gd name="connsiteX3" fmla="*/ 464922 w 1310653"/>
                <a:gd name="connsiteY3" fmla="*/ 5001049 h 6854554"/>
                <a:gd name="connsiteX4" fmla="*/ 464291 w 1310653"/>
                <a:gd name="connsiteY4" fmla="*/ 4999157 h 6854554"/>
                <a:gd name="connsiteX5" fmla="*/ 434500 w 1310653"/>
                <a:gd name="connsiteY5" fmla="*/ 4902843 h 6854554"/>
                <a:gd name="connsiteX6" fmla="*/ 431597 w 1310653"/>
                <a:gd name="connsiteY6" fmla="*/ 4893502 h 6854554"/>
                <a:gd name="connsiteX7" fmla="*/ 422129 w 1310653"/>
                <a:gd name="connsiteY7" fmla="*/ 4861817 h 6854554"/>
                <a:gd name="connsiteX8" fmla="*/ 413671 w 1310653"/>
                <a:gd name="connsiteY8" fmla="*/ 4833162 h 6854554"/>
                <a:gd name="connsiteX9" fmla="*/ 397136 w 1310653"/>
                <a:gd name="connsiteY9" fmla="*/ 4776484 h 6854554"/>
                <a:gd name="connsiteX10" fmla="*/ 397136 w 1310653"/>
                <a:gd name="connsiteY10" fmla="*/ 4775600 h 6854554"/>
                <a:gd name="connsiteX11" fmla="*/ 229751 w 1310653"/>
                <a:gd name="connsiteY11" fmla="*/ 4086874 h 6854554"/>
                <a:gd name="connsiteX12" fmla="*/ 227731 w 1310653"/>
                <a:gd name="connsiteY12" fmla="*/ 747266 h 6854554"/>
                <a:gd name="connsiteX13" fmla="*/ 414429 w 1310653"/>
                <a:gd name="connsiteY13" fmla="*/ -1924 h 6854554"/>
                <a:gd name="connsiteX14" fmla="*/ 343487 w 1310653"/>
                <a:gd name="connsiteY14" fmla="*/ -1924 h 6854554"/>
                <a:gd name="connsiteX15" fmla="*/ 253483 w 1310653"/>
                <a:gd name="connsiteY15" fmla="*/ 4469486 h 6854554"/>
                <a:gd name="connsiteX16" fmla="*/ 361537 w 1310653"/>
                <a:gd name="connsiteY16" fmla="*/ 4860807 h 6854554"/>
                <a:gd name="connsiteX17" fmla="*/ 363810 w 1310653"/>
                <a:gd name="connsiteY17" fmla="*/ 4868255 h 6854554"/>
                <a:gd name="connsiteX18" fmla="*/ 374034 w 1310653"/>
                <a:gd name="connsiteY18" fmla="*/ 4901706 h 6854554"/>
                <a:gd name="connsiteX19" fmla="*/ 382239 w 1310653"/>
                <a:gd name="connsiteY19" fmla="*/ 4928339 h 6854554"/>
                <a:gd name="connsiteX20" fmla="*/ 1253244 w 1310653"/>
                <a:gd name="connsiteY20" fmla="*/ 6852631 h 6854554"/>
                <a:gd name="connsiteX21" fmla="*/ 1310175 w 1310653"/>
                <a:gd name="connsiteY21" fmla="*/ 6852631 h 6854554"/>
                <a:gd name="connsiteX22" fmla="*/ 679391 w 1310653"/>
                <a:gd name="connsiteY22" fmla="*/ 5598509 h 685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0653" h="6854554">
                  <a:moveTo>
                    <a:pt x="679391" y="5598509"/>
                  </a:moveTo>
                  <a:cubicBezTo>
                    <a:pt x="673711" y="5584499"/>
                    <a:pt x="668156" y="5570486"/>
                    <a:pt x="662603" y="5556472"/>
                  </a:cubicBezTo>
                  <a:lnTo>
                    <a:pt x="662603" y="5556472"/>
                  </a:lnTo>
                  <a:cubicBezTo>
                    <a:pt x="590270" y="5373435"/>
                    <a:pt x="524377" y="5188253"/>
                    <a:pt x="464922" y="5001049"/>
                  </a:cubicBezTo>
                  <a:cubicBezTo>
                    <a:pt x="464796" y="5000421"/>
                    <a:pt x="464543" y="4999789"/>
                    <a:pt x="464291" y="4999157"/>
                  </a:cubicBezTo>
                  <a:cubicBezTo>
                    <a:pt x="454193" y="4967093"/>
                    <a:pt x="444094" y="4935030"/>
                    <a:pt x="434500" y="4902843"/>
                  </a:cubicBezTo>
                  <a:cubicBezTo>
                    <a:pt x="433491" y="4899687"/>
                    <a:pt x="432480" y="4896658"/>
                    <a:pt x="431597" y="4893502"/>
                  </a:cubicBezTo>
                  <a:cubicBezTo>
                    <a:pt x="428441" y="4882897"/>
                    <a:pt x="425159" y="4872419"/>
                    <a:pt x="422129" y="4861817"/>
                  </a:cubicBezTo>
                  <a:cubicBezTo>
                    <a:pt x="419100" y="4851213"/>
                    <a:pt x="416449" y="4842756"/>
                    <a:pt x="413671" y="4833162"/>
                  </a:cubicBezTo>
                  <a:cubicBezTo>
                    <a:pt x="407991" y="4814354"/>
                    <a:pt x="402563" y="4795293"/>
                    <a:pt x="397136" y="4776484"/>
                  </a:cubicBezTo>
                  <a:cubicBezTo>
                    <a:pt x="397136" y="4776231"/>
                    <a:pt x="397136" y="4775852"/>
                    <a:pt x="397136" y="4775600"/>
                  </a:cubicBezTo>
                  <a:cubicBezTo>
                    <a:pt x="331873" y="4548381"/>
                    <a:pt x="276079" y="4318765"/>
                    <a:pt x="229751" y="4086874"/>
                  </a:cubicBezTo>
                  <a:cubicBezTo>
                    <a:pt x="8591" y="2984737"/>
                    <a:pt x="7835" y="1849654"/>
                    <a:pt x="227731" y="747266"/>
                  </a:cubicBezTo>
                  <a:cubicBezTo>
                    <a:pt x="278224" y="494801"/>
                    <a:pt x="340457" y="245112"/>
                    <a:pt x="414429" y="-1924"/>
                  </a:cubicBezTo>
                  <a:lnTo>
                    <a:pt x="343487" y="-1924"/>
                  </a:lnTo>
                  <a:cubicBezTo>
                    <a:pt x="-82295" y="1454295"/>
                    <a:pt x="-113350" y="2997360"/>
                    <a:pt x="253483" y="4469486"/>
                  </a:cubicBezTo>
                  <a:cubicBezTo>
                    <a:pt x="286429" y="4600893"/>
                    <a:pt x="322532" y="4731418"/>
                    <a:pt x="361537" y="4860807"/>
                  </a:cubicBezTo>
                  <a:cubicBezTo>
                    <a:pt x="361537" y="4863331"/>
                    <a:pt x="362927" y="4865728"/>
                    <a:pt x="363810" y="4868255"/>
                  </a:cubicBezTo>
                  <a:cubicBezTo>
                    <a:pt x="367092" y="4879489"/>
                    <a:pt x="370501" y="4890596"/>
                    <a:pt x="374034" y="4901706"/>
                  </a:cubicBezTo>
                  <a:cubicBezTo>
                    <a:pt x="376686" y="4910668"/>
                    <a:pt x="379463" y="4919503"/>
                    <a:pt x="382239" y="4928339"/>
                  </a:cubicBezTo>
                  <a:cubicBezTo>
                    <a:pt x="592291" y="5603181"/>
                    <a:pt x="884898" y="6249491"/>
                    <a:pt x="1253244" y="6852631"/>
                  </a:cubicBezTo>
                  <a:lnTo>
                    <a:pt x="1310175" y="6852631"/>
                  </a:lnTo>
                  <a:cubicBezTo>
                    <a:pt x="1065284" y="6452850"/>
                    <a:pt x="854349" y="6033379"/>
                    <a:pt x="679391" y="5598509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48FD01E9-6994-BC06-D826-F320EBCDF73E}"/>
                </a:ext>
              </a:extLst>
            </p:cNvPr>
            <p:cNvSpPr/>
            <p:nvPr/>
          </p:nvSpPr>
          <p:spPr>
            <a:xfrm>
              <a:off x="12158970" y="640793"/>
              <a:ext cx="50493" cy="30801"/>
            </a:xfrm>
            <a:custGeom>
              <a:avLst/>
              <a:gdLst>
                <a:gd name="connsiteX0" fmla="*/ 9747 w 50493"/>
                <a:gd name="connsiteY0" fmla="*/ -1924 h 30801"/>
                <a:gd name="connsiteX1" fmla="*/ -479 w 50493"/>
                <a:gd name="connsiteY1" fmla="*/ 27614 h 30801"/>
                <a:gd name="connsiteX2" fmla="*/ 50014 w 50493"/>
                <a:gd name="connsiteY2" fmla="*/ 28878 h 30801"/>
                <a:gd name="connsiteX3" fmla="*/ 9747 w 50493"/>
                <a:gd name="connsiteY3" fmla="*/ -1924 h 3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" h="30801">
                  <a:moveTo>
                    <a:pt x="9747" y="-1924"/>
                  </a:moveTo>
                  <a:cubicBezTo>
                    <a:pt x="6464" y="7923"/>
                    <a:pt x="3056" y="17769"/>
                    <a:pt x="-479" y="27614"/>
                  </a:cubicBezTo>
                  <a:cubicBezTo>
                    <a:pt x="16185" y="27614"/>
                    <a:pt x="32847" y="27614"/>
                    <a:pt x="50014" y="28878"/>
                  </a:cubicBezTo>
                  <a:cubicBezTo>
                    <a:pt x="36129" y="18652"/>
                    <a:pt x="22875" y="8428"/>
                    <a:pt x="9747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FC6393F0-F81F-0924-2069-9DD6182B9D37}"/>
                </a:ext>
              </a:extLst>
            </p:cNvPr>
            <p:cNvSpPr/>
            <p:nvPr/>
          </p:nvSpPr>
          <p:spPr>
            <a:xfrm>
              <a:off x="11488928" y="3192"/>
              <a:ext cx="764842" cy="728362"/>
            </a:xfrm>
            <a:custGeom>
              <a:avLst/>
              <a:gdLst>
                <a:gd name="connsiteX0" fmla="*/ 738108 w 764842"/>
                <a:gd name="connsiteY0" fmla="*/ 680111 h 728362"/>
                <a:gd name="connsiteX1" fmla="*/ 719426 w 764842"/>
                <a:gd name="connsiteY1" fmla="*/ 666099 h 728362"/>
                <a:gd name="connsiteX2" fmla="*/ 679662 w 764842"/>
                <a:gd name="connsiteY2" fmla="*/ 635298 h 728362"/>
                <a:gd name="connsiteX3" fmla="*/ 649619 w 764842"/>
                <a:gd name="connsiteY3" fmla="*/ 611441 h 728362"/>
                <a:gd name="connsiteX4" fmla="*/ 63899 w 764842"/>
                <a:gd name="connsiteY4" fmla="*/ -1924 h 728362"/>
                <a:gd name="connsiteX5" fmla="*/ -479 w 764842"/>
                <a:gd name="connsiteY5" fmla="*/ -1924 h 728362"/>
                <a:gd name="connsiteX6" fmla="*/ 549264 w 764842"/>
                <a:gd name="connsiteY6" fmla="*/ 591369 h 728362"/>
                <a:gd name="connsiteX7" fmla="*/ 640404 w 764842"/>
                <a:gd name="connsiteY7" fmla="*/ 664837 h 728362"/>
                <a:gd name="connsiteX8" fmla="*/ 649619 w 764842"/>
                <a:gd name="connsiteY8" fmla="*/ 672032 h 728362"/>
                <a:gd name="connsiteX9" fmla="*/ 663378 w 764842"/>
                <a:gd name="connsiteY9" fmla="*/ 682635 h 728362"/>
                <a:gd name="connsiteX10" fmla="*/ 684206 w 764842"/>
                <a:gd name="connsiteY10" fmla="*/ 698414 h 728362"/>
                <a:gd name="connsiteX11" fmla="*/ 722076 w 764842"/>
                <a:gd name="connsiteY11" fmla="*/ 726439 h 728362"/>
                <a:gd name="connsiteX12" fmla="*/ 731543 w 764842"/>
                <a:gd name="connsiteY12" fmla="*/ 699172 h 728362"/>
                <a:gd name="connsiteX13" fmla="*/ 764364 w 764842"/>
                <a:gd name="connsiteY13" fmla="*/ 700055 h 7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4842" h="728362">
                  <a:moveTo>
                    <a:pt x="738108" y="680111"/>
                  </a:moveTo>
                  <a:lnTo>
                    <a:pt x="719426" y="666099"/>
                  </a:lnTo>
                  <a:cubicBezTo>
                    <a:pt x="706044" y="655874"/>
                    <a:pt x="692791" y="645650"/>
                    <a:pt x="679662" y="635298"/>
                  </a:cubicBezTo>
                  <a:cubicBezTo>
                    <a:pt x="669563" y="627471"/>
                    <a:pt x="659592" y="619519"/>
                    <a:pt x="649619" y="611441"/>
                  </a:cubicBezTo>
                  <a:cubicBezTo>
                    <a:pt x="428459" y="433452"/>
                    <a:pt x="231536" y="227188"/>
                    <a:pt x="63899" y="-1924"/>
                  </a:cubicBezTo>
                  <a:lnTo>
                    <a:pt x="-479" y="-1924"/>
                  </a:lnTo>
                  <a:cubicBezTo>
                    <a:pt x="157564" y="217847"/>
                    <a:pt x="342243" y="417043"/>
                    <a:pt x="549264" y="591369"/>
                  </a:cubicBezTo>
                  <a:cubicBezTo>
                    <a:pt x="579181" y="616616"/>
                    <a:pt x="609602" y="641105"/>
                    <a:pt x="640404" y="664837"/>
                  </a:cubicBezTo>
                  <a:lnTo>
                    <a:pt x="649619" y="672032"/>
                  </a:lnTo>
                  <a:lnTo>
                    <a:pt x="663378" y="682635"/>
                  </a:lnTo>
                  <a:cubicBezTo>
                    <a:pt x="670195" y="687937"/>
                    <a:pt x="677138" y="693113"/>
                    <a:pt x="684206" y="698414"/>
                  </a:cubicBezTo>
                  <a:cubicBezTo>
                    <a:pt x="696830" y="707881"/>
                    <a:pt x="709453" y="717223"/>
                    <a:pt x="722076" y="726439"/>
                  </a:cubicBezTo>
                  <a:lnTo>
                    <a:pt x="731543" y="699172"/>
                  </a:lnTo>
                  <a:cubicBezTo>
                    <a:pt x="742526" y="699172"/>
                    <a:pt x="753381" y="699172"/>
                    <a:pt x="764364" y="700055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D7012E85-AD27-6528-80C8-FF5F84D76E88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1B0BF348-FD47-57FD-0AEB-3A6C6C96546B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9BC09BD6-2490-7843-B7CF-5122CC607A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6000" y="4500000"/>
            <a:ext cx="4052977" cy="72116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tilaisuuden nimi</a:t>
            </a:r>
            <a:br>
              <a:rPr lang="fi-FI" dirty="0"/>
            </a:br>
            <a:r>
              <a:rPr lang="fi-FI" dirty="0" err="1"/>
              <a:t>pp.kk.vvvv</a:t>
            </a:r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C1A845-53D6-7D47-85A8-5E6FE5496E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5767" y="1936800"/>
            <a:ext cx="6840000" cy="2394000"/>
          </a:xfrm>
        </p:spPr>
        <p:txBody>
          <a:bodyPr l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Anna esitykselle kuvaava otsikko, pituus 2–3 riviä</a:t>
            </a:r>
          </a:p>
        </p:txBody>
      </p:sp>
    </p:spTree>
    <p:extLst>
      <p:ext uri="{BB962C8B-B14F-4D97-AF65-F5344CB8AC3E}">
        <p14:creationId xmlns:p14="http://schemas.microsoft.com/office/powerpoint/2010/main" val="2578540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8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888566" cy="10800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Tekstisivu, yksipalstainen</a:t>
            </a:r>
            <a:br>
              <a:rPr lang="fi-FI" dirty="0"/>
            </a:br>
            <a:r>
              <a:rPr lang="fi-FI" dirty="0"/>
              <a:t>Otsikon pituus korkeintaan kaksi riviä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2" y="1944000"/>
            <a:ext cx="10871108" cy="379792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fi-FI" noProof="0" smtClean="0"/>
              <a:t>21.8.2024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CD1C137-87C0-4E4B-8573-EDFCC21A7E6F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02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sini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8718722" cy="10800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0" y="1944000"/>
            <a:ext cx="8718723" cy="3797921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fi-FI" noProof="0" smtClean="0"/>
              <a:t>21.8.2024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CD1C137-87C0-4E4B-8573-EDFCC21A7E6F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FF1DD1D5-0CD4-6C77-E75F-A4520D537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523" r="1158"/>
          <a:stretch/>
        </p:blipFill>
        <p:spPr>
          <a:xfrm>
            <a:off x="9298513" y="-7938"/>
            <a:ext cx="2893488" cy="68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uva 38">
            <a:extLst>
              <a:ext uri="{FF2B5EF4-FFF2-40B4-BE49-F238E27FC236}">
                <a16:creationId xmlns:a16="http://schemas.microsoft.com/office/drawing/2014/main" id="{BE60F421-FC09-57C4-AC92-DC7E0936B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070" b="1227"/>
          <a:stretch/>
        </p:blipFill>
        <p:spPr>
          <a:xfrm>
            <a:off x="9024183" y="-15875"/>
            <a:ext cx="3167818" cy="6873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8708211" cy="10800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1" y="1944000"/>
            <a:ext cx="8708211" cy="379792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en-FI"/>
              <a:t>08/21/2024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CD1C137-87C0-4E4B-8573-EDFCC21A7E6F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989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5E4E07F-07AA-F9F5-501A-0E3707F8D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070"/>
          <a:stretch/>
        </p:blipFill>
        <p:spPr>
          <a:xfrm>
            <a:off x="9024183" y="-15876"/>
            <a:ext cx="3167818" cy="69592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F7CCE-4D83-C34D-B208-4372EFF09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275" y="783798"/>
            <a:ext cx="8214601" cy="323850"/>
          </a:xfrm>
        </p:spPr>
        <p:txBody>
          <a:bodyPr lIns="14400" tIns="0" anchor="b" anchorCtr="0">
            <a:normAutofit/>
          </a:bodyPr>
          <a:lstStyle>
            <a:lvl1pPr marL="0" indent="0">
              <a:buNone/>
              <a:defRPr sz="1350" b="0" cap="all" spc="8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Lyhyt yläotsikko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91F3F-1F58-0546-839E-69C27C4A8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061813"/>
            <a:ext cx="8225487" cy="87816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Tekstisivu, yksipalstainen, yläotsikolla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81432-FB30-E843-8B2C-F0322E34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162" y="1944000"/>
            <a:ext cx="8865866" cy="3586716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15986-3F82-3848-9C2B-5A384D4899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B5B-B319-0B42-AB42-7B16B0057661}" type="datetime1">
              <a:rPr lang="fi-FI" noProof="0" smtClean="0"/>
              <a:t>21.8.2024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CAEDF-B78D-C943-A135-08F02A3D10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7DB3D-8A81-C84B-B13F-AA6BAA8A83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23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 tai sisältö ja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C171-29DD-C147-9204-BD985F50A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574564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kaksipalstainen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7E06-6098-814C-8AA5-987824D56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161" y="1944000"/>
            <a:ext cx="4850039" cy="37814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1FE6-A0AB-9C4E-B3A8-9D5D0D29EC2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8686" y="1944000"/>
            <a:ext cx="4850039" cy="37814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6867-393E-DE42-9581-1934918B6B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C288-B895-514C-9963-8FCF0CCA733A}" type="datetime1">
              <a:rPr lang="fi-FI" noProof="0" smtClean="0"/>
              <a:t>21.8.2024</a:t>
            </a:fld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DA177-36B3-7D48-BF05-7BD244AE94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39B7A-AC84-A44F-980A-A1BCA6C63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8334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70A5FA-958D-0D46-A4D3-0A1552159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574564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vertailu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7EC9C-47A9-7A4B-8807-FC4BDFB41F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276" y="1980000"/>
            <a:ext cx="519430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Pieni otsikko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6D33E1-7441-654F-8A20-7750069A51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3275" y="2550733"/>
            <a:ext cx="5216525" cy="3243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2FD6D-AD6F-274D-9961-DA062F6327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0000"/>
            <a:ext cx="521652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Pieni otsikko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9BFCB3-417E-4345-B485-F5ABA7563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550733"/>
            <a:ext cx="5216525" cy="3243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9440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70A5FA-958D-0D46-A4D3-0A1552159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5183415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 kuvalla,</a:t>
            </a:r>
            <a:br>
              <a:rPr lang="fi-FI" noProof="0" dirty="0"/>
            </a:br>
            <a:r>
              <a:rPr lang="fi-FI" noProof="0" dirty="0"/>
              <a:t>lyhyt otsikko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6D33E1-7441-654F-8A20-7750069A51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2420" y="1944415"/>
            <a:ext cx="4462408" cy="38499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0D327B08-75C3-EA4D-6C54-B40C5BBD45F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6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05495BC-0A85-1731-D7A7-18F29910E33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5200" y="6225718"/>
            <a:ext cx="1784783" cy="38482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9165C-3396-5C49-BB4E-E81FED19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1" y="720000"/>
            <a:ext cx="10888566" cy="1080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17D9C-76EE-704D-AC70-A428AA81B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61" y="1944000"/>
            <a:ext cx="10871109" cy="37633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CDCDA-6DEE-464D-925C-45E808D9AD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0430" y="6256337"/>
            <a:ext cx="1153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70A19CC-10B7-B140-9731-4ED0E8922BE7}" type="datetime1">
              <a:rPr lang="fi-FI" noProof="0" smtClean="0"/>
              <a:pPr/>
              <a:t>21.8.2024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4F51-23B5-EC4F-B677-2471EC2003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08670" y="6256337"/>
            <a:ext cx="2046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noProof="0" dirty="0"/>
              <a:t>Aihe/tekijä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C577-6A46-F14C-B124-25FD999FDD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910" y="6259125"/>
            <a:ext cx="1102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D1C137-87C0-4E4B-8573-EDFCC21A7E6F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453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71" r:id="rId2"/>
    <p:sldLayoutId id="2147483650" r:id="rId3"/>
    <p:sldLayoutId id="2147483712" r:id="rId4"/>
    <p:sldLayoutId id="2147483711" r:id="rId5"/>
    <p:sldLayoutId id="2147483709" r:id="rId6"/>
    <p:sldLayoutId id="2147483652" r:id="rId7"/>
    <p:sldLayoutId id="2147483677" r:id="rId8"/>
    <p:sldLayoutId id="2147483713" r:id="rId9"/>
    <p:sldLayoutId id="2147483663" r:id="rId10"/>
    <p:sldLayoutId id="2147483662" r:id="rId11"/>
    <p:sldLayoutId id="2147483717" r:id="rId12"/>
    <p:sldLayoutId id="2147483714" r:id="rId13"/>
    <p:sldLayoutId id="2147483715" r:id="rId14"/>
    <p:sldLayoutId id="2147483654" r:id="rId15"/>
    <p:sldLayoutId id="2147483655" r:id="rId16"/>
    <p:sldLayoutId id="2147483666" r:id="rId17"/>
    <p:sldLayoutId id="2147483667" r:id="rId18"/>
    <p:sldLayoutId id="2147483716" r:id="rId19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2738" indent="-3127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320675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538" indent="-3127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568" userDrawn="1">
          <p15:clr>
            <a:srgbClr val="F26B43"/>
          </p15:clr>
        </p15:guide>
        <p15:guide id="3" pos="4112" userDrawn="1">
          <p15:clr>
            <a:srgbClr val="F26B43"/>
          </p15:clr>
        </p15:guide>
        <p15:guide id="4" pos="506" userDrawn="1">
          <p15:clr>
            <a:srgbClr val="F26B43"/>
          </p15:clr>
        </p15:guide>
        <p15:guide id="5" pos="7174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8" orient="horz" pos="550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  <p15:guide id="10" orient="horz" pos="392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735C0F-8037-3CEB-A4FE-63D52B2E7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Talous kaiken takana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4E4488-F827-B7EC-E74E-914CB77825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Mikko </a:t>
            </a:r>
            <a:r>
              <a:rPr lang="fi-FI" dirty="0" err="1" smtClean="0"/>
              <a:t>spolander</a:t>
            </a:r>
            <a:r>
              <a:rPr lang="fi-FI" dirty="0" smtClean="0"/>
              <a:t>, ylijohtaja</a:t>
            </a:r>
          </a:p>
          <a:p>
            <a:r>
              <a:rPr lang="fi-FI" dirty="0" smtClean="0"/>
              <a:t>Lappeenranta-seminaari 2024</a:t>
            </a:r>
            <a:endParaRPr lang="fi-FI" dirty="0"/>
          </a:p>
          <a:p>
            <a:r>
              <a:rPr lang="fi-FI" dirty="0" smtClean="0"/>
              <a:t>22.8.2024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8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04000" y="1999415"/>
            <a:ext cx="3916218" cy="31360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600" i="1" dirty="0" smtClean="0"/>
              <a:t>Minun Suomeni on 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sz="2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600" dirty="0" smtClean="0"/>
              <a:t>Johdonmukaisin askelin kohti visiota tulevaisuuden Suomesta</a:t>
            </a:r>
          </a:p>
        </p:txBody>
      </p:sp>
      <p:pic>
        <p:nvPicPr>
          <p:cNvPr id="6" name="Picture 2" descr="Suomi, Kartta, Ääriviivat, Piirret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85" y="511941"/>
            <a:ext cx="35147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AA25236A-989A-B9CB-9EE9-348A39670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Mikko </a:t>
            </a:r>
            <a:r>
              <a:rPr lang="fi-FI" dirty="0" err="1" smtClean="0"/>
              <a:t>spolander</a:t>
            </a:r>
            <a:r>
              <a:rPr lang="fi-FI" dirty="0" smtClean="0"/>
              <a:t>, ylijohtaja 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mikko.spolander@gov.fi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vm.fi | @VMuutiset</a:t>
            </a:r>
            <a:r>
              <a:rPr lang="en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12</a:t>
            </a:fld>
            <a:endParaRPr lang="fi-FI" noProof="0" dirty="0"/>
          </a:p>
        </p:txBody>
      </p:sp>
      <p:sp>
        <p:nvSpPr>
          <p:cNvPr id="3" name="Tekstin paikkamerkki 3"/>
          <p:cNvSpPr txBox="1">
            <a:spLocks/>
          </p:cNvSpPr>
          <p:nvPr/>
        </p:nvSpPr>
        <p:spPr>
          <a:xfrm>
            <a:off x="775853" y="646774"/>
            <a:ext cx="5680031" cy="54399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127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2275" indent="-32067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15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b="1" dirty="0"/>
              <a:t>Menoilla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tuotetaan palveluja (terveydenhuolto ja -hoiva, koulutus, tutkimus, liikenne, asuminen, ympäristö, liikunta, kulttuuri, yleinen järjestys, oikeus, turvallisuus, pelastus, hallinto),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rakennetaan ja ylläpidetään toimipaikat edellä mainituille,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rakennetaan ja ylläpidetään liikenne-, sähkö-, kaasu-, lämpö-, vesiverkosto,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turvataan ihmisten toimeentulo, kun se on uhattuna ja työuran jälkeen,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tuetaan yrityksiä ja elinkeinoja,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maksetaan julkisen velan korot</a:t>
            </a:r>
            <a:r>
              <a:rPr lang="fi-FI" sz="18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i-FI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b="1" dirty="0"/>
              <a:t>Menot ovat kulutusta, investointeja, tulonsiirtoja ja </a:t>
            </a:r>
            <a:r>
              <a:rPr lang="fi-FI" sz="1800" b="1" dirty="0" smtClean="0"/>
              <a:t>korkoja</a:t>
            </a:r>
            <a:endParaRPr lang="fi-FI" sz="1800" b="1" dirty="0"/>
          </a:p>
        </p:txBody>
      </p:sp>
      <p:sp>
        <p:nvSpPr>
          <p:cNvPr id="4" name="Tekstin paikkamerkki 3"/>
          <p:cNvSpPr txBox="1">
            <a:spLocks/>
          </p:cNvSpPr>
          <p:nvPr/>
        </p:nvSpPr>
        <p:spPr>
          <a:xfrm>
            <a:off x="6378766" y="646774"/>
            <a:ext cx="5069047" cy="4967218"/>
          </a:xfrm>
          <a:prstGeom prst="rect">
            <a:avLst/>
          </a:prstGeom>
        </p:spPr>
        <p:txBody>
          <a:bodyPr>
            <a:noAutofit/>
          </a:bodyPr>
          <a:lstStyle>
            <a:lvl1pPr marL="3127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2275" indent="-32067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15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b="1" dirty="0"/>
              <a:t>Verotuksella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kerätään rahat menoihin,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tasoitetaan tulonjakoa,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ohjataan kansalaisten ja yritysten valintoja.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i-FI" sz="1800" b="1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b="1" dirty="0" smtClean="0"/>
              <a:t>Verojärjestelmä </a:t>
            </a:r>
            <a:r>
              <a:rPr lang="fi-FI" sz="1800" b="1" dirty="0"/>
              <a:t>kannattaa rakentaa niin, että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Verotetaan enemmän sitä, mitä halutaan vähemmän (ja päinvastoin).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Verotetaan sitä, minkä määrään verottaminen vaikuttaa mahdollisimman vähän.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Pidetään veropohjat laajoina ja veroprosentit alhaisina.</a:t>
            </a:r>
          </a:p>
        </p:txBody>
      </p:sp>
      <p:sp>
        <p:nvSpPr>
          <p:cNvPr id="5" name="Nuoli oikealle 4">
            <a:hlinkClick r:id="rId3" action="ppaction://hlinksldjump"/>
          </p:cNvPr>
          <p:cNvSpPr/>
          <p:nvPr/>
        </p:nvSpPr>
        <p:spPr>
          <a:xfrm>
            <a:off x="11462327" y="6456213"/>
            <a:ext cx="489527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56" y="1800001"/>
            <a:ext cx="6609619" cy="360327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4160" y="720000"/>
            <a:ext cx="11191069" cy="1080000"/>
          </a:xfrm>
        </p:spPr>
        <p:txBody>
          <a:bodyPr>
            <a:noAutofit/>
          </a:bodyPr>
          <a:lstStyle/>
          <a:p>
            <a:r>
              <a:rPr lang="fi-FI" sz="3000" dirty="0" smtClean="0"/>
              <a:t>Rakennemuutos mullistaa talouden kyvyn luoda tuloja</a:t>
            </a:r>
            <a:endParaRPr lang="fi-FI" sz="3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CD1C137-87C0-4E4B-8573-EDFCC21A7E6F}" type="slidenum">
              <a:rPr lang="fi-FI" sz="1200"/>
              <a:pPr/>
              <a:t>13</a:t>
            </a:fld>
            <a:endParaRPr lang="fi-FI" sz="1200" dirty="0"/>
          </a:p>
        </p:txBody>
      </p:sp>
      <p:sp>
        <p:nvSpPr>
          <p:cNvPr id="7" name="Sisällön paikkamerkki 12"/>
          <p:cNvSpPr>
            <a:spLocks noGrp="1"/>
          </p:cNvSpPr>
          <p:nvPr>
            <p:ph sz="half" idx="4294967295"/>
          </p:nvPr>
        </p:nvSpPr>
        <p:spPr>
          <a:xfrm>
            <a:off x="6929347" y="1805456"/>
            <a:ext cx="4200525" cy="398178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sz="2200" dirty="0"/>
              <a:t>Talouden suorituskyky asettaa rajat julkiselle taloudenpidolle</a:t>
            </a:r>
          </a:p>
          <a:p>
            <a:pPr>
              <a:spcBef>
                <a:spcPts val="600"/>
              </a:spcBef>
            </a:pPr>
            <a:r>
              <a:rPr lang="fi-FI" sz="2200" dirty="0" smtClean="0"/>
              <a:t>Talouden rakenteet määrittävät talouden suorituskykyä</a:t>
            </a:r>
          </a:p>
          <a:p>
            <a:pPr>
              <a:spcBef>
                <a:spcPts val="600"/>
              </a:spcBef>
            </a:pPr>
            <a:r>
              <a:rPr lang="fi-FI" sz="2200" dirty="0" smtClean="0"/>
              <a:t>Uudet </a:t>
            </a:r>
            <a:r>
              <a:rPr lang="fi-FI" sz="2200" dirty="0"/>
              <a:t>teknologiat, tekoäly, ilmastonmuutos, energiasiirtymä ja uusteollistaminen muuttavat tuotannon ja kulutuksen totuttuja </a:t>
            </a:r>
            <a:r>
              <a:rPr lang="fi-FI" sz="2200" dirty="0" smtClean="0"/>
              <a:t>rakenteita</a:t>
            </a:r>
            <a:endParaRPr lang="fi-FI" sz="2200" dirty="0"/>
          </a:p>
        </p:txBody>
      </p:sp>
      <p:sp>
        <p:nvSpPr>
          <p:cNvPr id="8" name="Nuoli oikealle 7">
            <a:hlinkClick r:id="rId4" action="ppaction://hlinksldjump"/>
          </p:cNvPr>
          <p:cNvSpPr/>
          <p:nvPr/>
        </p:nvSpPr>
        <p:spPr>
          <a:xfrm>
            <a:off x="11462327" y="6456213"/>
            <a:ext cx="489527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5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4161" y="720000"/>
            <a:ext cx="11267003" cy="1080000"/>
          </a:xfrm>
        </p:spPr>
        <p:txBody>
          <a:bodyPr>
            <a:noAutofit/>
          </a:bodyPr>
          <a:lstStyle/>
          <a:p>
            <a:r>
              <a:rPr lang="fi-FI" sz="3000" dirty="0" smtClean="0"/>
              <a:t>Menestys rakennetaan etenemällä monella alueella yhtä aikaa</a:t>
            </a:r>
            <a:endParaRPr lang="fi-FI" sz="3000" dirty="0"/>
          </a:p>
        </p:txBody>
      </p:sp>
      <p:sp>
        <p:nvSpPr>
          <p:cNvPr id="6" name="Tekstiruutu 5"/>
          <p:cNvSpPr txBox="1"/>
          <p:nvPr/>
        </p:nvSpPr>
        <p:spPr>
          <a:xfrm>
            <a:off x="6299200" y="1924328"/>
            <a:ext cx="5892800" cy="453970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110000"/>
            </a:pPr>
            <a:r>
              <a:rPr lang="fi-FI" sz="1700" b="1" dirty="0"/>
              <a:t>Talouden rakenteellinen kilpailukyky </a:t>
            </a:r>
            <a:r>
              <a:rPr lang="fi-FI" sz="1700" b="1" dirty="0" smtClean="0"/>
              <a:t>muodostuu seuraavista tekijöistä:</a:t>
            </a:r>
            <a:endParaRPr lang="fi-FI" sz="1700" b="1" dirty="0"/>
          </a:p>
          <a:p>
            <a:pPr marL="312738" indent="-312738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sz="1700" dirty="0" smtClean="0"/>
              <a:t>osaava </a:t>
            </a:r>
            <a:r>
              <a:rPr lang="fi-FI" sz="1700" dirty="0"/>
              <a:t>ja </a:t>
            </a:r>
            <a:r>
              <a:rPr lang="fi-FI" sz="1700" dirty="0" smtClean="0"/>
              <a:t>hyvinvoiva työvoima, </a:t>
            </a:r>
            <a:r>
              <a:rPr lang="fi-FI" sz="1700" dirty="0" smtClean="0"/>
              <a:t>koulutus, terveydenhuolto, syntyvyys, maahanmuutto</a:t>
            </a:r>
            <a:endParaRPr lang="fi-FI" sz="1700" dirty="0"/>
          </a:p>
          <a:p>
            <a:pPr marL="312738" indent="-312738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sz="1700" dirty="0"/>
              <a:t>talouden </a:t>
            </a:r>
            <a:r>
              <a:rPr lang="fi-FI" sz="1700" dirty="0" smtClean="0"/>
              <a:t>kyky </a:t>
            </a:r>
            <a:r>
              <a:rPr lang="fi-FI" sz="1700" dirty="0"/>
              <a:t>kohdentaa pääomia ja työvoimaa tehokkaasti</a:t>
            </a:r>
            <a:r>
              <a:rPr lang="fi-FI" sz="1700" dirty="0" smtClean="0"/>
              <a:t>, </a:t>
            </a:r>
            <a:r>
              <a:rPr lang="fi-FI" sz="1700" dirty="0" smtClean="0"/>
              <a:t>maassamuutto</a:t>
            </a:r>
            <a:endParaRPr lang="fi-FI" sz="1700" dirty="0"/>
          </a:p>
          <a:p>
            <a:pPr marL="312738" indent="-312738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sz="1700" dirty="0" smtClean="0"/>
              <a:t>energia-</a:t>
            </a:r>
            <a:r>
              <a:rPr lang="fi-FI" sz="1700" dirty="0"/>
              <a:t>, tieto-, liikenne- ja </a:t>
            </a:r>
            <a:r>
              <a:rPr lang="fi-FI" sz="1700" dirty="0" smtClean="0"/>
              <a:t>työmarkkina-infrastruktuuri</a:t>
            </a:r>
            <a:r>
              <a:rPr lang="fi-FI" sz="1700" dirty="0"/>
              <a:t>, yhdyskuntasuunnittelu, </a:t>
            </a:r>
            <a:r>
              <a:rPr lang="fi-FI" sz="1700" dirty="0" smtClean="0"/>
              <a:t>kaavoitus, asuntomarkkinat</a:t>
            </a:r>
            <a:r>
              <a:rPr lang="fi-FI" sz="1700" dirty="0"/>
              <a:t>,</a:t>
            </a:r>
          </a:p>
          <a:p>
            <a:pPr marL="312738" indent="-312738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sz="1700" dirty="0" smtClean="0"/>
              <a:t>kilpailu </a:t>
            </a:r>
            <a:r>
              <a:rPr lang="fi-FI" sz="1700" dirty="0"/>
              <a:t>markkinoilla, </a:t>
            </a:r>
            <a:r>
              <a:rPr lang="fi-FI" sz="1700" dirty="0" smtClean="0"/>
              <a:t>markkinatalous,</a:t>
            </a:r>
            <a:endParaRPr lang="fi-FI" sz="1700" dirty="0"/>
          </a:p>
          <a:p>
            <a:pPr marL="312738" indent="-312738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sz="1700" dirty="0" smtClean="0"/>
              <a:t>rahoitus,</a:t>
            </a:r>
            <a:endParaRPr lang="fi-FI" sz="1700" dirty="0"/>
          </a:p>
          <a:p>
            <a:pPr marL="312738" indent="-312738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sz="1700" dirty="0" smtClean="0"/>
              <a:t>verotus,</a:t>
            </a:r>
            <a:endParaRPr lang="fi-FI" sz="1700" dirty="0"/>
          </a:p>
          <a:p>
            <a:pPr marL="312738" indent="-312738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sz="1700" dirty="0" smtClean="0"/>
              <a:t>avoimuus </a:t>
            </a:r>
            <a:r>
              <a:rPr lang="fi-FI" sz="1700" dirty="0"/>
              <a:t>kansainväliseen vuorovaikutukseen ja </a:t>
            </a:r>
            <a:r>
              <a:rPr lang="fi-FI" sz="1700" dirty="0" smtClean="0"/>
              <a:t>yhteistyöhön</a:t>
            </a:r>
            <a:r>
              <a:rPr lang="fi-FI" sz="1700" dirty="0"/>
              <a:t>,</a:t>
            </a:r>
            <a:endParaRPr lang="fi-FI" sz="1700" dirty="0" smtClean="0"/>
          </a:p>
          <a:p>
            <a:pPr marL="312738" indent="-312738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sz="1700" dirty="0" smtClean="0"/>
              <a:t>yhteiskunnan </a:t>
            </a:r>
            <a:r>
              <a:rPr lang="fi-FI" sz="1700" dirty="0"/>
              <a:t>ja sen instituutioiden vakaus, luottamus ja </a:t>
            </a:r>
            <a:r>
              <a:rPr lang="fi-FI" sz="1700" dirty="0" smtClean="0"/>
              <a:t>resilienssi.</a:t>
            </a:r>
          </a:p>
          <a:p>
            <a:pPr>
              <a:buClr>
                <a:schemeClr val="tx2"/>
              </a:buClr>
              <a:buSzPct val="110000"/>
            </a:pPr>
            <a:r>
              <a:rPr lang="fi-FI" sz="1700" b="1" dirty="0" smtClean="0"/>
              <a:t>Julkisen vallan rooli on olla mahdollistaja ja teknologianeutraali kannustaja</a:t>
            </a:r>
            <a:endParaRPr lang="fi-FI" sz="1700" b="1" dirty="0"/>
          </a:p>
        </p:txBody>
      </p:sp>
      <p:sp>
        <p:nvSpPr>
          <p:cNvPr id="8" name="Dian numeron paikkamerkki 1"/>
          <p:cNvSpPr>
            <a:spLocks noGrp="1"/>
          </p:cNvSpPr>
          <p:nvPr>
            <p:ph type="sldNum" sz="quarter" idx="12"/>
          </p:nvPr>
        </p:nvSpPr>
        <p:spPr>
          <a:xfrm>
            <a:off x="10582910" y="6259125"/>
            <a:ext cx="1102360" cy="365125"/>
          </a:xfrm>
        </p:spPr>
        <p:txBody>
          <a:bodyPr vert="horz" lIns="91440" tIns="45720" rIns="91440" bIns="45720" rtlCol="0" anchor="ctr"/>
          <a:lstStyle/>
          <a:p>
            <a:fld id="{4BCCB783-365B-40E8-A1C9-91A9348041A5}" type="slidenum">
              <a:rPr lang="fi-FI"/>
              <a:pPr/>
              <a:t>14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/>
          <a:srcRect t="13334" b="5204"/>
          <a:stretch/>
        </p:blipFill>
        <p:spPr>
          <a:xfrm>
            <a:off x="633114" y="2235203"/>
            <a:ext cx="5666086" cy="3611419"/>
          </a:xfrm>
          <a:prstGeom prst="rect">
            <a:avLst/>
          </a:prstGeom>
        </p:spPr>
      </p:pic>
      <p:sp>
        <p:nvSpPr>
          <p:cNvPr id="7" name="Nuoli oikealle 6">
            <a:hlinkClick r:id="rId4" action="ppaction://hlinksldjump"/>
          </p:cNvPr>
          <p:cNvSpPr/>
          <p:nvPr/>
        </p:nvSpPr>
        <p:spPr>
          <a:xfrm>
            <a:off x="11462327" y="6456213"/>
            <a:ext cx="489527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2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Täydentävää materiaalia</a:t>
            </a:r>
          </a:p>
        </p:txBody>
      </p:sp>
    </p:spTree>
    <p:extLst>
      <p:ext uri="{BB962C8B-B14F-4D97-AF65-F5344CB8AC3E}">
        <p14:creationId xmlns:p14="http://schemas.microsoft.com/office/powerpoint/2010/main" val="1791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smtClean="0"/>
              <a:t>Arvio 08/2024: Talouden </a:t>
            </a:r>
            <a:r>
              <a:rPr lang="fi-FI" sz="3000" dirty="0"/>
              <a:t>käänteen kannalta oleellista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4161" y="1944000"/>
            <a:ext cx="5320421" cy="43151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800" b="1" dirty="0">
                <a:solidFill>
                  <a:schemeClr val="accent1"/>
                </a:solidFill>
              </a:rPr>
              <a:t>Vientimarkkinoilla edelleen vaisua, kauppa- ja maailmanpolitiikasta kumpuaa </a:t>
            </a:r>
            <a:r>
              <a:rPr lang="fi-FI" sz="1800" b="1" dirty="0" smtClean="0">
                <a:solidFill>
                  <a:schemeClr val="accent1"/>
                </a:solidFill>
              </a:rPr>
              <a:t>jännitteitä (−)</a:t>
            </a:r>
            <a:endParaRPr lang="fi-FI" sz="18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800" dirty="0"/>
              <a:t>USA porskuttaa, </a:t>
            </a:r>
            <a:r>
              <a:rPr lang="fi-FI" sz="1800" dirty="0" smtClean="0"/>
              <a:t>Eurooppa jumittaa</a:t>
            </a:r>
            <a:endParaRPr lang="fi-FI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800" dirty="0"/>
              <a:t>Jännitteet ylläpitävät levottomuutta, markkinaindikaattorit värisevät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800" b="1" dirty="0">
                <a:solidFill>
                  <a:schemeClr val="accent1"/>
                </a:solidFill>
              </a:rPr>
              <a:t>Korot </a:t>
            </a:r>
            <a:r>
              <a:rPr lang="fi-FI" sz="1800" b="1" dirty="0" smtClean="0">
                <a:solidFill>
                  <a:schemeClr val="accent1"/>
                </a:solidFill>
              </a:rPr>
              <a:t>alenevat (+)</a:t>
            </a:r>
            <a:endParaRPr lang="fi-FI" sz="18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800" dirty="0"/>
              <a:t>Euroopan inflaatio hidastunut jotakuinkin odotetusti, kasvu elpynyt odotettua hitaammin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38685" y="1944000"/>
            <a:ext cx="5325365" cy="43151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800" b="1" dirty="0">
                <a:solidFill>
                  <a:schemeClr val="accent1"/>
                </a:solidFill>
              </a:rPr>
              <a:t>Suomen talouden tuotanto hienoisessa kasvussa </a:t>
            </a:r>
            <a:r>
              <a:rPr lang="fi-FI" sz="1800" b="1" dirty="0" smtClean="0">
                <a:solidFill>
                  <a:schemeClr val="accent1"/>
                </a:solidFill>
              </a:rPr>
              <a:t>alkuvuonna (+)</a:t>
            </a:r>
            <a:endParaRPr lang="fi-FI" sz="18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800" dirty="0"/>
              <a:t>Tuotannon pohja ohitettu päätoimialoilla, teollisuuden näkymä epäselvä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800" b="1" dirty="0">
                <a:solidFill>
                  <a:schemeClr val="accent1"/>
                </a:solidFill>
              </a:rPr>
              <a:t>Kotitalouksien tilanne helpottuu vähitellen ja kulutus </a:t>
            </a:r>
            <a:r>
              <a:rPr lang="fi-FI" sz="1800" b="1" dirty="0" smtClean="0">
                <a:solidFill>
                  <a:schemeClr val="accent1"/>
                </a:solidFill>
              </a:rPr>
              <a:t>toipuu (+)</a:t>
            </a:r>
            <a:endParaRPr lang="fi-FI" sz="18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800" dirty="0"/>
              <a:t>Inflaatio hidastunut, palkat </a:t>
            </a:r>
            <a:r>
              <a:rPr lang="fi-FI" sz="1800" dirty="0" smtClean="0"/>
              <a:t>nousevat, luottamus toipumassa </a:t>
            </a:r>
            <a:r>
              <a:rPr lang="fi-FI" sz="1800" dirty="0"/>
              <a:t>ja korot laskevat, mutta työmarkkinat vielä vastatuulessa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800" b="1" dirty="0">
                <a:solidFill>
                  <a:schemeClr val="accent1"/>
                </a:solidFill>
              </a:rPr>
              <a:t>Investoinnit </a:t>
            </a:r>
            <a:r>
              <a:rPr lang="fi-FI" sz="1800" b="1" dirty="0" smtClean="0">
                <a:solidFill>
                  <a:schemeClr val="accent1"/>
                </a:solidFill>
              </a:rPr>
              <a:t>kaksijakoiset (­­−/+)</a:t>
            </a:r>
            <a:endParaRPr lang="fi-FI" sz="18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800" dirty="0"/>
              <a:t>Koneisiin ja laitteisiin investoidaan, asuntoihin ei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800" dirty="0" smtClean="0"/>
              <a:t>Uusteollistaminen puhtaisiin teknologioihin on iso kysymysmerkki</a:t>
            </a:r>
            <a:endParaRPr lang="fi-FI" sz="18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16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312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 smtClean="0"/>
              <a:t>Hyvinvointialueiden menot kasvavat nopeasti ja alijäämä on syvempi kuin aiemmin on arvioitu</a:t>
            </a:r>
            <a:endParaRPr lang="fi-FI" sz="3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4162" y="1943999"/>
            <a:ext cx="10871108" cy="4315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Hyvinvointialueiden rahoituksen vuoden </a:t>
            </a:r>
            <a:r>
              <a:rPr lang="fi-FI" sz="1800" dirty="0"/>
              <a:t>2024 jälkikäteistarkistus maksetaan vuoden 2024 </a:t>
            </a:r>
            <a:r>
              <a:rPr lang="fi-FI" sz="1800" dirty="0" smtClean="0"/>
              <a:t>toteutuneen alijäämän </a:t>
            </a:r>
            <a:r>
              <a:rPr lang="fi-FI" sz="1800" dirty="0"/>
              <a:t>perusteella </a:t>
            </a:r>
            <a:r>
              <a:rPr lang="fi-FI" sz="1800" dirty="0" smtClean="0"/>
              <a:t>osana hyvinvointialueiden vuoden </a:t>
            </a:r>
            <a:r>
              <a:rPr lang="fi-FI" sz="1800" dirty="0"/>
              <a:t>2026 rahoitusta.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Kevään mittaan arviot hyvinvointialueiden alijäämästä ovat synkentyneet siitä, mitä alueet itse arvioivat Valtiokonttorille toimittamissaan talousarvioissa vuoden vaihteessa.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Alueiden 15.8. raportoimien tuoreimpien tilinpäätösennusteiden </a:t>
            </a:r>
            <a:r>
              <a:rPr lang="fi-FI" sz="1800" dirty="0"/>
              <a:t>mukaan </a:t>
            </a:r>
            <a:r>
              <a:rPr lang="fi-FI" sz="1800" dirty="0" smtClean="0"/>
              <a:t>alueiden alijäämä olisi kasvamassa </a:t>
            </a:r>
            <a:r>
              <a:rPr lang="fi-FI" sz="1800" dirty="0"/>
              <a:t>noin </a:t>
            </a:r>
            <a:r>
              <a:rPr lang="fi-FI" sz="1800" dirty="0" smtClean="0"/>
              <a:t>1,4 </a:t>
            </a:r>
            <a:r>
              <a:rPr lang="fi-FI" sz="1800" dirty="0" err="1" smtClean="0"/>
              <a:t>mrd:iin</a:t>
            </a:r>
            <a:r>
              <a:rPr lang="fi-FI" sz="1800" dirty="0" smtClean="0"/>
              <a:t> vuonna 2024.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Kasvaneiden alijäämien taustalla </a:t>
            </a:r>
            <a:r>
              <a:rPr lang="fi-FI" sz="1800" dirty="0" smtClean="0"/>
              <a:t>ovat </a:t>
            </a:r>
            <a:r>
              <a:rPr lang="fi-FI" sz="1800" dirty="0"/>
              <a:t>talousarviota korkeammat </a:t>
            </a:r>
            <a:r>
              <a:rPr lang="fi-FI" sz="1800" dirty="0" smtClean="0"/>
              <a:t>toimintamenot. Inflaatio on kasvattanut kustannuksia ja palkat ovat nousseet nopeasti. </a:t>
            </a:r>
            <a:r>
              <a:rPr lang="fi-FI" sz="1800" dirty="0"/>
              <a:t>P</a:t>
            </a:r>
            <a:r>
              <a:rPr lang="fi-FI" sz="1800" dirty="0" smtClean="0"/>
              <a:t>alvelujen </a:t>
            </a:r>
            <a:r>
              <a:rPr lang="fi-FI" sz="1800" dirty="0"/>
              <a:t>ostojen ennustetaan kasvavan merkittävästi </a:t>
            </a:r>
            <a:r>
              <a:rPr lang="fi-FI" sz="1800" dirty="0" smtClean="0"/>
              <a:t>talousarviosta.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Alueelliset erot talouden tilassa ja näkymissä ovat </a:t>
            </a:r>
            <a:r>
              <a:rPr lang="fi-FI" sz="1800" dirty="0" smtClean="0"/>
              <a:t>suuret.</a:t>
            </a:r>
            <a:endParaRPr lang="fi-FI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Arvioitua </a:t>
            </a:r>
            <a:r>
              <a:rPr lang="fi-FI" sz="1800" dirty="0"/>
              <a:t>suurempaan jälkikäteistarkistukseen on </a:t>
            </a:r>
            <a:r>
              <a:rPr lang="fi-FI" sz="1800" dirty="0" smtClean="0"/>
              <a:t>varauduttu kehysvarauksella. </a:t>
            </a:r>
            <a:endParaRPr lang="fi-FI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V</a:t>
            </a:r>
            <a:r>
              <a:rPr lang="fi-FI" sz="1800" dirty="0" smtClean="0"/>
              <a:t>uoden 2024 alijäämä saisi </a:t>
            </a:r>
            <a:r>
              <a:rPr lang="fi-FI" sz="1800" dirty="0"/>
              <a:t>olla korkeintaan noin 1,2 mrd</a:t>
            </a:r>
            <a:r>
              <a:rPr lang="fi-FI" sz="1800" dirty="0" smtClean="0"/>
              <a:t>., </a:t>
            </a:r>
            <a:r>
              <a:rPr lang="fi-FI" sz="1800" dirty="0"/>
              <a:t>jotta </a:t>
            </a:r>
            <a:r>
              <a:rPr lang="fi-FI" sz="1800" dirty="0" smtClean="0"/>
              <a:t>kehysvaraus riittäisi</a:t>
            </a:r>
            <a:r>
              <a:rPr lang="fi-FI" sz="1800" dirty="0"/>
              <a:t>. </a:t>
            </a:r>
            <a:endParaRPr lang="fi-FI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Alueiden </a:t>
            </a:r>
            <a:r>
              <a:rPr lang="fi-FI" sz="1800" dirty="0"/>
              <a:t>tilinpäätösennusteiden </a:t>
            </a:r>
            <a:r>
              <a:rPr lang="fi-FI" sz="1800" dirty="0" smtClean="0"/>
              <a:t>mukainen </a:t>
            </a:r>
            <a:r>
              <a:rPr lang="fi-FI" sz="1800" dirty="0"/>
              <a:t>alijäämä </a:t>
            </a:r>
            <a:r>
              <a:rPr lang="fi-FI" sz="1800" dirty="0" smtClean="0"/>
              <a:t>ylittää kehysvarauksen vajaalla 200 milj. </a:t>
            </a:r>
            <a:r>
              <a:rPr lang="fi-FI" sz="1800" dirty="0"/>
              <a:t>eurolla</a:t>
            </a:r>
            <a:r>
              <a:rPr lang="fi-FI" sz="1800" dirty="0" smtClean="0"/>
              <a:t>.</a:t>
            </a:r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CD1C137-87C0-4E4B-8573-EDFCC21A7E6F}" type="slidenum">
              <a:rPr lang="fi-FI" sz="1200"/>
              <a:pPr/>
              <a:t>17</a:t>
            </a:fld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4397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18</a:t>
            </a:fld>
            <a:endParaRPr lang="fi-FI" noProof="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93" y="267037"/>
            <a:ext cx="9067188" cy="5996544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1416106" y="3139710"/>
            <a:ext cx="8755582" cy="137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1414758" y="3890918"/>
            <a:ext cx="8755582" cy="137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1414758" y="3753354"/>
            <a:ext cx="8755582" cy="137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0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889" y="1519780"/>
            <a:ext cx="7983673" cy="52138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4161" y="720000"/>
            <a:ext cx="10367361" cy="1080000"/>
          </a:xfrm>
        </p:spPr>
        <p:txBody>
          <a:bodyPr>
            <a:normAutofit/>
          </a:bodyPr>
          <a:lstStyle/>
          <a:p>
            <a:pPr algn="ctr"/>
            <a:r>
              <a:rPr lang="fi-FI" sz="3000" dirty="0" smtClean="0"/>
              <a:t>Julkinen velka Suomessa ja Ruotsissa</a:t>
            </a:r>
            <a:endParaRPr lang="fi-FI" sz="3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pPr/>
              <a:t>2</a:t>
            </a:fld>
            <a:endParaRPr lang="fi-FI" noProof="0" dirty="0"/>
          </a:p>
        </p:txBody>
      </p:sp>
      <p:sp>
        <p:nvSpPr>
          <p:cNvPr id="9" name="Suorakulmio 8"/>
          <p:cNvSpPr/>
          <p:nvPr/>
        </p:nvSpPr>
        <p:spPr>
          <a:xfrm>
            <a:off x="4939747" y="1519780"/>
            <a:ext cx="1828800" cy="468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7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14161" y="720000"/>
            <a:ext cx="11167632" cy="1080000"/>
          </a:xfrm>
        </p:spPr>
        <p:txBody>
          <a:bodyPr>
            <a:noAutofit/>
          </a:bodyPr>
          <a:lstStyle/>
          <a:p>
            <a:r>
              <a:rPr lang="fi-FI" sz="3000" dirty="0"/>
              <a:t>V</a:t>
            </a:r>
            <a:r>
              <a:rPr lang="fi-FI" sz="3000" dirty="0" smtClean="0"/>
              <a:t>äestön ikääntyminen kasvattaa julkisia menoja verrokkejamme nopeammin</a:t>
            </a:r>
            <a:endParaRPr lang="fi-FI" sz="30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839972" y="2331575"/>
            <a:ext cx="4752528" cy="333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fi-FI" dirty="0" smtClean="0"/>
              <a:t>Ikääntyminen kasvattaa menoja ja alijäämää.</a:t>
            </a:r>
            <a:endParaRPr lang="fi-FI" dirty="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/>
              <a:t>Ikääntyneiden, erityisesti yli 75-vuotiaiden </a:t>
            </a:r>
            <a:r>
              <a:rPr lang="fi-FI" dirty="0" smtClean="0"/>
              <a:t>määrä kasvaa voimakkaasti.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 smtClean="0"/>
              <a:t>Hoivapalvelujen yksikköhinta nousee jyrkästi asiakkaan iän myötä.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 smtClean="0"/>
              <a:t>Lakiin </a:t>
            </a:r>
            <a:r>
              <a:rPr lang="fi-FI" dirty="0"/>
              <a:t>kirjoitettu </a:t>
            </a:r>
            <a:r>
              <a:rPr lang="fi-FI" dirty="0" smtClean="0"/>
              <a:t>palvelulupaus velvoittaa.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10000"/>
            </a:pPr>
            <a:endParaRPr lang="fi-FI" sz="800" dirty="0" smtClean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10000"/>
            </a:pPr>
            <a:r>
              <a:rPr lang="fi-FI" dirty="0" smtClean="0"/>
              <a:t>Krooninen alijäämä, kasvava velka ja korkoa korolle –ilmiö alkavat kasvattaa velanhoitokustannuksia eksponentiaalisesti.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808" y="2723193"/>
            <a:ext cx="4616702" cy="1177167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5858634" y="2290045"/>
            <a:ext cx="517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Ikäsidonnaiset julkiset menot, % </a:t>
            </a:r>
            <a:r>
              <a:rPr lang="fi-FI" dirty="0" err="1" smtClean="0"/>
              <a:t>BKT:sta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5865378" y="3890913"/>
            <a:ext cx="5170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Lähde: EU Komissio, huhtikuu 2024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789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4161" y="720000"/>
            <a:ext cx="10871109" cy="1080000"/>
          </a:xfr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fi-FI" sz="3000" dirty="0" smtClean="0"/>
              <a:t>Emme pärjää verrokeillemme kyvyssämme luoda tuloja</a:t>
            </a:r>
            <a:endParaRPr lang="fi-FI" sz="3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CD1C137-87C0-4E4B-8573-EDFCC21A7E6F}" type="slidenum">
              <a:rPr lang="fi-FI"/>
              <a:pPr/>
              <a:t>4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/>
          <a:srcRect t="9839"/>
          <a:stretch/>
        </p:blipFill>
        <p:spPr>
          <a:xfrm>
            <a:off x="1039630" y="2505204"/>
            <a:ext cx="3275762" cy="265551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4"/>
          <a:srcRect l="2262" t="13465"/>
          <a:stretch/>
        </p:blipFill>
        <p:spPr>
          <a:xfrm>
            <a:off x="4296427" y="2480152"/>
            <a:ext cx="6496773" cy="2680569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014609" y="2148603"/>
            <a:ext cx="310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Työtunnin tuottavuus, 2021</a:t>
            </a:r>
            <a:endParaRPr lang="fi-FI" sz="14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4202647" y="2144289"/>
            <a:ext cx="373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Työtunnit työntekijää kohden, 2021</a:t>
            </a:r>
            <a:endParaRPr lang="fi-FI" sz="1400" b="1" dirty="0"/>
          </a:p>
        </p:txBody>
      </p:sp>
      <p:sp>
        <p:nvSpPr>
          <p:cNvPr id="10" name="Tekstiruutu 9"/>
          <p:cNvSpPr txBox="1"/>
          <p:nvPr/>
        </p:nvSpPr>
        <p:spPr>
          <a:xfrm>
            <a:off x="7426387" y="2144289"/>
            <a:ext cx="380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Työllisyysaste 15-74-vuotiaat, 2021</a:t>
            </a:r>
            <a:endParaRPr lang="fi-FI" sz="1400" b="1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058002" y="5123906"/>
            <a:ext cx="4275567" cy="278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Lähde</a:t>
            </a:r>
            <a:r>
              <a:rPr lang="en-US" sz="1200" dirty="0" smtClean="0"/>
              <a:t>: OECD Economic Surveys: </a:t>
            </a:r>
            <a:r>
              <a:rPr lang="en-US" sz="1200" dirty="0"/>
              <a:t>FINLAND </a:t>
            </a:r>
            <a:r>
              <a:rPr lang="en-US" sz="1200" dirty="0" smtClean="0"/>
              <a:t>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3491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814163" y="720000"/>
            <a:ext cx="9826128" cy="1080000"/>
          </a:xfrm>
        </p:spPr>
        <p:txBody>
          <a:bodyPr>
            <a:normAutofit/>
          </a:bodyPr>
          <a:lstStyle/>
          <a:p>
            <a:pPr algn="ctr"/>
            <a:r>
              <a:rPr lang="fi-FI" sz="3000" dirty="0" smtClean="0"/>
              <a:t>Julkisen taloudenpidon kokonaisuus</a:t>
            </a:r>
            <a:endParaRPr lang="fi-FI" sz="30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5</a:t>
            </a:fld>
            <a:endParaRPr lang="fi-FI" noProof="0" dirty="0"/>
          </a:p>
        </p:txBody>
      </p:sp>
      <p:sp>
        <p:nvSpPr>
          <p:cNvPr id="3" name="Tasakylkinen kolmio 2"/>
          <p:cNvSpPr/>
          <p:nvPr/>
        </p:nvSpPr>
        <p:spPr>
          <a:xfrm rot="10800000">
            <a:off x="3488641" y="2627313"/>
            <a:ext cx="4546709" cy="2993788"/>
          </a:xfrm>
          <a:prstGeom prst="triangle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4463875" y="4928670"/>
            <a:ext cx="2584274" cy="1200329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työllisyys</a:t>
            </a: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tuottavuus</a:t>
            </a: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tulonmuodostus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543269" y="2036585"/>
            <a:ext cx="2007704" cy="1200329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sz="2400" b="1" dirty="0" smtClean="0">
              <a:solidFill>
                <a:schemeClr val="bg1"/>
              </a:solidFill>
            </a:endParaRP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m</a:t>
            </a:r>
            <a:r>
              <a:rPr lang="fi-FI" sz="2400" b="1" dirty="0" smtClean="0">
                <a:solidFill>
                  <a:schemeClr val="bg1"/>
                </a:solidFill>
              </a:rPr>
              <a:t>enot</a:t>
            </a:r>
          </a:p>
          <a:p>
            <a:pPr algn="ctr"/>
            <a:endParaRPr lang="fi-FI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962457" y="2036588"/>
            <a:ext cx="2007704" cy="1200329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sz="2400" b="1" dirty="0" smtClean="0">
              <a:solidFill>
                <a:schemeClr val="bg1"/>
              </a:solidFill>
            </a:endParaRP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v</a:t>
            </a:r>
            <a:r>
              <a:rPr lang="fi-FI" sz="2400" b="1" dirty="0" smtClean="0">
                <a:solidFill>
                  <a:schemeClr val="bg1"/>
                </a:solidFill>
              </a:rPr>
              <a:t>erot</a:t>
            </a:r>
          </a:p>
          <a:p>
            <a:pPr algn="ctr"/>
            <a:endParaRPr lang="fi-FI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Ellipsi 8"/>
          <p:cNvSpPr/>
          <p:nvPr/>
        </p:nvSpPr>
        <p:spPr>
          <a:xfrm>
            <a:off x="4997870" y="3276384"/>
            <a:ext cx="1524000" cy="100321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5005108" y="3547158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</a:rPr>
              <a:t>politiikka</a:t>
            </a:r>
            <a:endParaRPr lang="fi-FI" sz="2400" b="1" dirty="0">
              <a:solidFill>
                <a:schemeClr val="bg1"/>
              </a:solidFill>
            </a:endParaRPr>
          </a:p>
        </p:txBody>
      </p:sp>
      <p:cxnSp>
        <p:nvCxnSpPr>
          <p:cNvPr id="11" name="Suora yhdysviiva 10"/>
          <p:cNvCxnSpPr/>
          <p:nvPr/>
        </p:nvCxnSpPr>
        <p:spPr>
          <a:xfrm flipH="1">
            <a:off x="6277767" y="2697277"/>
            <a:ext cx="646612" cy="90520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715518" y="2911087"/>
            <a:ext cx="579179" cy="74924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5764744" y="4161223"/>
            <a:ext cx="0" cy="8411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4161" y="720000"/>
            <a:ext cx="11211584" cy="1080000"/>
          </a:xfrm>
        </p:spPr>
        <p:txBody>
          <a:bodyPr>
            <a:normAutofit/>
          </a:bodyPr>
          <a:lstStyle/>
          <a:p>
            <a:r>
              <a:rPr lang="fi-FI" sz="3000" dirty="0"/>
              <a:t>H</a:t>
            </a:r>
            <a:r>
              <a:rPr lang="fi-FI" sz="3000" dirty="0" smtClean="0"/>
              <a:t>allituksen toimet julkisen talouden vahvistamiseksi – 9 mrd.</a:t>
            </a:r>
            <a:endParaRPr lang="fi-FI" sz="3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4161" y="1943999"/>
            <a:ext cx="11211583" cy="43151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1800" b="1" dirty="0"/>
              <a:t>H</a:t>
            </a:r>
            <a:r>
              <a:rPr lang="fi-FI" sz="1800" b="1" dirty="0" smtClean="0"/>
              <a:t>allitusohjelman toimenpidekokonaisuus 4 + 2 mrd.</a:t>
            </a:r>
            <a:endParaRPr lang="fi-FI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 smtClean="0"/>
              <a:t>Menoja säästetään </a:t>
            </a:r>
            <a:r>
              <a:rPr lang="fi-FI" sz="1800" dirty="0"/>
              <a:t>n. 4 mrd. netto </a:t>
            </a:r>
            <a:r>
              <a:rPr lang="fi-FI" sz="1800" dirty="0" smtClean="0"/>
              <a:t>vuoden 2027 tasolla.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T</a:t>
            </a:r>
            <a:r>
              <a:rPr lang="fi-FI" sz="1800" dirty="0" smtClean="0"/>
              <a:t>alouden </a:t>
            </a:r>
            <a:r>
              <a:rPr lang="fi-FI" sz="1800" dirty="0"/>
              <a:t>rakenteita </a:t>
            </a:r>
            <a:r>
              <a:rPr lang="fi-FI" sz="1800" dirty="0" smtClean="0"/>
              <a:t>uudistetaan tavalla</a:t>
            </a:r>
            <a:r>
              <a:rPr lang="fi-FI" sz="1800" dirty="0"/>
              <a:t>, joka luo edellytykset 100 000 uudelle työlliselle ja hillitsee julkisen talouden velkaantumista n. 2 mrd. </a:t>
            </a:r>
            <a:r>
              <a:rPr lang="fi-FI" sz="1800" dirty="0" smtClean="0"/>
              <a:t>vuoden 2027 tasolla.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 smtClean="0"/>
              <a:t>Verotukseen kohdistuvien toimien vaikutus julkiseen talouteen neutraali.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M</a:t>
            </a:r>
            <a:r>
              <a:rPr lang="fi-FI" sz="1800" dirty="0" smtClean="0"/>
              <a:t>ääräaikainen </a:t>
            </a:r>
            <a:r>
              <a:rPr lang="fi-FI" sz="1800" dirty="0"/>
              <a:t>4 mrd. </a:t>
            </a:r>
            <a:r>
              <a:rPr lang="fi-FI" sz="1800" dirty="0" smtClean="0"/>
              <a:t>investointiohjelma </a:t>
            </a:r>
            <a:r>
              <a:rPr lang="fi-FI" sz="1800" dirty="0"/>
              <a:t>väylien rakentamiseksi, </a:t>
            </a:r>
            <a:r>
              <a:rPr lang="fi-FI" sz="1800" dirty="0" err="1"/>
              <a:t>sosiaali</a:t>
            </a:r>
            <a:r>
              <a:rPr lang="fi-FI" sz="1800" dirty="0"/>
              <a:t>- ja terveyspalveluiden vaikuttavuuden </a:t>
            </a:r>
            <a:r>
              <a:rPr lang="fi-FI" sz="1800" dirty="0" smtClean="0"/>
              <a:t>lisäämiseen sekä korjausvelan ja hoitojonojen purkamiseksi.</a:t>
            </a: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fi-FI" sz="800" b="1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1800" b="1" dirty="0" smtClean="0"/>
              <a:t>Kevään kehyspäätöksen kokonaisuus 1½ + 1½ mrd.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 smtClean="0"/>
              <a:t>Menoja säästetään n. 1,6 </a:t>
            </a:r>
            <a:r>
              <a:rPr lang="fi-FI" sz="1800" dirty="0"/>
              <a:t>mrd. </a:t>
            </a:r>
            <a:r>
              <a:rPr lang="fi-FI" sz="1800" dirty="0" smtClean="0"/>
              <a:t>vuoden 2028 tasolla.</a:t>
            </a:r>
            <a:endParaRPr lang="fi-FI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 smtClean="0"/>
              <a:t>Veroja nostetaan n. </a:t>
            </a:r>
            <a:r>
              <a:rPr lang="fi-FI" sz="1800" dirty="0"/>
              <a:t>1,8 mrd</a:t>
            </a:r>
            <a:r>
              <a:rPr lang="fi-FI" sz="1800" dirty="0" smtClean="0"/>
              <a:t>. (brutto) vuoden 2028 tasolla. Kun otetaan huomioon, että verotuksen kiristäminen heikentää kysyntää ja työllisyyttä, julkinen talous vahvistuu n. 1,6 mrd</a:t>
            </a:r>
            <a:r>
              <a:rPr lang="fi-FI" sz="1800" dirty="0" smtClean="0">
                <a:cs typeface="Arial"/>
              </a:rPr>
              <a:t>. vuoden 2028 tasolla.</a:t>
            </a:r>
            <a:r>
              <a:rPr lang="fi-FI" sz="1800" dirty="0">
                <a:cs typeface="Arial"/>
              </a:rPr>
              <a:t> </a:t>
            </a:r>
            <a:endParaRPr lang="fi-FI" sz="1800" dirty="0" smtClean="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I</a:t>
            </a:r>
            <a:r>
              <a:rPr lang="fi-FI" sz="1800" dirty="0" smtClean="0"/>
              <a:t>nvestointeja kannustetaan verohyvityksellä, vahvistamalla julkista pääomasijoittamista ja huolehtimalla sähkö- ja kaasuverkkoyhtiöiden investointikyvystä, julkista tutkimus- ja kehitysrahoitusta lisätään rahoituslain mukaisesti.</a:t>
            </a:r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pPr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686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4160" y="720000"/>
            <a:ext cx="11241205" cy="1080000"/>
          </a:xfrm>
        </p:spPr>
        <p:txBody>
          <a:bodyPr>
            <a:noAutofit/>
          </a:bodyPr>
          <a:lstStyle/>
          <a:p>
            <a:r>
              <a:rPr lang="fi-FI" sz="3000" dirty="0" smtClean="0"/>
              <a:t>Arvio 06/2024: Talous toipuu 2025 ja julkiset </a:t>
            </a:r>
            <a:r>
              <a:rPr lang="fi-FI" sz="3000" dirty="0"/>
              <a:t>alijäämät </a:t>
            </a:r>
            <a:r>
              <a:rPr lang="fi-FI" sz="3000" dirty="0" smtClean="0"/>
              <a:t>pienenevät, mutta velkasuhde uhkaa kasvaa edelleen</a:t>
            </a:r>
            <a:endParaRPr lang="fi-FI" sz="3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49309" y="2033959"/>
            <a:ext cx="4306056" cy="45902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dirty="0" smtClean="0"/>
              <a:t>Arviossa </a:t>
            </a:r>
            <a:r>
              <a:rPr lang="fi-FI" sz="1800" dirty="0"/>
              <a:t>on mukana </a:t>
            </a:r>
            <a:r>
              <a:rPr lang="fi-FI" sz="1800" dirty="0" smtClean="0"/>
              <a:t>vajaa 8 mrd. hallituksen </a:t>
            </a:r>
            <a:r>
              <a:rPr lang="fi-FI" sz="1800" dirty="0"/>
              <a:t>9 </a:t>
            </a:r>
            <a:r>
              <a:rPr lang="fi-FI" sz="1800" dirty="0" smtClean="0"/>
              <a:t>mrd. euron kokonaisuudesta. </a:t>
            </a:r>
            <a:endParaRPr lang="fi-FI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/>
              <a:t>S</a:t>
            </a:r>
            <a:r>
              <a:rPr lang="fi-FI" sz="1800" dirty="0" smtClean="0"/>
              <a:t>äästöt </a:t>
            </a:r>
            <a:r>
              <a:rPr lang="fi-FI" sz="1800" dirty="0"/>
              <a:t>ja veronkorotukset </a:t>
            </a:r>
            <a:r>
              <a:rPr lang="fi-FI" sz="1800" dirty="0" smtClean="0"/>
              <a:t>hillitsevät </a:t>
            </a:r>
            <a:r>
              <a:rPr lang="fi-FI" sz="1800" dirty="0" smtClean="0"/>
              <a:t>ja </a:t>
            </a:r>
            <a:r>
              <a:rPr lang="fi-FI" sz="1800" dirty="0" smtClean="0"/>
              <a:t>muut toimet tukevat kysynnän ja tuotannon kasvua.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dirty="0" smtClean="0"/>
              <a:t>Kokonaisuud</a:t>
            </a:r>
            <a:r>
              <a:rPr lang="fi-FI" sz="1800" dirty="0" smtClean="0"/>
              <a:t>en toimeenpano ja </a:t>
            </a:r>
            <a:r>
              <a:rPr lang="fi-FI" sz="1800" dirty="0" smtClean="0"/>
              <a:t>talouskasvun kiihtyminen pienentävät alijäämiä vuodesta 2025 eteenpäin.</a:t>
            </a:r>
            <a:endParaRPr lang="fi-FI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dirty="0" smtClean="0"/>
              <a:t>Samalla velkasuhde kasvaa, vaikka alijäämien pieneneminen </a:t>
            </a:r>
            <a:r>
              <a:rPr lang="fi-FI" sz="1800" dirty="0"/>
              <a:t>ja talouskasvun kiihtyminen </a:t>
            </a:r>
            <a:r>
              <a:rPr lang="fi-FI" sz="1800" dirty="0" smtClean="0"/>
              <a:t>hidastavatkin velkasuhteen kasvua.</a:t>
            </a:r>
            <a:endParaRPr lang="fi-FI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dirty="0" smtClean="0"/>
              <a:t>Viitearvo</a:t>
            </a:r>
            <a:r>
              <a:rPr lang="fi-FI" sz="1800" dirty="0"/>
              <a:t>, joka on asetettu julkiselle alijäämälle EU:n perussopimuksessa, </a:t>
            </a:r>
            <a:r>
              <a:rPr lang="fi-FI" sz="1800" dirty="0" smtClean="0"/>
              <a:t>uhkaa ylittyä </a:t>
            </a:r>
            <a:r>
              <a:rPr lang="fi-FI" sz="1800" dirty="0"/>
              <a:t>vuosina 2024-2025.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pPr/>
              <a:t>7</a:t>
            </a:fld>
            <a:endParaRPr lang="fi-FI" noProof="0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814160" y="5028060"/>
            <a:ext cx="6998610" cy="89707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127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2275" indent="-32067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15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400" b="1" baseline="30000" dirty="0"/>
              <a:t>1</a:t>
            </a:r>
            <a:r>
              <a:rPr lang="fi-FI" sz="1400" b="1" dirty="0"/>
              <a:t> </a:t>
            </a:r>
            <a:r>
              <a:rPr lang="fi-FI" sz="1400" dirty="0"/>
              <a:t>Vuoden 2023 BKT ja julkisen talouden tunnusluvut ovat päivittyneet heikommiksi ennusteen julkaisun </a:t>
            </a:r>
            <a:r>
              <a:rPr lang="fi-FI" sz="1400" dirty="0" smtClean="0"/>
              <a:t>jälkeen, </a:t>
            </a:r>
            <a:r>
              <a:rPr lang="fi-FI" sz="1400" dirty="0"/>
              <a:t>mikä heikentää BKT:n ja julkisen talouden lähtölavaa vuodelle 2024.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61" y="2123209"/>
            <a:ext cx="65532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4161" y="720000"/>
            <a:ext cx="11146930" cy="1080000"/>
          </a:xfrm>
        </p:spPr>
        <p:txBody>
          <a:bodyPr>
            <a:normAutofit/>
          </a:bodyPr>
          <a:lstStyle/>
          <a:p>
            <a:r>
              <a:rPr lang="fi-FI" sz="3000" dirty="0" smtClean="0"/>
              <a:t>Velkasuhteen </a:t>
            </a:r>
            <a:r>
              <a:rPr lang="fi-FI" sz="3000" dirty="0"/>
              <a:t>kasvu on mahdollista </a:t>
            </a:r>
            <a:r>
              <a:rPr lang="fi-FI" sz="3000" dirty="0" smtClean="0"/>
              <a:t>tasaannuttaa väliaikaisesti – entä kääntää laskuun pidemmällä aikavälillä?</a:t>
            </a:r>
            <a:endParaRPr lang="fi-FI" sz="30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8</a:t>
            </a:fld>
            <a:endParaRPr lang="fi-FI" noProof="0"/>
          </a:p>
        </p:txBody>
      </p:sp>
      <p:sp>
        <p:nvSpPr>
          <p:cNvPr id="6" name="Tekstiruutu 5"/>
          <p:cNvSpPr txBox="1"/>
          <p:nvPr/>
        </p:nvSpPr>
        <p:spPr>
          <a:xfrm>
            <a:off x="7017025" y="2322736"/>
            <a:ext cx="42937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dirty="0"/>
              <a:t>V</a:t>
            </a:r>
            <a:r>
              <a:rPr lang="fi-FI" dirty="0" smtClean="0"/>
              <a:t>elkasuhteen </a:t>
            </a:r>
            <a:r>
              <a:rPr lang="fi-FI" dirty="0"/>
              <a:t>kasvu on mahdollista tasaannuttaa vuonna 2027 ja velkasuhde pysyy tasaisena aina 2030-luvun alkuun </a:t>
            </a:r>
            <a:r>
              <a:rPr lang="fi-FI" dirty="0" smtClean="0"/>
              <a:t>saakka</a:t>
            </a:r>
            <a:r>
              <a:rPr lang="fi-FI" dirty="0"/>
              <a:t>,</a:t>
            </a:r>
            <a:endParaRPr lang="fi-FI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 smtClean="0"/>
              <a:t>jos </a:t>
            </a:r>
            <a:r>
              <a:rPr lang="fi-FI" dirty="0"/>
              <a:t>hallituksen päätökset </a:t>
            </a:r>
            <a:r>
              <a:rPr lang="fi-FI" dirty="0" smtClean="0"/>
              <a:t>(ml.</a:t>
            </a:r>
            <a:r>
              <a:rPr lang="fi-FI" dirty="0" smtClean="0"/>
              <a:t> </a:t>
            </a:r>
            <a:r>
              <a:rPr lang="fi-FI" dirty="0"/>
              <a:t>hyvinvointialueiden ja kuntahallinnon omat </a:t>
            </a:r>
            <a:r>
              <a:rPr lang="fi-FI" dirty="0" smtClean="0"/>
              <a:t>sopeutussuunnitelmat) toteutuvat </a:t>
            </a:r>
            <a:r>
              <a:rPr lang="fi-FI" dirty="0"/>
              <a:t>täydessä mitassaan ja suunnitellussa </a:t>
            </a:r>
            <a:r>
              <a:rPr lang="fi-FI" dirty="0" smtClean="0"/>
              <a:t>aikataulussa</a:t>
            </a:r>
            <a:r>
              <a:rPr lang="fi-FI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fi-FI" dirty="0" smtClean="0"/>
              <a:t>Hyvinvointialueiden kyky panna toimeen niiden itse suunnittelemia ja hallitusohjelmassa niiltä odotettuja säästöjä on epävarma.</a:t>
            </a:r>
            <a:endParaRPr lang="fi-FI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54" y="1666752"/>
            <a:ext cx="6232682" cy="45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000" dirty="0" smtClean="0"/>
              <a:t>Kestävä käänne julkisessa </a:t>
            </a:r>
            <a:r>
              <a:rPr lang="fi-FI" sz="3000" dirty="0"/>
              <a:t>taloudenpidossa </a:t>
            </a:r>
            <a:r>
              <a:rPr lang="fi-FI" sz="3000" dirty="0" smtClean="0"/>
              <a:t>vaatii pitkäjänteistä työtä yli hallituskausien</a:t>
            </a:r>
            <a:endParaRPr lang="fi-FI" sz="3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1418" y="2222295"/>
            <a:ext cx="10270837" cy="4019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2000" dirty="0"/>
              <a:t>Minkä palvelulupauksen päättäjät antavat kansalaisille? Millainen </a:t>
            </a:r>
            <a:r>
              <a:rPr lang="fi-FI" sz="2000" dirty="0" smtClean="0"/>
              <a:t>yhteiskuntasopimukseen liittyvä oikeuksien </a:t>
            </a:r>
            <a:r>
              <a:rPr lang="fi-FI" sz="2000" dirty="0"/>
              <a:t>ja velvollisuuksien tasapaino halutaan tai voidaan valita</a:t>
            </a:r>
            <a:r>
              <a:rPr lang="fi-FI" sz="2000" dirty="0" smtClean="0"/>
              <a:t>?</a:t>
            </a:r>
          </a:p>
          <a:p>
            <a:pPr marL="0" indent="0" algn="ctr">
              <a:buNone/>
            </a:pPr>
            <a:r>
              <a:rPr lang="fi-FI" sz="2000" dirty="0" smtClean="0"/>
              <a:t>Miten </a:t>
            </a:r>
            <a:r>
              <a:rPr lang="fi-FI" sz="2000" dirty="0"/>
              <a:t>ylläpidetään </a:t>
            </a:r>
            <a:r>
              <a:rPr lang="fi-FI" sz="2000" dirty="0" smtClean="0"/>
              <a:t>kokonaisverokertymää</a:t>
            </a:r>
            <a:r>
              <a:rPr lang="fi-FI" sz="2000" dirty="0"/>
              <a:t>, jotta palvelulupaus kyetään rahoittamaan? </a:t>
            </a:r>
            <a:endParaRPr lang="fi-FI" sz="2000" dirty="0" smtClean="0"/>
          </a:p>
          <a:p>
            <a:pPr marL="0" indent="0" algn="ctr">
              <a:buNone/>
            </a:pPr>
            <a:r>
              <a:rPr lang="fi-FI" sz="2000" dirty="0" smtClean="0"/>
              <a:t>Miten </a:t>
            </a:r>
            <a:r>
              <a:rPr lang="fi-FI" sz="2000" dirty="0"/>
              <a:t>koulutetaan osaajia ja varmistetaan riittävä työvoima? </a:t>
            </a:r>
            <a:endParaRPr lang="fi-FI" sz="2000" dirty="0" smtClean="0"/>
          </a:p>
          <a:p>
            <a:pPr marL="0" indent="0" algn="ctr">
              <a:buNone/>
            </a:pPr>
            <a:r>
              <a:rPr lang="fi-FI" sz="2000" dirty="0"/>
              <a:t>Miten rakennetaan edellytykset sille, että Suomi pärjää kilpailussa markkinoilla, kun uudet teknologiat, tekoäly, ilmastonmuutos, energiasiirtymä ja uusteollistaminen muuttavat tuotannon ja kulutuksen totuttuja rakenteita? </a:t>
            </a:r>
            <a:endParaRPr lang="fi-FI" sz="2000" dirty="0" smtClean="0"/>
          </a:p>
          <a:p>
            <a:pPr marL="0" indent="0" algn="ctr">
              <a:buNone/>
            </a:pPr>
            <a:r>
              <a:rPr lang="fi-FI" sz="2000" dirty="0" smtClean="0"/>
              <a:t>Miten </a:t>
            </a:r>
            <a:r>
              <a:rPr lang="fi-FI" sz="2000" dirty="0"/>
              <a:t>kasvava osa globaalista investointien virrasta saadaan houkuteltua Suomeen? </a:t>
            </a:r>
            <a:endParaRPr lang="fi-FI" sz="2000" dirty="0" smtClean="0"/>
          </a:p>
          <a:p>
            <a:pPr marL="0" indent="0" algn="ctr">
              <a:buNone/>
            </a:pPr>
            <a:r>
              <a:rPr lang="fi-FI" sz="2000" dirty="0" smtClean="0"/>
              <a:t>Miten </a:t>
            </a:r>
            <a:r>
              <a:rPr lang="fi-FI" sz="2000" dirty="0"/>
              <a:t>rakennetaan luottamusta siihen, että hankalienkin päätöksen pontimena on pyrkimys yhteiseen hyvään?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pPr/>
              <a:t>9</a:t>
            </a:fld>
            <a:endParaRPr lang="fi-FI" noProof="0" dirty="0"/>
          </a:p>
        </p:txBody>
      </p:sp>
      <p:sp>
        <p:nvSpPr>
          <p:cNvPr id="6" name="Nuoli oikealle 5">
            <a:hlinkClick r:id="rId3" action="ppaction://hlinksldjump"/>
          </p:cNvPr>
          <p:cNvSpPr/>
          <p:nvPr/>
        </p:nvSpPr>
        <p:spPr>
          <a:xfrm>
            <a:off x="11462327" y="5197429"/>
            <a:ext cx="489527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 oikealle 7">
            <a:hlinkClick r:id="rId4" action="ppaction://hlinksldjump"/>
          </p:cNvPr>
          <p:cNvSpPr/>
          <p:nvPr/>
        </p:nvSpPr>
        <p:spPr>
          <a:xfrm>
            <a:off x="11449742" y="4349988"/>
            <a:ext cx="489527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 oikealle 6">
            <a:hlinkClick r:id="rId5" action="ppaction://hlinksldjump"/>
          </p:cNvPr>
          <p:cNvSpPr/>
          <p:nvPr/>
        </p:nvSpPr>
        <p:spPr>
          <a:xfrm>
            <a:off x="11453393" y="3053358"/>
            <a:ext cx="489527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tiovarainministeriö">
  <a:themeElements>
    <a:clrScheme name="VM väripaletti">
      <a:dk1>
        <a:srgbClr val="000000"/>
      </a:dk1>
      <a:lt1>
        <a:srgbClr val="FFFFFF"/>
      </a:lt1>
      <a:dk2>
        <a:srgbClr val="1A7483"/>
      </a:dk2>
      <a:lt2>
        <a:srgbClr val="F3F3F1"/>
      </a:lt2>
      <a:accent1>
        <a:srgbClr val="006475"/>
      </a:accent1>
      <a:accent2>
        <a:srgbClr val="B5D8CC"/>
      </a:accent2>
      <a:accent3>
        <a:srgbClr val="365ABD"/>
      </a:accent3>
      <a:accent4>
        <a:srgbClr val="F3F3F1"/>
      </a:accent4>
      <a:accent5>
        <a:srgbClr val="1B396D"/>
      </a:accent5>
      <a:accent6>
        <a:srgbClr val="C48903"/>
      </a:accent6>
      <a:hlink>
        <a:srgbClr val="1A7483"/>
      </a:hlink>
      <a:folHlink>
        <a:srgbClr val="0064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AE8A5ABE-A8FF-40F7-AA49-8D25FFD83B22}" vid="{A7AE3D7A-9652-4E67-AC39-6426DCC99A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01-Esitysmalli-VM-FI-SV</Template>
  <TotalTime>1179</TotalTime>
  <Words>1741</Words>
  <Application>Microsoft Office PowerPoint</Application>
  <PresentationFormat>Laajakuva</PresentationFormat>
  <Paragraphs>231</Paragraphs>
  <Slides>18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Calibri</vt:lpstr>
      <vt:lpstr>Valtiovarainministeriö</vt:lpstr>
      <vt:lpstr>Talous kaiken takana</vt:lpstr>
      <vt:lpstr>Julkinen velka Suomessa ja Ruotsissa</vt:lpstr>
      <vt:lpstr>Väestön ikääntyminen kasvattaa julkisia menoja verrokkejamme nopeammin</vt:lpstr>
      <vt:lpstr>Emme pärjää verrokeillemme kyvyssämme luoda tuloja</vt:lpstr>
      <vt:lpstr>Julkisen taloudenpidon kokonaisuus</vt:lpstr>
      <vt:lpstr>Hallituksen toimet julkisen talouden vahvistamiseksi – 9 mrd.</vt:lpstr>
      <vt:lpstr>Arvio 06/2024: Talous toipuu 2025 ja julkiset alijäämät pienenevät, mutta velkasuhde uhkaa kasvaa edelleen</vt:lpstr>
      <vt:lpstr>Velkasuhteen kasvu on mahdollista tasaannuttaa väliaikaisesti – entä kääntää laskuun pidemmällä aikavälillä?</vt:lpstr>
      <vt:lpstr>Kestävä käänne julkisessa taloudenpidossa vaatii pitkäjänteistä työtä yli hallituskausien</vt:lpstr>
      <vt:lpstr>PowerPoint-esitys</vt:lpstr>
      <vt:lpstr>PowerPoint-esitys</vt:lpstr>
      <vt:lpstr>PowerPoint-esitys</vt:lpstr>
      <vt:lpstr>Rakennemuutos mullistaa talouden kyvyn luoda tuloja</vt:lpstr>
      <vt:lpstr>Menestys rakennetaan etenemällä monella alueella yhtä aikaa</vt:lpstr>
      <vt:lpstr>Täydentävää materiaalia</vt:lpstr>
      <vt:lpstr>Arvio 08/2024: Talouden käänteen kannalta oleellista</vt:lpstr>
      <vt:lpstr>Hyvinvointialueiden menot kasvavat nopeasti ja alijäämä on syvempi kuin aiemmin on arvioitu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Julkisen talouden tilanne</dc:title>
  <dc:creator>Spolander Mikko (VM)</dc:creator>
  <cp:lastModifiedBy>Spolander Mikko (VM)</cp:lastModifiedBy>
  <cp:revision>71</cp:revision>
  <cp:lastPrinted>2024-08-12T13:31:52Z</cp:lastPrinted>
  <dcterms:created xsi:type="dcterms:W3CDTF">2024-05-03T09:39:48Z</dcterms:created>
  <dcterms:modified xsi:type="dcterms:W3CDTF">2024-08-21T09:51:38Z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