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5858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58585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5858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5858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A9A9A9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A9A9A9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A9A9A9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A9A9A9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73737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>
      <p:cViewPr varScale="1">
        <p:scale>
          <a:sx n="48" d="100"/>
          <a:sy n="48" d="100"/>
        </p:scale>
        <p:origin x="25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ine"/>
          <p:cNvSpPr/>
          <p:nvPr/>
        </p:nvSpPr>
        <p:spPr>
          <a:xfrm>
            <a:off x="3958828" y="2768203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268265"/>
            <a:ext cx="16680658" cy="10447735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"/>
          <p:cNvSpPr/>
          <p:nvPr/>
        </p:nvSpPr>
        <p:spPr>
          <a:xfrm>
            <a:off x="3958828" y="2768203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51671" y="3268265"/>
            <a:ext cx="7143751" cy="10447735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3958828" y="2768203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17328" y="3268265"/>
            <a:ext cx="5715001" cy="10447735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1214437"/>
            <a:ext cx="16680658" cy="11287126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101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101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101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101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101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ine"/>
          <p:cNvSpPr/>
          <p:nvPr/>
        </p:nvSpPr>
        <p:spPr>
          <a:xfrm>
            <a:off x="3958828" y="2768203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"/>
          <p:cNvSpPr/>
          <p:nvPr/>
        </p:nvSpPr>
        <p:spPr>
          <a:xfrm>
            <a:off x="3958828" y="2768203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268265"/>
            <a:ext cx="16680658" cy="10447735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/>
        </p:nvSpPr>
        <p:spPr>
          <a:xfrm>
            <a:off x="13656468" y="11215687"/>
            <a:ext cx="2234" cy="200025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5030390" y="10572750"/>
            <a:ext cx="8143876" cy="3143250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r"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085093" y="11912203"/>
            <a:ext cx="6965157" cy="1803797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/>
        </p:nvSpPr>
        <p:spPr>
          <a:xfrm>
            <a:off x="3958828" y="6679406"/>
            <a:ext cx="6864698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7143751" cy="6322219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7054453"/>
            <a:ext cx="7143751" cy="6661547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"/>
          <p:cNvSpPr/>
          <p:nvPr/>
        </p:nvSpPr>
        <p:spPr>
          <a:xfrm>
            <a:off x="3958828" y="6679406"/>
            <a:ext cx="16466344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6322219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51671" y="7054453"/>
            <a:ext cx="16680658" cy="6661547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3851671" y="5214937"/>
            <a:ext cx="16680658" cy="328612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"/>
          <p:cNvSpPr/>
          <p:nvPr/>
        </p:nvSpPr>
        <p:spPr>
          <a:xfrm>
            <a:off x="12171908" y="730001"/>
            <a:ext cx="2233" cy="1120006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" name="Line"/>
          <p:cNvSpPr/>
          <p:nvPr/>
        </p:nvSpPr>
        <p:spPr>
          <a:xfrm>
            <a:off x="12171908" y="6295429"/>
            <a:ext cx="8431858" cy="2234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defTabSz="821531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9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defTabSz="2438338">
              <a:lnSpc>
                <a:spcPct val="80000"/>
              </a:lnSpc>
              <a:defRPr sz="11600" b="1" spc="-2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ctr" defTabSz="825500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Image"/>
          <p:cNvSpPr>
            <a:spLocks noGrp="1"/>
          </p:cNvSpPr>
          <p:nvPr>
            <p:ph type="pic" idx="21"/>
          </p:nvPr>
        </p:nvSpPr>
        <p:spPr>
          <a:xfrm>
            <a:off x="2762250" y="-17860"/>
            <a:ext cx="12657382" cy="137517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4" name="Line"/>
          <p:cNvSpPr/>
          <p:nvPr/>
        </p:nvSpPr>
        <p:spPr>
          <a:xfrm>
            <a:off x="12924234" y="2214562"/>
            <a:ext cx="7590235" cy="1"/>
          </a:xfrm>
          <a:prstGeom prst="line">
            <a:avLst/>
          </a:prstGeom>
          <a:ln w="50800" cap="rnd">
            <a:solidFill>
              <a:srgbClr val="333333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12924234" y="1017984"/>
            <a:ext cx="7590235" cy="1017985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defTabSz="821531">
              <a:lnSpc>
                <a:spcPct val="100000"/>
              </a:lnSpc>
              <a:spcBef>
                <a:spcPts val="3200"/>
              </a:spcBef>
              <a:defRPr sz="7200" b="1" cap="all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924234" y="2536031"/>
            <a:ext cx="7590235" cy="10161985"/>
          </a:xfrm>
          <a:prstGeom prst="rect">
            <a:avLst/>
          </a:prstGeom>
        </p:spPr>
        <p:txBody>
          <a:bodyPr lIns="71437" tIns="71437" rIns="71437" bIns="71437"/>
          <a:lstStyle>
            <a:lvl1pPr marL="638628" indent="-638628" defTabSz="821531">
              <a:lnSpc>
                <a:spcPct val="100000"/>
              </a:lnSpc>
              <a:spcBef>
                <a:spcPts val="2500"/>
              </a:spcBef>
              <a:buClrTx/>
              <a:buSzPct val="75000"/>
              <a:buFont typeface="Zapf Dingbats"/>
              <a:defRPr sz="4400">
                <a:solidFill>
                  <a:schemeClr val="accent6">
                    <a:hueOff val="-12921703"/>
                    <a:satOff val="-11099"/>
                    <a:lumOff val="-712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045028" indent="-638628" defTabSz="821531">
              <a:lnSpc>
                <a:spcPct val="100000"/>
              </a:lnSpc>
              <a:spcBef>
                <a:spcPts val="2500"/>
              </a:spcBef>
              <a:buClrTx/>
              <a:buSzPct val="75000"/>
              <a:buFont typeface="Zapf Dingbats"/>
              <a:defRPr sz="4400">
                <a:solidFill>
                  <a:schemeClr val="accent6">
                    <a:hueOff val="-12921703"/>
                    <a:satOff val="-11099"/>
                    <a:lumOff val="-712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451428" indent="-638628" defTabSz="821531">
              <a:lnSpc>
                <a:spcPct val="100000"/>
              </a:lnSpc>
              <a:spcBef>
                <a:spcPts val="2500"/>
              </a:spcBef>
              <a:buClrTx/>
              <a:buSzPct val="75000"/>
              <a:buFont typeface="Zapf Dingbats"/>
              <a:defRPr sz="4400">
                <a:solidFill>
                  <a:schemeClr val="accent6">
                    <a:hueOff val="-12921703"/>
                    <a:satOff val="-11099"/>
                    <a:lumOff val="-712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857828" indent="-638628" defTabSz="821531">
              <a:lnSpc>
                <a:spcPct val="100000"/>
              </a:lnSpc>
              <a:spcBef>
                <a:spcPts val="2500"/>
              </a:spcBef>
              <a:buClrTx/>
              <a:buSzPct val="75000"/>
              <a:buFont typeface="Zapf Dingbats"/>
              <a:defRPr sz="4400">
                <a:solidFill>
                  <a:schemeClr val="accent6">
                    <a:hueOff val="-12921703"/>
                    <a:satOff val="-11099"/>
                    <a:lumOff val="-712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264228" indent="-638628" defTabSz="821531">
              <a:lnSpc>
                <a:spcPct val="100000"/>
              </a:lnSpc>
              <a:spcBef>
                <a:spcPts val="2500"/>
              </a:spcBef>
              <a:buClrTx/>
              <a:buSzPct val="75000"/>
              <a:buFont typeface="Zapf Dingbats"/>
              <a:defRPr sz="4400">
                <a:solidFill>
                  <a:schemeClr val="accent6">
                    <a:hueOff val="-12921703"/>
                    <a:satOff val="-11099"/>
                    <a:lumOff val="-712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8228" y="12930187"/>
            <a:ext cx="423790" cy="4730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"/>
          <p:cNvSpPr/>
          <p:nvPr/>
        </p:nvSpPr>
        <p:spPr>
          <a:xfrm>
            <a:off x="15797361" y="730001"/>
            <a:ext cx="2233" cy="1120006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ine"/>
          <p:cNvSpPr/>
          <p:nvPr/>
        </p:nvSpPr>
        <p:spPr>
          <a:xfrm>
            <a:off x="15797361" y="4348757"/>
            <a:ext cx="4824264" cy="2234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Line"/>
          <p:cNvSpPr/>
          <p:nvPr/>
        </p:nvSpPr>
        <p:spPr>
          <a:xfrm>
            <a:off x="15797361" y="8259960"/>
            <a:ext cx="4824264" cy="2234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12192000" y="2536031"/>
            <a:ext cx="2233" cy="6072188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278689" y="2500312"/>
            <a:ext cx="2233" cy="710803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"/>
          <p:cNvSpPr/>
          <p:nvPr/>
        </p:nvSpPr>
        <p:spPr>
          <a:xfrm>
            <a:off x="12171908" y="714375"/>
            <a:ext cx="2233" cy="11269266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"/>
          <p:cNvSpPr/>
          <p:nvPr/>
        </p:nvSpPr>
        <p:spPr>
          <a:xfrm>
            <a:off x="9296548" y="2498080"/>
            <a:ext cx="2234" cy="7128124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Line"/>
          <p:cNvSpPr/>
          <p:nvPr/>
        </p:nvSpPr>
        <p:spPr>
          <a:xfrm>
            <a:off x="15065126" y="2498080"/>
            <a:ext cx="2234" cy="7128124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5218" y="12394406"/>
            <a:ext cx="11608595" cy="132159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128587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"/>
          <p:cNvSpPr/>
          <p:nvPr/>
        </p:nvSpPr>
        <p:spPr>
          <a:xfrm>
            <a:off x="3958828" y="2768203"/>
            <a:ext cx="6858001" cy="22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7143751" cy="242887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1285875">
              <a:lnSpc>
                <a:spcPct val="100000"/>
              </a:lnSpc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51671" y="3268265"/>
            <a:ext cx="7143751" cy="10447735"/>
          </a:xfrm>
          <a:prstGeom prst="rect">
            <a:avLst/>
          </a:prstGeom>
        </p:spPr>
        <p:txBody>
          <a:bodyPr lIns="71437" tIns="71437" rIns="71437" bIns="71437"/>
          <a:lstStyle>
            <a:lvl1pPr marL="3692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07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19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6476" indent="-369276" defTabSz="1285875">
              <a:lnSpc>
                <a:spcPct val="100000"/>
              </a:lnSpc>
              <a:spcBef>
                <a:spcPts val="6700"/>
              </a:spcBef>
              <a:buClr>
                <a:srgbClr val="737373"/>
              </a:buClr>
              <a:buFont typeface="Helvetica Neue"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4662" y="13055203"/>
            <a:ext cx="974676" cy="1010509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icture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027243" y="12353925"/>
            <a:ext cx="2717801" cy="87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FF6D2C"/>
        </a:buClr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Lauri_A_huge_pile_of_19th_century_houses_on_an_island_in_Nemo_i_4a898b7f-596b-40e0-a92a-474023ca9553.png" descr="Lauri_A_huge_pile_of_19th_century_houses_on_an_island_in_Nemo_i_4a898b7f-596b-40e0-a92a-474023ca95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701" y="-282509"/>
            <a:ext cx="25759073" cy="1443640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INHIMILLINEN TEKOÄLY"/>
          <p:cNvSpPr/>
          <p:nvPr/>
        </p:nvSpPr>
        <p:spPr>
          <a:xfrm>
            <a:off x="659994" y="-815478"/>
            <a:ext cx="9227437" cy="5545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 defTabSz="360000">
              <a:defRPr sz="8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pc="-239"/>
              <a:t>   </a:t>
            </a:r>
          </a:p>
          <a:p>
            <a:pPr algn="l" defTabSz="360000">
              <a:defRPr sz="8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pc="-239"/>
              <a:t>INHIMILLINEN TEKOÄLY</a:t>
            </a:r>
          </a:p>
        </p:txBody>
      </p:sp>
      <p:sp>
        <p:nvSpPr>
          <p:cNvPr id="246" name="LAURI JÄRVILEHTO, FT…"/>
          <p:cNvSpPr txBox="1"/>
          <p:nvPr/>
        </p:nvSpPr>
        <p:spPr>
          <a:xfrm>
            <a:off x="15233668" y="458465"/>
            <a:ext cx="8350251" cy="340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r" defTabSz="584200">
              <a:defRPr sz="5000" b="1" spc="-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LAURI JÄRVILEHTO, FT</a:t>
            </a:r>
          </a:p>
          <a:p>
            <a:pPr algn="r" defTabSz="584200">
              <a:defRPr sz="5000" b="1" spc="-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Työelämäprofessori</a:t>
            </a:r>
          </a:p>
          <a:p>
            <a:pPr algn="r" defTabSz="584200">
              <a:defRPr sz="5000" b="1" spc="-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Aalto-yliopisto</a:t>
            </a:r>
          </a:p>
          <a:p>
            <a:pPr algn="r" defTabSz="584200">
              <a:defRPr sz="5000" b="1" spc="-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@laurijarvilehto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lauri1977_picture_of_happy_squirrels_painting_pictures_in_a_fai_009d1ec3-9ebd-4cd8-9eb7-b9384ba438eb.png" descr="lauri1977_picture_of_happy_squirrels_painting_pictures_in_a_fai_009d1ec3-9ebd-4cd8-9eb7-b9384ba438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13" y="-104734"/>
            <a:ext cx="24847405" cy="1392546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50" name="Shape 301"/>
          <p:cNvSpPr txBox="1"/>
          <p:nvPr/>
        </p:nvSpPr>
        <p:spPr>
          <a:xfrm>
            <a:off x="518110" y="292765"/>
            <a:ext cx="21700151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Tekoäly työelämässä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53" name="Shape 301"/>
          <p:cNvSpPr txBox="1"/>
          <p:nvPr/>
        </p:nvSpPr>
        <p:spPr>
          <a:xfrm>
            <a:off x="518110" y="292765"/>
            <a:ext cx="21700151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Tekoäly työelämässä</a:t>
            </a:r>
          </a:p>
        </p:txBody>
      </p:sp>
      <p:pic>
        <p:nvPicPr>
          <p:cNvPr id="254" name="IMG_1272.PNG" descr="IMG_1272.PNG"/>
          <p:cNvPicPr>
            <a:picLocks noChangeAspect="1"/>
          </p:cNvPicPr>
          <p:nvPr/>
        </p:nvPicPr>
        <p:blipFill>
          <a:blip r:embed="rId2"/>
          <a:srcRect b="39697"/>
          <a:stretch>
            <a:fillRect/>
          </a:stretch>
        </p:blipFill>
        <p:spPr>
          <a:xfrm>
            <a:off x="3557063" y="2088753"/>
            <a:ext cx="7698613" cy="9513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272.PNG" descr="IMG_1272.PNG"/>
          <p:cNvPicPr>
            <a:picLocks noChangeAspect="1"/>
          </p:cNvPicPr>
          <p:nvPr/>
        </p:nvPicPr>
        <p:blipFill>
          <a:blip r:embed="rId2"/>
          <a:srcRect t="60088"/>
          <a:stretch>
            <a:fillRect/>
          </a:stretch>
        </p:blipFill>
        <p:spPr>
          <a:xfrm>
            <a:off x="12526937" y="2808287"/>
            <a:ext cx="7698485" cy="6296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Lauri_a_highly_detailed_artistic_representation_of_an_LLM_neura_182a660c-1069-492f-9a12-49a9240bfe15.png" descr="Lauri_a_highly_detailed_artistic_representation_of_an_LLM_neura_182a660c-1069-492f-9a12-49a9240bf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036" y="-17492"/>
            <a:ext cx="24536073" cy="1375098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59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60" name="Shape 301"/>
          <p:cNvSpPr txBox="1"/>
          <p:nvPr/>
        </p:nvSpPr>
        <p:spPr>
          <a:xfrm>
            <a:off x="518110" y="292765"/>
            <a:ext cx="21700151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Mitä tekoäly oikeasti on?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Lauri_a_thunderstorm_with_billowing_clouds_and_lightning_contai_27ee8e5e-522a-476a-a4fb-cd148e8c9f46.png" descr="Lauri_a_thunderstorm_with_billowing_clouds_and_lightning_contai_27ee8e5e-522a-476a-a4fb-cd148e8c9f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772" y="-234860"/>
            <a:ext cx="25311774" cy="1418572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ChatGPT: chat.openai.com…"/>
          <p:cNvSpPr txBox="1"/>
          <p:nvPr/>
        </p:nvSpPr>
        <p:spPr>
          <a:xfrm>
            <a:off x="397886" y="7171277"/>
            <a:ext cx="21221843" cy="611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b">
            <a:normAutofit/>
          </a:bodyPr>
          <a:lstStyle/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ChatGPT: chat.openai.com</a:t>
            </a:r>
          </a:p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Gemini: gemini.google.com</a:t>
            </a:r>
          </a:p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Dall-E: www.bing.com/create</a:t>
            </a:r>
          </a:p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Midjourney: www.midjourney.com</a:t>
            </a:r>
          </a:p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DeepL: www.deepl.com</a:t>
            </a:r>
          </a:p>
          <a:p>
            <a:pPr marL="786063" indent="-786063" algn="l" defTabSz="896111">
              <a:lnSpc>
                <a:spcPct val="90000"/>
              </a:lnSpc>
              <a:buSzPct val="100000"/>
              <a:buAutoNum type="arabicPeriod"/>
              <a:defRPr sz="58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Suno: suno.com</a:t>
            </a:r>
          </a:p>
        </p:txBody>
      </p:sp>
      <p:sp>
        <p:nvSpPr>
          <p:cNvPr id="264" name="Shape 301"/>
          <p:cNvSpPr txBox="1"/>
          <p:nvPr/>
        </p:nvSpPr>
        <p:spPr>
          <a:xfrm>
            <a:off x="518110" y="292765"/>
            <a:ext cx="21700151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Parhaat tekoälyratkaisut</a:t>
            </a:r>
          </a:p>
        </p:txBody>
      </p:sp>
      <p:sp>
        <p:nvSpPr>
          <p:cNvPr id="265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Lauri_A_universe_inside_a_bottle_in_a_futuristic_hall_white_wal_eaa0952b-6ea9-49af-9c89-9ceddbb7d046.png" descr="Lauri_A_universe_inside_a_bottle_in_a_futuristic_hall_white_wal_eaa0952b-6ea9-49af-9c89-9ceddbb7d0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649" y="-123760"/>
            <a:ext cx="24915298" cy="1396352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69" name="Shape 301"/>
          <p:cNvSpPr txBox="1"/>
          <p:nvPr/>
        </p:nvSpPr>
        <p:spPr>
          <a:xfrm>
            <a:off x="518110" y="292765"/>
            <a:ext cx="21700151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Tekoälyn käyttäminen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301"/>
          <p:cNvSpPr txBox="1"/>
          <p:nvPr/>
        </p:nvSpPr>
        <p:spPr>
          <a:xfrm>
            <a:off x="518110" y="292765"/>
            <a:ext cx="12821203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l" defTabSz="1828800"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Tekoälyn pikaopas</a:t>
            </a:r>
          </a:p>
        </p:txBody>
      </p:sp>
      <p:sp>
        <p:nvSpPr>
          <p:cNvPr id="272" name="@laurijarvilehto"/>
          <p:cNvSpPr txBox="1"/>
          <p:nvPr/>
        </p:nvSpPr>
        <p:spPr>
          <a:xfrm>
            <a:off x="19214901" y="4857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  <p:sp>
        <p:nvSpPr>
          <p:cNvPr id="273" name="bit.ly/tekoalyn_pikaopas"/>
          <p:cNvSpPr txBox="1"/>
          <p:nvPr/>
        </p:nvSpPr>
        <p:spPr>
          <a:xfrm>
            <a:off x="8464686" y="11946284"/>
            <a:ext cx="74546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bit.ly/</a:t>
            </a:r>
            <a:r>
              <a:rPr dirty="0" err="1">
                <a:solidFill>
                  <a:schemeClr val="tx1"/>
                </a:solidFill>
              </a:rPr>
              <a:t>tekoalyn_pikaopas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74" name="bit.ly_tekoalyn_pikaopas.png" descr="bit.ly_tekoalyn_pikaop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1299" y="2073073"/>
            <a:ext cx="9053227" cy="9053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creenshot 2023-10-22 at 15.01.49.png" descr="Screenshot 2023-10-22 at 15.01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83" y="2807884"/>
            <a:ext cx="6398667" cy="7583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lauri1977_background_slide_for_thank_you_at_the_end_of_a_presen_82d40299-e731-4f2a-b65a-af78b28e682c.png" descr="lauri1977_background_slide_for_thank_you_at_the_end_of_a_presen_82d40299-e731-4f2a-b65a-af78b28e682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886" y="-463154"/>
            <a:ext cx="27479729" cy="1540072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Kiitos!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 spc="-28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Kiitos!</a:t>
            </a:r>
          </a:p>
        </p:txBody>
      </p:sp>
      <p:sp>
        <p:nvSpPr>
          <p:cNvPr id="279" name="@laurijarvilehto"/>
          <p:cNvSpPr txBox="1"/>
          <p:nvPr/>
        </p:nvSpPr>
        <p:spPr>
          <a:xfrm>
            <a:off x="9489213" y="7927963"/>
            <a:ext cx="48975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@laurijarvilehto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Macintosh PowerPoint</Application>
  <PresentationFormat>Custom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DIN Alternate Bold</vt:lpstr>
      <vt:lpstr>Helvetica</vt:lpstr>
      <vt:lpstr>Helvetica Neue</vt:lpstr>
      <vt:lpstr>Helvetica Neue Medium</vt:lpstr>
      <vt:lpstr>Lucida Grande</vt:lpstr>
      <vt:lpstr>Zapf Dingbats</vt:lpstr>
      <vt:lpstr>ModernPortfolio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Järvilehto Lauri</cp:lastModifiedBy>
  <cp:revision>1</cp:revision>
  <dcterms:modified xsi:type="dcterms:W3CDTF">2024-08-22T10:20:12Z</dcterms:modified>
</cp:coreProperties>
</file>