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wmf" ContentType="image/x-w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6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807" r:id="rId4"/>
  </p:sldMasterIdLst>
  <p:notesMasterIdLst>
    <p:notesMasterId r:id="rId35"/>
  </p:notesMasterIdLst>
  <p:handoutMasterIdLst>
    <p:handoutMasterId r:id="rId36"/>
  </p:handoutMasterIdLst>
  <p:sldIdLst>
    <p:sldId id="256" r:id="rId5"/>
    <p:sldId id="2103813403" r:id="rId6"/>
    <p:sldId id="2103813410" r:id="rId7"/>
    <p:sldId id="2103813416" r:id="rId8"/>
    <p:sldId id="2103813405" r:id="rId9"/>
    <p:sldId id="2103813409" r:id="rId10"/>
    <p:sldId id="2103813415" r:id="rId11"/>
    <p:sldId id="2103813392" r:id="rId12"/>
    <p:sldId id="2103813368" r:id="rId13"/>
    <p:sldId id="492" r:id="rId14"/>
    <p:sldId id="527" r:id="rId15"/>
    <p:sldId id="1543" r:id="rId16"/>
    <p:sldId id="988" r:id="rId17"/>
    <p:sldId id="1524" r:id="rId18"/>
    <p:sldId id="1542" r:id="rId19"/>
    <p:sldId id="552" r:id="rId20"/>
    <p:sldId id="831" r:id="rId21"/>
    <p:sldId id="619" r:id="rId22"/>
    <p:sldId id="2103813370" r:id="rId23"/>
    <p:sldId id="1613" r:id="rId24"/>
    <p:sldId id="849" r:id="rId25"/>
    <p:sldId id="851" r:id="rId26"/>
    <p:sldId id="853" r:id="rId27"/>
    <p:sldId id="1526" r:id="rId28"/>
    <p:sldId id="1554" r:id="rId29"/>
    <p:sldId id="263" r:id="rId30"/>
    <p:sldId id="1527" r:id="rId31"/>
    <p:sldId id="1621" r:id="rId32"/>
    <p:sldId id="2103813404" r:id="rId33"/>
    <p:sldId id="1530" r:id="rId34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763B53D-FBCB-4F9B-9B6C-B05A05DA0A1F}">
          <p14:sldIdLst>
            <p14:sldId id="256"/>
            <p14:sldId id="2103813403"/>
            <p14:sldId id="2103813410"/>
            <p14:sldId id="2103813416"/>
            <p14:sldId id="2103813405"/>
            <p14:sldId id="2103813409"/>
            <p14:sldId id="2103813415"/>
            <p14:sldId id="2103813392"/>
            <p14:sldId id="2103813368"/>
            <p14:sldId id="492"/>
            <p14:sldId id="527"/>
            <p14:sldId id="1543"/>
            <p14:sldId id="988"/>
            <p14:sldId id="1524"/>
            <p14:sldId id="1542"/>
            <p14:sldId id="552"/>
            <p14:sldId id="831"/>
            <p14:sldId id="619"/>
            <p14:sldId id="2103813370"/>
            <p14:sldId id="1613"/>
            <p14:sldId id="849"/>
            <p14:sldId id="851"/>
            <p14:sldId id="853"/>
            <p14:sldId id="1526"/>
            <p14:sldId id="1554"/>
            <p14:sldId id="263"/>
            <p14:sldId id="1527"/>
            <p14:sldId id="1621"/>
            <p14:sldId id="2103813404"/>
            <p14:sldId id="1530"/>
          </p14:sldIdLst>
        </p14:section>
      </p14:sectionLst>
    </p:ext>
    <p:ext uri="{EFAFB233-063F-42B5-8137-9DF3F51BA10A}">
      <p15:sldGuideLst xmlns:p15="http://schemas.microsoft.com/office/powerpoint/2012/main">
        <p15:guide id="5" pos="3840">
          <p15:clr>
            <a:srgbClr val="A4A3A4"/>
          </p15:clr>
        </p15:guide>
        <p15:guide id="6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2983F62-B5D3-74CD-5EE2-3C9DCE98BA55}" name="Hakanen Jari" initials="JH" userId="S::Jari.Hakanen@ttl.fi::102ca722-9d21-447d-820f-0d42eab93710" providerId="AD"/>
  <p188:author id="{E5FE2091-8541-539F-A805-3941D9E7B5F8}" name="Kaltiainen Janne" initials="JK" userId="S::janne.kaltiainen@ttl.fi::5025060c-ad96-431c-b2c1-7430ffcd58f2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meds Ella" initials="SE" lastIdx="1" clrIdx="0">
    <p:extLst>
      <p:ext uri="{19B8F6BF-5375-455C-9EA6-DF929625EA0E}">
        <p15:presenceInfo xmlns:p15="http://schemas.microsoft.com/office/powerpoint/2012/main" userId="S-1-5-21-1547161642-1450960922-839522115-2707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61A74"/>
    <a:srgbClr val="A72EF6"/>
    <a:srgbClr val="00B6CD"/>
    <a:srgbClr val="C6E9F0"/>
    <a:srgbClr val="CF8CFA"/>
    <a:srgbClr val="003C78"/>
    <a:srgbClr val="00B0CA"/>
    <a:srgbClr val="008497"/>
    <a:srgbClr val="158AFF"/>
    <a:srgbClr val="8C0E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059AE8A-FDCC-4057-B0D0-BF12870824CD}" v="339" dt="2024-08-21T18:06:52.13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376" autoAdjust="0"/>
    <p:restoredTop sz="85830" autoAdjust="0"/>
  </p:normalViewPr>
  <p:slideViewPr>
    <p:cSldViewPr snapToGrid="0" showGuides="1">
      <p:cViewPr varScale="1">
        <p:scale>
          <a:sx n="73" d="100"/>
          <a:sy n="73" d="100"/>
        </p:scale>
        <p:origin x="826" y="72"/>
      </p:cViewPr>
      <p:guideLst>
        <p:guide pos="3840"/>
        <p:guide orient="horz" pos="2160"/>
      </p:guideLst>
    </p:cSldViewPr>
  </p:slideViewPr>
  <p:outlineViewPr>
    <p:cViewPr>
      <p:scale>
        <a:sx n="33" d="100"/>
        <a:sy n="33" d="100"/>
      </p:scale>
      <p:origin x="0" y="-834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46" d="100"/>
        <a:sy n="46" d="100"/>
      </p:scale>
      <p:origin x="0" y="0"/>
    </p:cViewPr>
  </p:sorterViewPr>
  <p:notesViewPr>
    <p:cSldViewPr snapToGrid="0" showGuides="1">
      <p:cViewPr varScale="1">
        <p:scale>
          <a:sx n="84" d="100"/>
          <a:sy n="84" d="100"/>
        </p:scale>
        <p:origin x="382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microsoft.com/office/2015/10/relationships/revisionInfo" Target="revisionInfo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Relationship Id="rId43" Type="http://schemas.microsoft.com/office/2018/10/relationships/authors" Target="author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fi-FI" dirty="0">
                <a:solidFill>
                  <a:schemeClr val="tx1"/>
                </a:solidFill>
              </a:rPr>
              <a:t>Samaa mieltä vastanneiden</a:t>
            </a:r>
            <a:r>
              <a:rPr lang="fi-FI" baseline="0" dirty="0">
                <a:solidFill>
                  <a:schemeClr val="tx1"/>
                </a:solidFill>
              </a:rPr>
              <a:t> osuudet</a:t>
            </a:r>
            <a:endParaRPr lang="fi-FI" dirty="0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Kesä 2023</c:v>
                </c:pt>
              </c:strCache>
            </c:strRef>
          </c:tx>
          <c:spPr>
            <a:solidFill>
              <a:schemeClr val="accent6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Tunnen tulevani ymmärretyksi työyhteisössäni.</c:v>
                </c:pt>
                <c:pt idx="1">
                  <c:v>Koen tulevani kuulluksi työyhteisössäni.</c:v>
                </c:pt>
                <c:pt idx="2">
                  <c:v>Koen, että voin luottaa ihmisiin työyhteisössäni.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0.71299999999999997</c:v>
                </c:pt>
                <c:pt idx="1">
                  <c:v>0.69599999999999995</c:v>
                </c:pt>
                <c:pt idx="2">
                  <c:v>0.73499999999999999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EDE-41BB-912D-618F8752BAD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Loppuvuosi 2023</c:v>
                </c:pt>
              </c:strCache>
            </c:strRef>
          </c:tx>
          <c:spPr>
            <a:pattFill prst="wdUpDiag">
              <a:fgClr>
                <a:schemeClr val="accent6">
                  <a:lumMod val="60000"/>
                  <a:lumOff val="40000"/>
                </a:schemeClr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Tunnen tulevani ymmärretyksi työyhteisössäni.</c:v>
                </c:pt>
                <c:pt idx="1">
                  <c:v>Koen tulevani kuulluksi työyhteisössäni.</c:v>
                </c:pt>
                <c:pt idx="2">
                  <c:v>Koen, että voin luottaa ihmisiin työyhteisössäni.</c:v>
                </c:pt>
              </c:strCache>
            </c:strRef>
          </c:cat>
          <c:val>
            <c:numRef>
              <c:f>Sheet1!$C$2:$C$4</c:f>
              <c:numCache>
                <c:formatCode>0%</c:formatCode>
                <c:ptCount val="3"/>
                <c:pt idx="0">
                  <c:v>0.69799999999999995</c:v>
                </c:pt>
                <c:pt idx="1">
                  <c:v>0.67900000000000005</c:v>
                </c:pt>
                <c:pt idx="2">
                  <c:v>0.71399999999999997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EDE-41BB-912D-618F8752BA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91729919"/>
        <c:axId val="1591724639"/>
      </c:barChart>
      <c:catAx>
        <c:axId val="159172991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91724639"/>
        <c:crosses val="autoZero"/>
        <c:auto val="1"/>
        <c:lblAlgn val="ctr"/>
        <c:lblOffset val="100"/>
        <c:noMultiLvlLbl val="0"/>
      </c:catAx>
      <c:valAx>
        <c:axId val="1591724639"/>
        <c:scaling>
          <c:orientation val="minMax"/>
          <c:max val="1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91729919"/>
        <c:crosses val="autoZero"/>
        <c:crossBetween val="between"/>
        <c:majorUnit val="0.25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9B98C3-B308-40CF-ACEA-0C8BA35E5444}" type="datetimeFigureOut">
              <a:rPr lang="fi-FI" smtClean="0"/>
              <a:t>22.8.2024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8A7553-A4E0-49F3-AD4F-B8D98709C13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202221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44AFA5-72A8-475B-B5CC-32A1F961D773}" type="datetimeFigureOut">
              <a:rPr lang="fi-FI" smtClean="0"/>
              <a:t>22.8.2024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3A472B-AAF4-452C-85B1-4D9E4CE74B4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586682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3A472B-AAF4-452C-85B1-4D9E4CE74B47}" type="slidenum">
              <a:rPr lang="fi-FI" smtClean="0"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550711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1050605">
              <a:defRPr/>
            </a:pPr>
            <a:fld id="{79A2EC30-8931-469E-ADD1-62DAD72B3EE2}" type="slidenum">
              <a:rPr lang="fi-FI" sz="1400">
                <a:solidFill>
                  <a:prstClr val="black"/>
                </a:solidFill>
                <a:latin typeface="Calibri" panose="020F0502020204030204"/>
              </a:rPr>
              <a:pPr defTabSz="1050605">
                <a:defRPr/>
              </a:pPr>
              <a:t>19</a:t>
            </a:fld>
            <a:endParaRPr lang="fi-FI" sz="140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2328170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3A472B-AAF4-452C-85B1-4D9E4CE74B47}" type="slidenum">
              <a:rPr lang="fi-FI" smtClean="0"/>
              <a:t>20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262305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3A472B-AAF4-452C-85B1-4D9E4CE74B47}" type="slidenum">
              <a:rPr lang="fi-FI" smtClean="0"/>
              <a:t>21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765931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3A472B-AAF4-452C-85B1-4D9E4CE74B47}" type="slidenum">
              <a:rPr lang="fi-FI" smtClean="0"/>
              <a:t>22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093462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3A472B-AAF4-452C-85B1-4D9E4CE74B47}" type="slidenum">
              <a:rPr lang="fi-FI" smtClean="0"/>
              <a:t>23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510019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3A472B-AAF4-452C-85B1-4D9E4CE74B47}" type="slidenum">
              <a:rPr lang="fi-FI" smtClean="0"/>
              <a:t>25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5495399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3A472B-AAF4-452C-85B1-4D9E4CE74B47}" type="slidenum">
              <a:rPr lang="fi-FI" smtClean="0"/>
              <a:t>30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419078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3A472B-AAF4-452C-85B1-4D9E4CE74B47}" type="slidenum">
              <a:rPr lang="fi-FI" smtClean="0"/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418379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3A472B-AAF4-452C-85B1-4D9E4CE74B47}" type="slidenum">
              <a:rPr lang="fi-FI" smtClean="0"/>
              <a:t>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993803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-231775" y="803275"/>
            <a:ext cx="7145338" cy="4019550"/>
          </a:xfrm>
          <a:noFill/>
        </p:spPr>
      </p:sp>
      <p:sp>
        <p:nvSpPr>
          <p:cNvPr id="131075" name="Rectangle 3"/>
          <p:cNvSpPr>
            <a:spLocks noGrp="1"/>
          </p:cNvSpPr>
          <p:nvPr>
            <p:ph type="body" idx="1"/>
          </p:nvPr>
        </p:nvSpPr>
        <p:spPr>
          <a:xfrm>
            <a:off x="891147" y="5090592"/>
            <a:ext cx="4900517" cy="4824922"/>
          </a:xfrm>
          <a:noFill/>
        </p:spPr>
        <p:txBody>
          <a:bodyPr/>
          <a:lstStyle/>
          <a:p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5378131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3A472B-AAF4-452C-85B1-4D9E4CE74B47}" type="slidenum">
              <a:rPr lang="fi-FI" smtClean="0"/>
              <a:t>11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950085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3A472B-AAF4-452C-85B1-4D9E4CE74B47}" type="slidenum">
              <a:rPr lang="fi-FI" smtClean="0"/>
              <a:pPr/>
              <a:t>13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086820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3A472B-AAF4-452C-85B1-4D9E4CE74B47}" type="slidenum">
              <a:rPr lang="fi-FI" smtClean="0"/>
              <a:t>16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659086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3A472B-AAF4-452C-85B1-4D9E4CE74B47}" type="slidenum">
              <a:rPr lang="fi-FI" smtClean="0"/>
              <a:pPr/>
              <a:t>17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905057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3A472B-AAF4-452C-85B1-4D9E4CE74B47}" type="slidenum">
              <a:rPr lang="fi-FI" smtClean="0"/>
              <a:t>18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367971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sv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sv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sv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sv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sv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sv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sv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sv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sv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sv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sv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sv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sv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sv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sv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sv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svg"/></Relationships>
</file>

<file path=ppt/slideLayouts/_rels/slideLayout38.xml.rels><?xml version="1.0" encoding="UTF-8" standalone="yes"?>
<Relationships xmlns="http://schemas.openxmlformats.org/package/2006/relationships"><Relationship Id="rId8" Type="http://schemas.openxmlformats.org/officeDocument/2006/relationships/hyperlink" Target="https://twitter.com/tyoterveys" TargetMode="External"/><Relationship Id="rId13" Type="http://schemas.openxmlformats.org/officeDocument/2006/relationships/image" Target="../media/image6.svg"/><Relationship Id="rId3" Type="http://schemas.openxmlformats.org/officeDocument/2006/relationships/image" Target="../media/image4.svg"/><Relationship Id="rId7" Type="http://schemas.openxmlformats.org/officeDocument/2006/relationships/image" Target="../media/image36.png"/><Relationship Id="rId12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facebook.com/tyoterveyslaitos" TargetMode="External"/><Relationship Id="rId11" Type="http://schemas.openxmlformats.org/officeDocument/2006/relationships/image" Target="../media/image38.png"/><Relationship Id="rId5" Type="http://schemas.openxmlformats.org/officeDocument/2006/relationships/image" Target="../media/image35.png"/><Relationship Id="rId15" Type="http://schemas.openxmlformats.org/officeDocument/2006/relationships/image" Target="../media/image40.svg"/><Relationship Id="rId10" Type="http://schemas.openxmlformats.org/officeDocument/2006/relationships/hyperlink" Target="http://www.ttl.fi/fi/sivut/default.aspx" TargetMode="External"/><Relationship Id="rId4" Type="http://schemas.openxmlformats.org/officeDocument/2006/relationships/hyperlink" Target="https://instagram.com/tyoterveys/" TargetMode="External"/><Relationship Id="rId9" Type="http://schemas.openxmlformats.org/officeDocument/2006/relationships/image" Target="../media/image37.png"/><Relationship Id="rId14" Type="http://schemas.openxmlformats.org/officeDocument/2006/relationships/image" Target="../media/image39.png"/></Relationships>
</file>

<file path=ppt/slideLayouts/_rels/slideLayout3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tyoterveyslaitos" TargetMode="External"/><Relationship Id="rId13" Type="http://schemas.openxmlformats.org/officeDocument/2006/relationships/image" Target="../media/image38.png"/><Relationship Id="rId3" Type="http://schemas.openxmlformats.org/officeDocument/2006/relationships/image" Target="../media/image8.svg"/><Relationship Id="rId7" Type="http://schemas.openxmlformats.org/officeDocument/2006/relationships/image" Target="../media/image35.png"/><Relationship Id="rId12" Type="http://schemas.openxmlformats.org/officeDocument/2006/relationships/hyperlink" Target="http://www.ttl.fi/fi/sivut/default.aspx" TargetMode="External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instagram.com/tyoterveys/" TargetMode="External"/><Relationship Id="rId11" Type="http://schemas.openxmlformats.org/officeDocument/2006/relationships/image" Target="../media/image37.png"/><Relationship Id="rId5" Type="http://schemas.openxmlformats.org/officeDocument/2006/relationships/image" Target="../media/image2.svg"/><Relationship Id="rId15" Type="http://schemas.openxmlformats.org/officeDocument/2006/relationships/image" Target="../media/image40.svg"/><Relationship Id="rId10" Type="http://schemas.openxmlformats.org/officeDocument/2006/relationships/hyperlink" Target="https://twitter.com/tyoterveys" TargetMode="External"/><Relationship Id="rId4" Type="http://schemas.openxmlformats.org/officeDocument/2006/relationships/image" Target="../media/image1.png"/><Relationship Id="rId9" Type="http://schemas.openxmlformats.org/officeDocument/2006/relationships/image" Target="../media/image36.png"/><Relationship Id="rId14" Type="http://schemas.openxmlformats.org/officeDocument/2006/relationships/image" Target="../media/image39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2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6.svg"/><Relationship Id="rId4" Type="http://schemas.openxmlformats.org/officeDocument/2006/relationships/image" Target="../media/image10.svg"/></Relationships>
</file>

<file path=ppt/slideLayouts/_rels/slideLayout4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tyoterveyslaitos" TargetMode="External"/><Relationship Id="rId13" Type="http://schemas.openxmlformats.org/officeDocument/2006/relationships/image" Target="../media/image38.png"/><Relationship Id="rId3" Type="http://schemas.openxmlformats.org/officeDocument/2006/relationships/image" Target="../media/image4.svg"/><Relationship Id="rId7" Type="http://schemas.openxmlformats.org/officeDocument/2006/relationships/image" Target="../media/image35.png"/><Relationship Id="rId12" Type="http://schemas.openxmlformats.org/officeDocument/2006/relationships/hyperlink" Target="http://www.ttl.fi/fi/sivut/default.aspx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instagram.com/tyoterveys/" TargetMode="External"/><Relationship Id="rId11" Type="http://schemas.openxmlformats.org/officeDocument/2006/relationships/image" Target="../media/image37.png"/><Relationship Id="rId5" Type="http://schemas.openxmlformats.org/officeDocument/2006/relationships/image" Target="../media/image2.svg"/><Relationship Id="rId15" Type="http://schemas.openxmlformats.org/officeDocument/2006/relationships/image" Target="../media/image40.svg"/><Relationship Id="rId10" Type="http://schemas.openxmlformats.org/officeDocument/2006/relationships/hyperlink" Target="https://twitter.com/tyoterveys" TargetMode="External"/><Relationship Id="rId4" Type="http://schemas.openxmlformats.org/officeDocument/2006/relationships/image" Target="../media/image1.png"/><Relationship Id="rId9" Type="http://schemas.openxmlformats.org/officeDocument/2006/relationships/image" Target="../media/image36.png"/><Relationship Id="rId14" Type="http://schemas.openxmlformats.org/officeDocument/2006/relationships/image" Target="../media/image39.pn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2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6.svg"/><Relationship Id="rId4" Type="http://schemas.openxmlformats.org/officeDocument/2006/relationships/image" Target="../media/image10.svg"/></Relationships>
</file>

<file path=ppt/slideLayouts/_rels/slideLayout4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1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4.wmf"/><Relationship Id="rId3" Type="http://schemas.openxmlformats.org/officeDocument/2006/relationships/hyperlink" Target="https://instagram.com/tyoterveys/" TargetMode="External"/><Relationship Id="rId7" Type="http://schemas.openxmlformats.org/officeDocument/2006/relationships/hyperlink" Target="https://twitter.com/tyoterveys" TargetMode="External"/><Relationship Id="rId12" Type="http://schemas.openxmlformats.org/officeDocument/2006/relationships/image" Target="../media/image38.png"/><Relationship Id="rId2" Type="http://schemas.openxmlformats.org/officeDocument/2006/relationships/image" Target="../media/image42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6.png"/><Relationship Id="rId11" Type="http://schemas.openxmlformats.org/officeDocument/2006/relationships/hyperlink" Target="http://www.ttl.fi/fi/sivut/default.aspx" TargetMode="External"/><Relationship Id="rId5" Type="http://schemas.openxmlformats.org/officeDocument/2006/relationships/hyperlink" Target="https://www.facebook.com/tyoterveyslaitos" TargetMode="External"/><Relationship Id="rId10" Type="http://schemas.openxmlformats.org/officeDocument/2006/relationships/image" Target="../media/image43.png"/><Relationship Id="rId4" Type="http://schemas.openxmlformats.org/officeDocument/2006/relationships/image" Target="../media/image35.png"/><Relationship Id="rId9" Type="http://schemas.openxmlformats.org/officeDocument/2006/relationships/hyperlink" Target="https://www.youtube.com/user/Tyoterveyslaitos" TargetMode="External"/><Relationship Id="rId14" Type="http://schemas.openxmlformats.org/officeDocument/2006/relationships/image" Target="../media/image45.wmf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2.svg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lehti sinine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0EAF27D-2807-47D9-BB1A-2097B4E876EC}"/>
              </a:ext>
            </a:extLst>
          </p:cNvPr>
          <p:cNvSpPr/>
          <p:nvPr/>
        </p:nvSpPr>
        <p:spPr>
          <a:xfrm>
            <a:off x="839788" y="836613"/>
            <a:ext cx="10512425" cy="5184774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BA3B657-F64D-4FF7-BDE7-E9D34A702845}"/>
              </a:ext>
            </a:extLst>
          </p:cNvPr>
          <p:cNvSpPr/>
          <p:nvPr/>
        </p:nvSpPr>
        <p:spPr>
          <a:xfrm>
            <a:off x="8649325" y="3559913"/>
            <a:ext cx="3542676" cy="334305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03BFFB1-C945-4CE5-9C2B-3BEBB24DCCC5}"/>
              </a:ext>
            </a:extLst>
          </p:cNvPr>
          <p:cNvSpPr/>
          <p:nvPr/>
        </p:nvSpPr>
        <p:spPr>
          <a:xfrm>
            <a:off x="4657165" y="643348"/>
            <a:ext cx="2882153" cy="41094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773114" y="1896178"/>
            <a:ext cx="8642840" cy="1768734"/>
          </a:xfrm>
        </p:spPr>
        <p:txBody>
          <a:bodyPr anchor="b" anchorCtr="0">
            <a:noAutofit/>
          </a:bodyPr>
          <a:lstStyle>
            <a:lvl1pPr algn="ctr">
              <a:lnSpc>
                <a:spcPct val="85000"/>
              </a:lnSpc>
              <a:defRPr sz="4400" b="1" i="0" spc="0">
                <a:solidFill>
                  <a:schemeClr val="accent1"/>
                </a:solidFill>
                <a:latin typeface="+mn-lt"/>
                <a:cs typeface="Segoe UI Light" panose="020B0502040204020203" pitchFamily="34" charset="0"/>
              </a:defRPr>
            </a:lvl1pPr>
          </a:lstStyle>
          <a:p>
            <a:r>
              <a:rPr lang="en-US" dirty="0" err="1"/>
              <a:t>Otsikko</a:t>
            </a:r>
            <a:r>
              <a:rPr lang="en-US" dirty="0"/>
              <a:t> </a:t>
            </a:r>
            <a:r>
              <a:rPr lang="en-US" dirty="0" err="1"/>
              <a:t>enintään</a:t>
            </a:r>
            <a:r>
              <a:rPr lang="en-US" dirty="0"/>
              <a:t> </a:t>
            </a:r>
            <a:r>
              <a:rPr lang="en-US" dirty="0" err="1"/>
              <a:t>kolmelle</a:t>
            </a:r>
            <a:r>
              <a:rPr lang="en-US" dirty="0"/>
              <a:t> </a:t>
            </a:r>
            <a:r>
              <a:rPr lang="en-US" dirty="0" err="1"/>
              <a:t>riville</a:t>
            </a:r>
            <a:br>
              <a:rPr lang="en-US" dirty="0"/>
            </a:br>
            <a:r>
              <a:rPr lang="en-US" dirty="0"/>
              <a:t>– </a:t>
            </a:r>
            <a:r>
              <a:rPr lang="en-US" dirty="0" err="1"/>
              <a:t>Pitäydy</a:t>
            </a:r>
            <a:r>
              <a:rPr lang="en-US" dirty="0"/>
              <a:t> </a:t>
            </a:r>
            <a:r>
              <a:rPr lang="en-US" dirty="0" err="1"/>
              <a:t>tekstin</a:t>
            </a:r>
            <a:r>
              <a:rPr lang="en-US" dirty="0"/>
              <a:t> </a:t>
            </a:r>
            <a:r>
              <a:rPr lang="en-US" dirty="0" err="1"/>
              <a:t>pistekoossa</a:t>
            </a:r>
            <a:r>
              <a:rPr lang="en-US" dirty="0"/>
              <a:t> </a:t>
            </a:r>
            <a:r>
              <a:rPr lang="en-US" dirty="0" err="1"/>
              <a:t>sekä</a:t>
            </a:r>
            <a:r>
              <a:rPr lang="en-US" dirty="0"/>
              <a:t> </a:t>
            </a:r>
            <a:r>
              <a:rPr lang="en-US" dirty="0" err="1"/>
              <a:t>tekstilaatikon</a:t>
            </a:r>
            <a:r>
              <a:rPr lang="en-US" dirty="0"/>
              <a:t> </a:t>
            </a:r>
            <a:r>
              <a:rPr lang="en-US" dirty="0" err="1"/>
              <a:t>koossa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14534" y="3664912"/>
            <a:ext cx="9360000" cy="722311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spcAft>
                <a:spcPts val="0"/>
              </a:spcAft>
              <a:buNone/>
              <a:defRPr sz="2800" b="0" spc="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err="1"/>
              <a:t>Etunimi</a:t>
            </a:r>
            <a:r>
              <a:rPr lang="en-US" dirty="0"/>
              <a:t> </a:t>
            </a:r>
            <a:r>
              <a:rPr lang="en-US" dirty="0" err="1"/>
              <a:t>Sukunimi</a:t>
            </a:r>
            <a:r>
              <a:rPr lang="en-US" dirty="0"/>
              <a:t>, </a:t>
            </a:r>
            <a:r>
              <a:rPr lang="en-US" dirty="0" err="1"/>
              <a:t>titteli</a:t>
            </a:r>
            <a:r>
              <a:rPr lang="en-US" dirty="0"/>
              <a:t> (1 </a:t>
            </a:r>
            <a:r>
              <a:rPr lang="en-US" dirty="0" err="1"/>
              <a:t>riville</a:t>
            </a:r>
            <a:r>
              <a:rPr lang="en-US" dirty="0"/>
              <a:t>)</a:t>
            </a:r>
            <a:endParaRPr lang="fi-FI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CC40ACB-3445-4A17-8E27-7174DB1FA43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73114" y="4326410"/>
            <a:ext cx="8642840" cy="471805"/>
          </a:xfrm>
        </p:spPr>
        <p:txBody>
          <a:bodyPr anchor="b" anchorCtr="0">
            <a:noAutofit/>
          </a:bodyPr>
          <a:lstStyle>
            <a:lvl1pPr marL="0" indent="0" algn="ctr">
              <a:lnSpc>
                <a:spcPct val="85000"/>
              </a:lnSpc>
              <a:spcAft>
                <a:spcPts val="0"/>
              </a:spcAft>
              <a:buNone/>
              <a:defRPr sz="2200">
                <a:solidFill>
                  <a:schemeClr val="accent1"/>
                </a:solidFill>
              </a:defRPr>
            </a:lvl1pPr>
          </a:lstStyle>
          <a:p>
            <a:r>
              <a:rPr lang="en-US" dirty="0" err="1"/>
              <a:t>Pääsomekanava</a:t>
            </a:r>
            <a:r>
              <a:rPr lang="en-US" dirty="0"/>
              <a:t> @</a:t>
            </a:r>
            <a:r>
              <a:rPr lang="en-US" dirty="0" err="1"/>
              <a:t>loremipsum</a:t>
            </a:r>
            <a:r>
              <a:rPr lang="en-US" dirty="0"/>
              <a:t> (1 </a:t>
            </a:r>
            <a:r>
              <a:rPr lang="en-US" dirty="0" err="1"/>
              <a:t>riville</a:t>
            </a:r>
            <a:r>
              <a:rPr lang="en-US" dirty="0"/>
              <a:t>)</a:t>
            </a:r>
            <a:endParaRPr lang="fi-FI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AD2FEB0A-B3AF-41F9-BD28-02B4985E07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462340" y="3514943"/>
            <a:ext cx="6879873" cy="4278702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085AB879-6181-48EC-9F00-D04B93D9E2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834534" y="673006"/>
            <a:ext cx="2520000" cy="347447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2F46CC1-B6B2-4441-BB48-70A79DFDE457}"/>
              </a:ext>
            </a:extLst>
          </p:cNvPr>
          <p:cNvSpPr/>
          <p:nvPr userDrawn="1"/>
        </p:nvSpPr>
        <p:spPr>
          <a:xfrm>
            <a:off x="839788" y="836613"/>
            <a:ext cx="10512425" cy="5184774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ECD558D-F808-45E3-82B8-F2C947135A8F}"/>
              </a:ext>
            </a:extLst>
          </p:cNvPr>
          <p:cNvSpPr/>
          <p:nvPr userDrawn="1"/>
        </p:nvSpPr>
        <p:spPr>
          <a:xfrm>
            <a:off x="8649325" y="3559913"/>
            <a:ext cx="3542676" cy="334305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8112B23-4444-4B42-A9C7-FBD2A2D0A68F}"/>
              </a:ext>
            </a:extLst>
          </p:cNvPr>
          <p:cNvSpPr/>
          <p:nvPr userDrawn="1"/>
        </p:nvSpPr>
        <p:spPr>
          <a:xfrm>
            <a:off x="4657165" y="643348"/>
            <a:ext cx="2882153" cy="41094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16B24AC6-9108-4746-B07B-DEA684D352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462340" y="3514943"/>
            <a:ext cx="6879873" cy="4278702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FDFBB1FE-CDCF-4FF7-9C7E-229575C605B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834534" y="673006"/>
            <a:ext cx="2520000" cy="347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5807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7151">
          <p15:clr>
            <a:srgbClr val="FBAE40"/>
          </p15:clr>
        </p15:guide>
        <p15:guide id="2" pos="529">
          <p15:clr>
            <a:srgbClr val="FBAE40"/>
          </p15:clr>
        </p15:guide>
        <p15:guide id="3" pos="7355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ksi tekstilaatikko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15D1B3-C6B6-4019-8BE0-E3EB9332C1B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9789" y="1991170"/>
            <a:ext cx="5975079" cy="4138168"/>
          </a:xfrm>
        </p:spPr>
        <p:txBody>
          <a:bodyPr lIns="0" rIns="0" bIns="0"/>
          <a:lstStyle>
            <a:lvl1pPr marL="265113" indent="-265113">
              <a:lnSpc>
                <a:spcPct val="95000"/>
              </a:lnSpc>
              <a:spcAft>
                <a:spcPts val="1200"/>
              </a:spcAft>
              <a:buFont typeface="Arial" panose="020B0604020202020204" pitchFamily="34" charset="0"/>
              <a:buChar char="•"/>
              <a:defRPr sz="2200" b="0">
                <a:solidFill>
                  <a:schemeClr val="bg2">
                    <a:lumMod val="50000"/>
                  </a:schemeClr>
                </a:solidFill>
                <a:latin typeface="+mn-lt"/>
              </a:defRPr>
            </a:lvl1pPr>
            <a:lvl2pPr marL="446088" indent="-177800">
              <a:lnSpc>
                <a:spcPct val="95000"/>
              </a:lnSpc>
              <a:spcAft>
                <a:spcPts val="1200"/>
              </a:spcAft>
              <a:buFont typeface="Arial" panose="020B0604020202020204" pitchFamily="34" charset="0"/>
              <a:buChar char="•"/>
              <a:defRPr sz="2000" b="0">
                <a:solidFill>
                  <a:schemeClr val="bg2">
                    <a:lumMod val="50000"/>
                  </a:schemeClr>
                </a:solidFill>
                <a:latin typeface="+mn-lt"/>
              </a:defRPr>
            </a:lvl2pPr>
            <a:lvl3pPr marL="630238" indent="-180975">
              <a:lnSpc>
                <a:spcPct val="95000"/>
              </a:lnSpc>
              <a:spcAft>
                <a:spcPts val="1200"/>
              </a:spcAft>
              <a:defRPr sz="1800">
                <a:solidFill>
                  <a:schemeClr val="bg2">
                    <a:lumMod val="50000"/>
                  </a:schemeClr>
                </a:solidFill>
                <a:latin typeface="+mn-lt"/>
              </a:defRPr>
            </a:lvl3pPr>
            <a:lvl4pPr marL="801688" indent="-171450">
              <a:lnSpc>
                <a:spcPct val="95000"/>
              </a:lnSpc>
              <a:spcAft>
                <a:spcPts val="1200"/>
              </a:spcAft>
              <a:defRPr sz="1600">
                <a:solidFill>
                  <a:schemeClr val="bg2">
                    <a:lumMod val="50000"/>
                  </a:schemeClr>
                </a:solidFill>
                <a:latin typeface="+mn-lt"/>
              </a:defRPr>
            </a:lvl4pPr>
            <a:lvl5pPr marL="982663" indent="-180975">
              <a:lnSpc>
                <a:spcPct val="95000"/>
              </a:lnSpc>
              <a:spcAft>
                <a:spcPts val="1200"/>
              </a:spcAft>
              <a:defRPr sz="1600">
                <a:solidFill>
                  <a:schemeClr val="bg2">
                    <a:lumMod val="50000"/>
                  </a:schemeClr>
                </a:solidFill>
                <a:latin typeface="+mn-lt"/>
              </a:defRPr>
            </a:lvl5pPr>
          </a:lstStyle>
          <a:p>
            <a:r>
              <a:rPr lang="fi-FI" dirty="0"/>
              <a:t>Kuvan rajausta pääsee muokkaamaan </a:t>
            </a:r>
            <a:r>
              <a:rPr lang="fi-FI" dirty="0" err="1"/>
              <a:t>Format</a:t>
            </a:r>
            <a:r>
              <a:rPr lang="fi-FI" dirty="0"/>
              <a:t>-välilehdeltä </a:t>
            </a:r>
            <a:r>
              <a:rPr lang="fi-FI" dirty="0" err="1"/>
              <a:t>Crop</a:t>
            </a:r>
            <a:r>
              <a:rPr lang="fi-FI" dirty="0"/>
              <a:t>-työkalulla. Noudata brändikirjan kuvavalintaohjeita kun valitset kuvituskuvia esitykseesi. Kuvan resoluutio tulee olla 150 </a:t>
            </a:r>
            <a:r>
              <a:rPr lang="fi-FI" dirty="0" err="1"/>
              <a:t>ppi</a:t>
            </a:r>
            <a:r>
              <a:rPr lang="fi-FI" dirty="0"/>
              <a:t> (1:1 koossa), jotta kuva toistuu terävänä esitystilanteissa.</a:t>
            </a:r>
          </a:p>
          <a:p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EEC2D8B1-7A77-4C47-B6FC-E65F5FB146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7" y="944562"/>
            <a:ext cx="10512425" cy="774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/>
            </a:lvl1pPr>
          </a:lstStyle>
          <a:p>
            <a:r>
              <a:rPr lang="en-US" dirty="0" err="1"/>
              <a:t>Yksi</a:t>
            </a:r>
            <a:r>
              <a:rPr lang="en-US" dirty="0"/>
              <a:t> </a:t>
            </a:r>
            <a:r>
              <a:rPr lang="en-US" dirty="0" err="1"/>
              <a:t>tekstilaatikko</a:t>
            </a:r>
            <a:r>
              <a:rPr lang="en-US" dirty="0"/>
              <a:t> ja </a:t>
            </a:r>
            <a:r>
              <a:rPr lang="en-US" dirty="0" err="1"/>
              <a:t>paikka</a:t>
            </a:r>
            <a:r>
              <a:rPr lang="en-US" dirty="0"/>
              <a:t> </a:t>
            </a:r>
            <a:r>
              <a:rPr lang="en-US" dirty="0" err="1"/>
              <a:t>kuvalle</a:t>
            </a:r>
            <a:endParaRPr lang="fi-FI" dirty="0"/>
          </a:p>
        </p:txBody>
      </p:sp>
      <p:sp>
        <p:nvSpPr>
          <p:cNvPr id="15" name="Date Placeholder 4">
            <a:extLst>
              <a:ext uri="{FF2B5EF4-FFF2-40B4-BE49-F238E27FC236}">
                <a16:creationId xmlns:a16="http://schemas.microsoft.com/office/drawing/2014/main" id="{2EECF96C-C4F2-4291-845A-827450CDBD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12058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bg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fi-FI"/>
              <a:t>28.11.2018</a:t>
            </a:r>
          </a:p>
        </p:txBody>
      </p:sp>
      <p:sp>
        <p:nvSpPr>
          <p:cNvPr id="16" name="Footer Placeholder 6">
            <a:extLst>
              <a:ext uri="{FF2B5EF4-FFF2-40B4-BE49-F238E27FC236}">
                <a16:creationId xmlns:a16="http://schemas.microsoft.com/office/drawing/2014/main" id="{0239BB99-587F-4F12-817E-0D666E6170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17375" y="6356350"/>
            <a:ext cx="7590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kern="800" spc="100" baseline="0">
                <a:solidFill>
                  <a:schemeClr val="bg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fi-FI"/>
              <a:t>© Työterveyslaitos    |    Jari Hakanen</a:t>
            </a:r>
          </a:p>
        </p:txBody>
      </p:sp>
      <p:sp>
        <p:nvSpPr>
          <p:cNvPr id="17" name="Slide Number Placeholder 7">
            <a:extLst>
              <a:ext uri="{FF2B5EF4-FFF2-40B4-BE49-F238E27FC236}">
                <a16:creationId xmlns:a16="http://schemas.microsoft.com/office/drawing/2014/main" id="{12A91F40-1C0E-4DC6-88AB-03BACDE3B0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33212" y="6356350"/>
            <a:ext cx="112058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bg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fld id="{0CED4B1A-FCA2-483F-A5D4-2A977CA5EF49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EFF913CA-9A1A-4F22-BA6B-0589090F0C1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215188" y="1990725"/>
            <a:ext cx="4137025" cy="4030663"/>
          </a:xfrm>
        </p:spPr>
        <p:txBody>
          <a:bodyPr/>
          <a:lstStyle/>
          <a:p>
            <a:r>
              <a:rPr lang="en-US"/>
              <a:t>Click icon to add picture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5599309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ksi tekstilaatikko, kuva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15D1B3-C6B6-4019-8BE0-E3EB9332C1B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9789" y="1991170"/>
            <a:ext cx="5975079" cy="4138168"/>
          </a:xfrm>
        </p:spPr>
        <p:txBody>
          <a:bodyPr lIns="0" rIns="0" bIns="0"/>
          <a:lstStyle>
            <a:lvl1pPr marL="266700" indent="-266700">
              <a:lnSpc>
                <a:spcPct val="95000"/>
              </a:lnSpc>
              <a:spcAft>
                <a:spcPts val="1200"/>
              </a:spcAft>
              <a:defRPr sz="2200">
                <a:solidFill>
                  <a:schemeClr val="bg2">
                    <a:lumMod val="50000"/>
                  </a:schemeClr>
                </a:solidFill>
                <a:latin typeface="+mn-lt"/>
              </a:defRPr>
            </a:lvl1pPr>
            <a:lvl2pPr marL="449263" indent="-182563">
              <a:lnSpc>
                <a:spcPct val="95000"/>
              </a:lnSpc>
              <a:spcAft>
                <a:spcPts val="1200"/>
              </a:spcAft>
              <a:defRPr sz="2000">
                <a:solidFill>
                  <a:schemeClr val="bg2">
                    <a:lumMod val="50000"/>
                  </a:schemeClr>
                </a:solidFill>
                <a:latin typeface="+mn-lt"/>
              </a:defRPr>
            </a:lvl2pPr>
            <a:lvl3pPr marL="630238" indent="-180975">
              <a:lnSpc>
                <a:spcPct val="95000"/>
              </a:lnSpc>
              <a:spcAft>
                <a:spcPts val="1200"/>
              </a:spcAft>
              <a:defRPr sz="1800">
                <a:solidFill>
                  <a:schemeClr val="bg2">
                    <a:lumMod val="50000"/>
                  </a:schemeClr>
                </a:solidFill>
                <a:latin typeface="+mn-lt"/>
              </a:defRPr>
            </a:lvl3pPr>
            <a:lvl4pPr marL="801688" indent="-171450">
              <a:lnSpc>
                <a:spcPct val="95000"/>
              </a:lnSpc>
              <a:spcAft>
                <a:spcPts val="1200"/>
              </a:spcAft>
              <a:defRPr sz="1600">
                <a:solidFill>
                  <a:schemeClr val="bg2">
                    <a:lumMod val="50000"/>
                  </a:schemeClr>
                </a:solidFill>
                <a:latin typeface="+mn-lt"/>
              </a:defRPr>
            </a:lvl4pPr>
            <a:lvl5pPr marL="982663" indent="-180975">
              <a:lnSpc>
                <a:spcPct val="95000"/>
              </a:lnSpc>
              <a:spcAft>
                <a:spcPts val="1200"/>
              </a:spcAft>
              <a:defRPr sz="1600">
                <a:solidFill>
                  <a:schemeClr val="bg2">
                    <a:lumMod val="50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fi-FI" dirty="0"/>
              <a:t>Kuvan rajausta pääsee muokkaamaan </a:t>
            </a:r>
            <a:r>
              <a:rPr lang="fi-FI" dirty="0" err="1"/>
              <a:t>Format</a:t>
            </a:r>
            <a:r>
              <a:rPr lang="fi-FI" dirty="0"/>
              <a:t>-välilehdeltä </a:t>
            </a:r>
            <a:r>
              <a:rPr lang="fi-FI" dirty="0" err="1"/>
              <a:t>Crop</a:t>
            </a:r>
            <a:r>
              <a:rPr lang="fi-FI" dirty="0"/>
              <a:t>-työkalulla. Noudata brändikirjan kuvavalintaohjeita kun valitset kuvituskuvia esitykseesi. Kuvan resoluutio tulee olla 150 </a:t>
            </a:r>
            <a:r>
              <a:rPr lang="fi-FI" dirty="0" err="1"/>
              <a:t>ppi</a:t>
            </a:r>
            <a:r>
              <a:rPr lang="fi-FI" dirty="0"/>
              <a:t> (1:1 koossa), jotta kuva toistuu terävänä esitystilanteissa.</a:t>
            </a:r>
            <a:endParaRPr lang="en-US" dirty="0"/>
          </a:p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EEC2D8B1-7A77-4C47-B6FC-E65F5FB146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7" y="944562"/>
            <a:ext cx="10512425" cy="774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/>
            </a:lvl1pPr>
          </a:lstStyle>
          <a:p>
            <a:r>
              <a:rPr lang="en-US" dirty="0" err="1"/>
              <a:t>Yksi</a:t>
            </a:r>
            <a:r>
              <a:rPr lang="en-US" dirty="0"/>
              <a:t> </a:t>
            </a:r>
            <a:r>
              <a:rPr lang="en-US" dirty="0" err="1"/>
              <a:t>tekstilaatikko</a:t>
            </a:r>
            <a:r>
              <a:rPr lang="en-US" dirty="0"/>
              <a:t> </a:t>
            </a:r>
            <a:r>
              <a:rPr lang="en-US" dirty="0" err="1"/>
              <a:t>sekä</a:t>
            </a:r>
            <a:r>
              <a:rPr lang="en-US" dirty="0"/>
              <a:t> </a:t>
            </a:r>
            <a:r>
              <a:rPr lang="en-US" dirty="0" err="1"/>
              <a:t>paikka</a:t>
            </a:r>
            <a:r>
              <a:rPr lang="en-US" dirty="0"/>
              <a:t> </a:t>
            </a:r>
            <a:r>
              <a:rPr lang="en-US" dirty="0" err="1"/>
              <a:t>kuvalle</a:t>
            </a:r>
            <a:r>
              <a:rPr lang="en-US" dirty="0"/>
              <a:t> ja </a:t>
            </a:r>
            <a:r>
              <a:rPr lang="en-US" dirty="0" err="1"/>
              <a:t>kuvatekstille</a:t>
            </a:r>
            <a:endParaRPr lang="fi-FI" dirty="0"/>
          </a:p>
        </p:txBody>
      </p:sp>
      <p:sp>
        <p:nvSpPr>
          <p:cNvPr id="15" name="Date Placeholder 4">
            <a:extLst>
              <a:ext uri="{FF2B5EF4-FFF2-40B4-BE49-F238E27FC236}">
                <a16:creationId xmlns:a16="http://schemas.microsoft.com/office/drawing/2014/main" id="{2EECF96C-C4F2-4291-845A-827450CDBD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12058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bg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fi-FI"/>
              <a:t>28.11.2018</a:t>
            </a:r>
          </a:p>
        </p:txBody>
      </p:sp>
      <p:sp>
        <p:nvSpPr>
          <p:cNvPr id="16" name="Footer Placeholder 6">
            <a:extLst>
              <a:ext uri="{FF2B5EF4-FFF2-40B4-BE49-F238E27FC236}">
                <a16:creationId xmlns:a16="http://schemas.microsoft.com/office/drawing/2014/main" id="{0239BB99-587F-4F12-817E-0D666E6170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17375" y="6356350"/>
            <a:ext cx="7590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kern="800" spc="100" baseline="0">
                <a:solidFill>
                  <a:schemeClr val="bg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fi-FI"/>
              <a:t>© Työterveyslaitos    |    Jari Hakanen</a:t>
            </a:r>
          </a:p>
        </p:txBody>
      </p:sp>
      <p:sp>
        <p:nvSpPr>
          <p:cNvPr id="17" name="Slide Number Placeholder 7">
            <a:extLst>
              <a:ext uri="{FF2B5EF4-FFF2-40B4-BE49-F238E27FC236}">
                <a16:creationId xmlns:a16="http://schemas.microsoft.com/office/drawing/2014/main" id="{12A91F40-1C0E-4DC6-88AB-03BACDE3B0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33212" y="6356350"/>
            <a:ext cx="112058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bg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fld id="{0CED4B1A-FCA2-483F-A5D4-2A977CA5EF49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EFF913CA-9A1A-4F22-BA6B-0589090F0C1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215188" y="1990726"/>
            <a:ext cx="4137025" cy="3599192"/>
          </a:xfrm>
        </p:spPr>
        <p:txBody>
          <a:bodyPr/>
          <a:lstStyle/>
          <a:p>
            <a:r>
              <a:rPr lang="en-US"/>
              <a:t>Click icon to add picture</a:t>
            </a:r>
            <a:endParaRPr lang="fi-FI" dirty="0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6CD72AF4-2105-46E3-A9E6-21CC5ECD4B4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215188" y="5746376"/>
            <a:ext cx="4127500" cy="311524"/>
          </a:xfrm>
        </p:spPr>
        <p:txBody>
          <a:bodyPr/>
          <a:lstStyle>
            <a:lvl1pPr marL="0" indent="0">
              <a:buNone/>
              <a:defRPr sz="1200" i="1">
                <a:latin typeface="+mn-lt"/>
              </a:defRPr>
            </a:lvl1pPr>
            <a:lvl2pPr marL="239400" indent="0">
              <a:buNone/>
              <a:defRPr sz="1100">
                <a:latin typeface="+mn-lt"/>
              </a:defRPr>
            </a:lvl2pPr>
            <a:lvl3pPr marL="268287" indent="0">
              <a:buNone/>
              <a:defRPr sz="1100">
                <a:latin typeface="+mn-lt"/>
              </a:defRPr>
            </a:lvl3pPr>
            <a:lvl4pPr marL="536575" indent="0">
              <a:buNone/>
              <a:defRPr sz="1100">
                <a:latin typeface="+mn-lt"/>
              </a:defRPr>
            </a:lvl4pPr>
            <a:lvl5pPr marL="804862" indent="0">
              <a:buNone/>
              <a:defRPr sz="1100">
                <a:latin typeface="+mn-lt"/>
              </a:defRPr>
            </a:lvl5pPr>
          </a:lstStyle>
          <a:p>
            <a:pPr lvl="0"/>
            <a:r>
              <a:rPr lang="en-US" dirty="0" err="1"/>
              <a:t>Kuvateksti</a:t>
            </a:r>
            <a:r>
              <a:rPr lang="en-US" dirty="0"/>
              <a:t>. </a:t>
            </a:r>
            <a:r>
              <a:rPr lang="en-US" dirty="0" err="1"/>
              <a:t>Kasvata</a:t>
            </a:r>
            <a:r>
              <a:rPr lang="en-US" dirty="0"/>
              <a:t> </a:t>
            </a:r>
            <a:r>
              <a:rPr lang="en-US" dirty="0" err="1"/>
              <a:t>tarvittaessa</a:t>
            </a:r>
            <a:r>
              <a:rPr lang="en-US" dirty="0"/>
              <a:t> </a:t>
            </a:r>
            <a:r>
              <a:rPr lang="en-US" dirty="0" err="1"/>
              <a:t>laatikkoa</a:t>
            </a:r>
            <a:r>
              <a:rPr lang="en-US" dirty="0"/>
              <a:t> YLÖSPÄIN, EI ALASPÄIN. </a:t>
            </a:r>
            <a:r>
              <a:rPr lang="en-US" dirty="0" err="1"/>
              <a:t>Rajaa</a:t>
            </a:r>
            <a:r>
              <a:rPr lang="en-US" dirty="0"/>
              <a:t> </a:t>
            </a:r>
            <a:r>
              <a:rPr lang="en-US" dirty="0" err="1"/>
              <a:t>silloin</a:t>
            </a:r>
            <a:r>
              <a:rPr lang="en-US" dirty="0"/>
              <a:t> </a:t>
            </a:r>
            <a:r>
              <a:rPr lang="en-US" dirty="0" err="1"/>
              <a:t>kuvaa</a:t>
            </a:r>
            <a:r>
              <a:rPr lang="en-US" dirty="0"/>
              <a:t> </a:t>
            </a:r>
            <a:r>
              <a:rPr lang="en-US" dirty="0" err="1"/>
              <a:t>matalammaksi</a:t>
            </a:r>
            <a:r>
              <a:rPr lang="en-US" dirty="0"/>
              <a:t> </a:t>
            </a:r>
            <a:r>
              <a:rPr lang="en-US" dirty="0" err="1"/>
              <a:t>alhaalta</a:t>
            </a:r>
            <a:r>
              <a:rPr lang="en-US" dirty="0"/>
              <a:t> </a:t>
            </a:r>
            <a:r>
              <a:rPr lang="en-US" dirty="0" err="1"/>
              <a:t>päin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3311845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aihdettava pysty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EEC2D8B1-7A77-4C47-B6FC-E65F5FB146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944563"/>
            <a:ext cx="5982957" cy="774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/>
            </a:lvl1pPr>
          </a:lstStyle>
          <a:p>
            <a:r>
              <a:rPr lang="en-US" dirty="0" err="1"/>
              <a:t>Tälle</a:t>
            </a:r>
            <a:r>
              <a:rPr lang="en-US" dirty="0"/>
              <a:t> </a:t>
            </a:r>
            <a:r>
              <a:rPr lang="en-US" dirty="0" err="1"/>
              <a:t>Vaihdettava</a:t>
            </a:r>
            <a:r>
              <a:rPr lang="en-US" dirty="0"/>
              <a:t> </a:t>
            </a:r>
            <a:r>
              <a:rPr lang="en-US" dirty="0" err="1"/>
              <a:t>pystykuva</a:t>
            </a:r>
            <a:br>
              <a:rPr lang="en-US" dirty="0"/>
            </a:br>
            <a:r>
              <a:rPr lang="en-US" dirty="0"/>
              <a:t>-</a:t>
            </a:r>
            <a:r>
              <a:rPr lang="en-US" dirty="0" err="1"/>
              <a:t>pohjalle</a:t>
            </a:r>
            <a:r>
              <a:rPr lang="en-US" dirty="0"/>
              <a:t> </a:t>
            </a:r>
            <a:r>
              <a:rPr lang="en-US" dirty="0" err="1"/>
              <a:t>voit</a:t>
            </a:r>
            <a:r>
              <a:rPr lang="en-US" dirty="0"/>
              <a:t> </a:t>
            </a:r>
            <a:r>
              <a:rPr lang="en-US" dirty="0" err="1"/>
              <a:t>lisätä</a:t>
            </a:r>
            <a:r>
              <a:rPr lang="en-US" dirty="0"/>
              <a:t> </a:t>
            </a:r>
            <a:r>
              <a:rPr lang="en-US" dirty="0" err="1"/>
              <a:t>kuvan</a:t>
            </a:r>
            <a:endParaRPr lang="fi-FI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4FD1168E-D93E-4EB2-B47E-2D63A899FED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537450" y="0"/>
            <a:ext cx="465455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B35F9699-F958-40A0-B403-43BD2BD82E8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41829" y="1991170"/>
            <a:ext cx="5973676" cy="4138168"/>
          </a:xfrm>
        </p:spPr>
        <p:txBody>
          <a:bodyPr lIns="0" rIns="0" bIns="0"/>
          <a:lstStyle>
            <a:lvl1pPr marL="265113" indent="-265113">
              <a:lnSpc>
                <a:spcPct val="95000"/>
              </a:lnSpc>
              <a:spcAft>
                <a:spcPts val="1200"/>
              </a:spcAft>
              <a:buFont typeface="Arial" panose="020B0604020202020204" pitchFamily="34" charset="0"/>
              <a:buChar char="•"/>
              <a:defRPr>
                <a:solidFill>
                  <a:schemeClr val="bg2">
                    <a:lumMod val="50000"/>
                  </a:schemeClr>
                </a:solidFill>
                <a:latin typeface="+mn-lt"/>
              </a:defRPr>
            </a:lvl1pPr>
            <a:lvl2pPr marL="449263" indent="-180975">
              <a:lnSpc>
                <a:spcPct val="95000"/>
              </a:lnSpc>
              <a:spcAft>
                <a:spcPts val="1200"/>
              </a:spcAft>
              <a:defRPr sz="2000">
                <a:solidFill>
                  <a:schemeClr val="bg2">
                    <a:lumMod val="50000"/>
                  </a:schemeClr>
                </a:solidFill>
                <a:latin typeface="+mn-lt"/>
              </a:defRPr>
            </a:lvl2pPr>
            <a:lvl3pPr marL="630238" indent="-180975">
              <a:lnSpc>
                <a:spcPct val="95000"/>
              </a:lnSpc>
              <a:spcAft>
                <a:spcPts val="1200"/>
              </a:spcAft>
              <a:defRPr sz="1800">
                <a:solidFill>
                  <a:schemeClr val="bg2">
                    <a:lumMod val="50000"/>
                  </a:schemeClr>
                </a:solidFill>
                <a:latin typeface="+mn-lt"/>
              </a:defRPr>
            </a:lvl3pPr>
            <a:lvl4pPr marL="801688" indent="-171450">
              <a:lnSpc>
                <a:spcPct val="95000"/>
              </a:lnSpc>
              <a:spcAft>
                <a:spcPts val="1200"/>
              </a:spcAft>
              <a:defRPr sz="1600">
                <a:solidFill>
                  <a:schemeClr val="bg2">
                    <a:lumMod val="50000"/>
                  </a:schemeClr>
                </a:solidFill>
                <a:latin typeface="+mn-lt"/>
              </a:defRPr>
            </a:lvl4pPr>
            <a:lvl5pPr marL="982663" indent="-180975">
              <a:lnSpc>
                <a:spcPct val="95000"/>
              </a:lnSpc>
              <a:spcAft>
                <a:spcPts val="1200"/>
              </a:spcAft>
              <a:defRPr sz="1600">
                <a:solidFill>
                  <a:schemeClr val="bg2">
                    <a:lumMod val="50000"/>
                  </a:schemeClr>
                </a:solidFill>
                <a:latin typeface="+mn-lt"/>
              </a:defRPr>
            </a:lvl5pPr>
          </a:lstStyle>
          <a:p>
            <a:r>
              <a:rPr lang="fi-FI" dirty="0"/>
              <a:t>Kuvan rajausta pääsee muokkaamaan </a:t>
            </a:r>
            <a:r>
              <a:rPr lang="fi-FI" dirty="0" err="1"/>
              <a:t>Format</a:t>
            </a:r>
            <a:r>
              <a:rPr lang="fi-FI" dirty="0"/>
              <a:t>-välilehdeltä </a:t>
            </a:r>
            <a:r>
              <a:rPr lang="fi-FI" dirty="0" err="1"/>
              <a:t>Crop</a:t>
            </a:r>
            <a:r>
              <a:rPr lang="fi-FI" dirty="0"/>
              <a:t>-työkalulla. Noudata brändikirjan kuvavalintaohjeita kun valitset kuvituskuvia esitykseesi. Kuvan resoluutio tulee olla 150 </a:t>
            </a:r>
            <a:r>
              <a:rPr lang="fi-FI" dirty="0" err="1"/>
              <a:t>ppi</a:t>
            </a:r>
            <a:r>
              <a:rPr lang="fi-FI" dirty="0"/>
              <a:t> (1:1 koossa), jotta kuva toistuu terävänä esitystilanteissa.</a:t>
            </a:r>
            <a:endParaRPr lang="en-US" dirty="0"/>
          </a:p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10" name="Date Placeholder 4">
            <a:extLst>
              <a:ext uri="{FF2B5EF4-FFF2-40B4-BE49-F238E27FC236}">
                <a16:creationId xmlns:a16="http://schemas.microsoft.com/office/drawing/2014/main" id="{7C7B4F91-AA78-4FD6-9B39-F6590169AF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12058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bg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fi-FI"/>
              <a:t>28.11.2018</a:t>
            </a:r>
          </a:p>
        </p:txBody>
      </p:sp>
      <p:sp>
        <p:nvSpPr>
          <p:cNvPr id="12" name="Footer Placeholder 6">
            <a:extLst>
              <a:ext uri="{FF2B5EF4-FFF2-40B4-BE49-F238E27FC236}">
                <a16:creationId xmlns:a16="http://schemas.microsoft.com/office/drawing/2014/main" id="{91302D08-B93F-4103-9FFA-8CF2B8B0D7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17375" y="6356350"/>
            <a:ext cx="7590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kern="800" spc="100" baseline="0">
                <a:solidFill>
                  <a:schemeClr val="bg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fi-FI"/>
              <a:t>© Työterveyslaitos    |    Jari Hakanen</a:t>
            </a:r>
          </a:p>
        </p:txBody>
      </p:sp>
      <p:sp>
        <p:nvSpPr>
          <p:cNvPr id="13" name="Slide Number Placeholder 7">
            <a:extLst>
              <a:ext uri="{FF2B5EF4-FFF2-40B4-BE49-F238E27FC236}">
                <a16:creationId xmlns:a16="http://schemas.microsoft.com/office/drawing/2014/main" id="{DC504C35-9A3F-4A50-9C4B-788C7826B4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33212" y="6356350"/>
            <a:ext cx="112058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bg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fld id="{0CED4B1A-FCA2-483F-A5D4-2A977CA5EF49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258415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aihdettava kokosivun tausta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A2F72F84-C139-4E21-A63A-85521A2C1F1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Käytä tätä sivupohjaa kokosivun kuville. Lisää kuva klikkaamalla ikonia keskellä sivua.</a:t>
            </a:r>
            <a:br>
              <a:rPr lang="fi-FI" dirty="0"/>
            </a:br>
            <a:r>
              <a:rPr lang="fi-FI" dirty="0"/>
              <a:t>Valitse tämä sivupohja sivulle uudelleen Layout-valikosta, mikäli kuva ei täytä koko kuva-aluetta.</a:t>
            </a:r>
            <a:br>
              <a:rPr lang="fi-FI" dirty="0"/>
            </a:br>
            <a:r>
              <a:rPr lang="fi-FI" dirty="0"/>
              <a:t>Rajauksen muokkaaminen onnistuu </a:t>
            </a:r>
            <a:r>
              <a:rPr lang="fi-FI" dirty="0" err="1"/>
              <a:t>Crop</a:t>
            </a:r>
            <a:r>
              <a:rPr lang="fi-FI" dirty="0"/>
              <a:t>-työkalulla.</a:t>
            </a:r>
            <a:br>
              <a:rPr lang="fi-FI" dirty="0"/>
            </a:br>
            <a:r>
              <a:rPr lang="fi-FI" dirty="0"/>
              <a:t>Järjestä kuva (valkoisen) logon taakse </a:t>
            </a:r>
            <a:r>
              <a:rPr lang="fi-FI" dirty="0" err="1"/>
              <a:t>Arrange</a:t>
            </a:r>
            <a:r>
              <a:rPr lang="fi-FI" dirty="0"/>
              <a:t> -&gt; </a:t>
            </a:r>
            <a:r>
              <a:rPr lang="fi-FI" dirty="0" err="1"/>
              <a:t>Send</a:t>
            </a:r>
            <a:r>
              <a:rPr lang="fi-FI" dirty="0"/>
              <a:t> to </a:t>
            </a:r>
            <a:r>
              <a:rPr lang="fi-FI" dirty="0" err="1"/>
              <a:t>back</a:t>
            </a:r>
            <a:r>
              <a:rPr lang="fi-FI" dirty="0"/>
              <a:t> -komennolla.</a:t>
            </a:r>
            <a:br>
              <a:rPr lang="fi-FI" dirty="0"/>
            </a:br>
            <a:r>
              <a:rPr lang="fi-FI" dirty="0"/>
              <a:t>Kuvan mitat: 33,9 (leveys) x 19,1 (korkeus) cm (kuvan suositeltava pikselitiheys on 150 </a:t>
            </a:r>
            <a:r>
              <a:rPr lang="fi-FI" dirty="0" err="1"/>
              <a:t>ppi</a:t>
            </a:r>
            <a:r>
              <a:rPr lang="fi-FI" dirty="0"/>
              <a:t>, jotta kuva toistuu terävänä esittäessä).</a:t>
            </a:r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8478AF57-3375-4FE9-949D-138B35FEAD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12058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bg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fi-FI"/>
              <a:t>28.11.2018</a:t>
            </a:r>
          </a:p>
        </p:txBody>
      </p:sp>
      <p:sp>
        <p:nvSpPr>
          <p:cNvPr id="8" name="Footer Placeholder 6">
            <a:extLst>
              <a:ext uri="{FF2B5EF4-FFF2-40B4-BE49-F238E27FC236}">
                <a16:creationId xmlns:a16="http://schemas.microsoft.com/office/drawing/2014/main" id="{FA2316D2-55F9-41F2-A023-1B9EF1EF46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17375" y="6356350"/>
            <a:ext cx="7590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kern="800" spc="100" baseline="0">
                <a:solidFill>
                  <a:schemeClr val="bg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fi-FI"/>
              <a:t>© Työterveyslaitos    |    Jari Hakanen</a:t>
            </a:r>
          </a:p>
        </p:txBody>
      </p:sp>
      <p:sp>
        <p:nvSpPr>
          <p:cNvPr id="10" name="Slide Number Placeholder 7">
            <a:extLst>
              <a:ext uri="{FF2B5EF4-FFF2-40B4-BE49-F238E27FC236}">
                <a16:creationId xmlns:a16="http://schemas.microsoft.com/office/drawing/2014/main" id="{E21B8755-A6E4-4FDA-AE6F-CC4D9049F4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33212" y="6356350"/>
            <a:ext cx="112058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bg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fld id="{0CED4B1A-FCA2-483F-A5D4-2A977CA5EF49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239490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aafi, pystymall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EEC2D8B1-7A77-4C47-B6FC-E65F5FB146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944562"/>
            <a:ext cx="4541105" cy="774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/>
            </a:lvl1pPr>
          </a:lstStyle>
          <a:p>
            <a:r>
              <a:rPr lang="en-US" dirty="0" err="1"/>
              <a:t>Pystymallisen</a:t>
            </a:r>
            <a:r>
              <a:rPr lang="en-US" dirty="0"/>
              <a:t> </a:t>
            </a:r>
            <a:r>
              <a:rPr lang="en-US" dirty="0" err="1"/>
              <a:t>graafin</a:t>
            </a:r>
            <a:r>
              <a:rPr lang="en-US" dirty="0"/>
              <a:t> </a:t>
            </a:r>
            <a:r>
              <a:rPr lang="en-US" dirty="0" err="1"/>
              <a:t>pohja</a:t>
            </a:r>
            <a:r>
              <a:rPr lang="en-US" dirty="0"/>
              <a:t> ja </a:t>
            </a:r>
            <a:r>
              <a:rPr lang="en-US" dirty="0" err="1"/>
              <a:t>sivumalli</a:t>
            </a:r>
            <a:endParaRPr lang="fi-FI" dirty="0"/>
          </a:p>
        </p:txBody>
      </p:sp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24F9E3CD-A31A-433F-A664-934578C33FE2}"/>
              </a:ext>
            </a:extLst>
          </p:cNvPr>
          <p:cNvSpPr>
            <a:spLocks noGrp="1"/>
          </p:cNvSpPr>
          <p:nvPr>
            <p:ph type="chart" sz="quarter" idx="11"/>
          </p:nvPr>
        </p:nvSpPr>
        <p:spPr>
          <a:xfrm>
            <a:off x="6096000" y="944563"/>
            <a:ext cx="5256213" cy="50793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chart</a:t>
            </a:r>
            <a:endParaRPr lang="fi-FI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04C5200-751F-4CFE-8D6B-1F9F6E3DD70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44185" y="1991170"/>
            <a:ext cx="4531056" cy="4138168"/>
          </a:xfrm>
        </p:spPr>
        <p:txBody>
          <a:bodyPr lIns="0" rIns="0" bIns="0"/>
          <a:lstStyle>
            <a:lvl1pPr marL="265113" indent="-265113">
              <a:lnSpc>
                <a:spcPct val="95000"/>
              </a:lnSpc>
              <a:spcAft>
                <a:spcPts val="1200"/>
              </a:spcAft>
              <a:buFont typeface="Arial" panose="020B0604020202020204" pitchFamily="34" charset="0"/>
              <a:buChar char="•"/>
              <a:defRPr>
                <a:solidFill>
                  <a:schemeClr val="bg2">
                    <a:lumMod val="50000"/>
                  </a:schemeClr>
                </a:solidFill>
                <a:latin typeface="+mn-lt"/>
              </a:defRPr>
            </a:lvl1pPr>
            <a:lvl2pPr marL="446088" indent="-180975">
              <a:lnSpc>
                <a:spcPct val="95000"/>
              </a:lnSpc>
              <a:spcAft>
                <a:spcPts val="1200"/>
              </a:spcAft>
              <a:buFont typeface="Arial" panose="020B0604020202020204" pitchFamily="34" charset="0"/>
              <a:buChar char="•"/>
              <a:defRPr sz="2000">
                <a:solidFill>
                  <a:schemeClr val="bg2">
                    <a:lumMod val="50000"/>
                  </a:schemeClr>
                </a:solidFill>
                <a:latin typeface="+mn-lt"/>
              </a:defRPr>
            </a:lvl2pPr>
            <a:lvl3pPr marL="627063" indent="-177800">
              <a:lnSpc>
                <a:spcPct val="95000"/>
              </a:lnSpc>
              <a:spcAft>
                <a:spcPts val="1200"/>
              </a:spcAft>
              <a:defRPr sz="1800">
                <a:solidFill>
                  <a:schemeClr val="bg2">
                    <a:lumMod val="50000"/>
                  </a:schemeClr>
                </a:solidFill>
                <a:latin typeface="+mn-lt"/>
              </a:defRPr>
            </a:lvl3pPr>
            <a:lvl4pPr marL="808038" indent="-180975">
              <a:lnSpc>
                <a:spcPct val="95000"/>
              </a:lnSpc>
              <a:spcAft>
                <a:spcPts val="1200"/>
              </a:spcAft>
              <a:defRPr sz="1600">
                <a:solidFill>
                  <a:schemeClr val="bg2">
                    <a:lumMod val="50000"/>
                  </a:schemeClr>
                </a:solidFill>
                <a:latin typeface="+mn-lt"/>
              </a:defRPr>
            </a:lvl4pPr>
            <a:lvl5pPr marL="985838" indent="-177800">
              <a:lnSpc>
                <a:spcPct val="95000"/>
              </a:lnSpc>
              <a:spcAft>
                <a:spcPts val="1200"/>
              </a:spcAft>
              <a:defRPr sz="1600">
                <a:solidFill>
                  <a:schemeClr val="bg2">
                    <a:lumMod val="50000"/>
                  </a:schemeClr>
                </a:solidFill>
                <a:latin typeface="+mn-lt"/>
              </a:defRPr>
            </a:lvl5pPr>
          </a:lstStyle>
          <a:p>
            <a:r>
              <a:rPr lang="en-US" dirty="0" err="1"/>
              <a:t>Käytä</a:t>
            </a:r>
            <a:r>
              <a:rPr lang="en-US" dirty="0"/>
              <a:t> </a:t>
            </a:r>
            <a:r>
              <a:rPr lang="en-US" dirty="0" err="1"/>
              <a:t>graafissa</a:t>
            </a:r>
            <a:r>
              <a:rPr lang="en-US" dirty="0"/>
              <a:t> </a:t>
            </a:r>
            <a:r>
              <a:rPr lang="en-US" dirty="0" err="1"/>
              <a:t>monokromaattista</a:t>
            </a:r>
            <a:r>
              <a:rPr lang="en-US" dirty="0"/>
              <a:t> </a:t>
            </a:r>
            <a:r>
              <a:rPr lang="en-US" dirty="0" err="1"/>
              <a:t>sävyasteikkoa</a:t>
            </a:r>
            <a:r>
              <a:rPr lang="en-US" dirty="0"/>
              <a:t> </a:t>
            </a:r>
            <a:r>
              <a:rPr lang="en-US" dirty="0" err="1"/>
              <a:t>mahdollisuuksien</a:t>
            </a:r>
            <a:r>
              <a:rPr lang="en-US" dirty="0"/>
              <a:t> </a:t>
            </a:r>
            <a:r>
              <a:rPr lang="en-US" dirty="0" err="1"/>
              <a:t>mukaan</a:t>
            </a:r>
            <a:r>
              <a:rPr lang="fi-FI" dirty="0"/>
              <a:t> (jos 6 eri sävyä riittää). </a:t>
            </a:r>
            <a:r>
              <a:rPr lang="en-US" dirty="0" err="1"/>
              <a:t>Suosi</a:t>
            </a:r>
            <a:r>
              <a:rPr lang="fi-FI" dirty="0"/>
              <a:t> vihreää tai violettia palettia</a:t>
            </a:r>
            <a:endParaRPr lang="en-US" dirty="0"/>
          </a:p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10" name="Date Placeholder 4">
            <a:extLst>
              <a:ext uri="{FF2B5EF4-FFF2-40B4-BE49-F238E27FC236}">
                <a16:creationId xmlns:a16="http://schemas.microsoft.com/office/drawing/2014/main" id="{D31E1BAA-AA5A-4927-BB48-9545085776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12058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bg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fi-FI"/>
              <a:t>28.11.2018</a:t>
            </a:r>
          </a:p>
        </p:txBody>
      </p:sp>
      <p:sp>
        <p:nvSpPr>
          <p:cNvPr id="12" name="Footer Placeholder 6">
            <a:extLst>
              <a:ext uri="{FF2B5EF4-FFF2-40B4-BE49-F238E27FC236}">
                <a16:creationId xmlns:a16="http://schemas.microsoft.com/office/drawing/2014/main" id="{4B6CE3F0-70C1-40DB-B1BC-4727426BDA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17375" y="6356350"/>
            <a:ext cx="7590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kern="800" spc="100" baseline="0">
                <a:solidFill>
                  <a:schemeClr val="bg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fi-FI"/>
              <a:t>© Työterveyslaitos    |    Jari Hakanen</a:t>
            </a:r>
          </a:p>
        </p:txBody>
      </p:sp>
      <p:sp>
        <p:nvSpPr>
          <p:cNvPr id="13" name="Slide Number Placeholder 7">
            <a:extLst>
              <a:ext uri="{FF2B5EF4-FFF2-40B4-BE49-F238E27FC236}">
                <a16:creationId xmlns:a16="http://schemas.microsoft.com/office/drawing/2014/main" id="{4EF7777C-45E0-450B-8CE0-12EE21B6E0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33212" y="6356350"/>
            <a:ext cx="112058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bg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fld id="{0CED4B1A-FCA2-483F-A5D4-2A977CA5EF49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505788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aafi, vaakamall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EEC2D8B1-7A77-4C47-B6FC-E65F5FB146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944563"/>
            <a:ext cx="10288379" cy="774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/>
            </a:lvl1pPr>
          </a:lstStyle>
          <a:p>
            <a:r>
              <a:rPr lang="en-US" dirty="0" err="1"/>
              <a:t>Vaakamallisen</a:t>
            </a:r>
            <a:r>
              <a:rPr lang="en-US" dirty="0"/>
              <a:t> </a:t>
            </a:r>
            <a:r>
              <a:rPr lang="en-US" dirty="0" err="1"/>
              <a:t>graafin</a:t>
            </a:r>
            <a:r>
              <a:rPr lang="en-US" dirty="0"/>
              <a:t> </a:t>
            </a:r>
            <a:r>
              <a:rPr lang="en-US" dirty="0" err="1"/>
              <a:t>pohja</a:t>
            </a:r>
            <a:r>
              <a:rPr lang="en-US" dirty="0"/>
              <a:t> ja </a:t>
            </a:r>
            <a:r>
              <a:rPr lang="en-US" dirty="0" err="1"/>
              <a:t>sivumalli</a:t>
            </a:r>
            <a:r>
              <a:rPr lang="en-US" dirty="0"/>
              <a:t>, </a:t>
            </a:r>
            <a:r>
              <a:rPr lang="en-US" dirty="0" err="1"/>
              <a:t>kirjoita</a:t>
            </a:r>
            <a:r>
              <a:rPr lang="en-US" dirty="0"/>
              <a:t> </a:t>
            </a:r>
            <a:r>
              <a:rPr lang="en-US" dirty="0" err="1"/>
              <a:t>otsikko</a:t>
            </a:r>
            <a:r>
              <a:rPr lang="en-US" dirty="0"/>
              <a:t> </a:t>
            </a:r>
            <a:r>
              <a:rPr lang="en-US" dirty="0" err="1"/>
              <a:t>tähän</a:t>
            </a:r>
            <a:r>
              <a:rPr lang="en-US" dirty="0"/>
              <a:t> </a:t>
            </a:r>
            <a:r>
              <a:rPr lang="en-US" dirty="0" err="1"/>
              <a:t>kenttään</a:t>
            </a:r>
            <a:r>
              <a:rPr lang="en-US" dirty="0"/>
              <a:t> (</a:t>
            </a:r>
            <a:r>
              <a:rPr lang="en-US" dirty="0" err="1"/>
              <a:t>enintään</a:t>
            </a:r>
            <a:r>
              <a:rPr lang="en-US" dirty="0"/>
              <a:t> </a:t>
            </a:r>
            <a:r>
              <a:rPr lang="en-US" dirty="0" err="1"/>
              <a:t>kaksi</a:t>
            </a:r>
            <a:r>
              <a:rPr lang="en-US" dirty="0"/>
              <a:t> </a:t>
            </a:r>
            <a:r>
              <a:rPr lang="en-US" dirty="0" err="1"/>
              <a:t>riviä</a:t>
            </a:r>
            <a:r>
              <a:rPr lang="en-US" dirty="0"/>
              <a:t>)</a:t>
            </a:r>
            <a:endParaRPr lang="fi-FI" dirty="0"/>
          </a:p>
        </p:txBody>
      </p:sp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33F0EFAC-07BC-43E2-A59C-6C250227CC79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849313" y="1881188"/>
            <a:ext cx="10288379" cy="4140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chart</a:t>
            </a:r>
            <a:endParaRPr lang="fi-FI" dirty="0"/>
          </a:p>
        </p:txBody>
      </p:sp>
      <p:sp>
        <p:nvSpPr>
          <p:cNvPr id="8" name="Date Placeholder 4">
            <a:extLst>
              <a:ext uri="{FF2B5EF4-FFF2-40B4-BE49-F238E27FC236}">
                <a16:creationId xmlns:a16="http://schemas.microsoft.com/office/drawing/2014/main" id="{1530518B-DBC7-4F5E-98E4-2B16321733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12058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bg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fi-FI"/>
              <a:t>28.11.2018</a:t>
            </a:r>
          </a:p>
        </p:txBody>
      </p:sp>
      <p:sp>
        <p:nvSpPr>
          <p:cNvPr id="9" name="Footer Placeholder 6">
            <a:extLst>
              <a:ext uri="{FF2B5EF4-FFF2-40B4-BE49-F238E27FC236}">
                <a16:creationId xmlns:a16="http://schemas.microsoft.com/office/drawing/2014/main" id="{ADA47E0F-EFED-4340-86B1-5C465BE8EF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17375" y="6356350"/>
            <a:ext cx="7590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kern="800" spc="100" baseline="0">
                <a:solidFill>
                  <a:schemeClr val="bg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fi-FI"/>
              <a:t>© Työterveyslaitos    |    Jari Hakanen</a:t>
            </a:r>
          </a:p>
        </p:txBody>
      </p:sp>
      <p:sp>
        <p:nvSpPr>
          <p:cNvPr id="10" name="Slide Number Placeholder 7">
            <a:extLst>
              <a:ext uri="{FF2B5EF4-FFF2-40B4-BE49-F238E27FC236}">
                <a16:creationId xmlns:a16="http://schemas.microsoft.com/office/drawing/2014/main" id="{CA839639-DF57-451A-8461-C4F7CDC7AF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33212" y="6356350"/>
            <a:ext cx="112058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bg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fld id="{0CED4B1A-FCA2-483F-A5D4-2A977CA5EF49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656206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ulu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EEC2D8B1-7A77-4C47-B6FC-E65F5FB146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944563"/>
            <a:ext cx="10297904" cy="774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/>
            </a:lvl1pPr>
          </a:lstStyle>
          <a:p>
            <a:r>
              <a:rPr lang="en-US" dirty="0" err="1"/>
              <a:t>Taulukon</a:t>
            </a:r>
            <a:r>
              <a:rPr lang="en-US" dirty="0"/>
              <a:t> </a:t>
            </a:r>
            <a:r>
              <a:rPr lang="en-US" dirty="0" err="1"/>
              <a:t>sivumalli</a:t>
            </a:r>
            <a:r>
              <a:rPr lang="en-US" dirty="0"/>
              <a:t> ja </a:t>
            </a:r>
            <a:r>
              <a:rPr lang="en-US" dirty="0" err="1"/>
              <a:t>pohja</a:t>
            </a:r>
            <a:r>
              <a:rPr lang="en-US" dirty="0"/>
              <a:t>, </a:t>
            </a:r>
            <a:r>
              <a:rPr lang="en-US" dirty="0" err="1"/>
              <a:t>käytä</a:t>
            </a:r>
            <a:r>
              <a:rPr lang="en-US" dirty="0"/>
              <a:t> </a:t>
            </a:r>
            <a:r>
              <a:rPr lang="en-US" dirty="0" err="1"/>
              <a:t>monokromaattista</a:t>
            </a:r>
            <a:r>
              <a:rPr lang="en-US" dirty="0"/>
              <a:t> </a:t>
            </a:r>
            <a:r>
              <a:rPr lang="en-US" dirty="0" err="1"/>
              <a:t>sävyasteikkoa</a:t>
            </a:r>
            <a:r>
              <a:rPr lang="en-US" dirty="0"/>
              <a:t> </a:t>
            </a:r>
            <a:r>
              <a:rPr lang="en-US" dirty="0" err="1"/>
              <a:t>taulukoissa</a:t>
            </a:r>
            <a:r>
              <a:rPr lang="en-US" dirty="0"/>
              <a:t> ja </a:t>
            </a:r>
            <a:r>
              <a:rPr lang="en-US" dirty="0" err="1"/>
              <a:t>kirjoita</a:t>
            </a:r>
            <a:r>
              <a:rPr lang="en-US" dirty="0"/>
              <a:t> </a:t>
            </a:r>
            <a:r>
              <a:rPr lang="en-US" dirty="0" err="1"/>
              <a:t>otsikko</a:t>
            </a:r>
            <a:r>
              <a:rPr lang="en-US" dirty="0"/>
              <a:t> </a:t>
            </a:r>
            <a:r>
              <a:rPr lang="en-US" dirty="0" err="1"/>
              <a:t>tähän</a:t>
            </a:r>
            <a:endParaRPr lang="fi-FI" dirty="0"/>
          </a:p>
        </p:txBody>
      </p:sp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2BFD5D02-DE80-401E-B07E-60B32CE42499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839789" y="1992923"/>
            <a:ext cx="10297904" cy="4028464"/>
          </a:xfrm>
        </p:spPr>
        <p:txBody>
          <a:bodyPr/>
          <a:lstStyle/>
          <a:p>
            <a:r>
              <a:rPr lang="en-US"/>
              <a:t>Click icon to add table</a:t>
            </a:r>
            <a:endParaRPr lang="fi-FI" dirty="0"/>
          </a:p>
        </p:txBody>
      </p:sp>
      <p:sp>
        <p:nvSpPr>
          <p:cNvPr id="8" name="Date Placeholder 4">
            <a:extLst>
              <a:ext uri="{FF2B5EF4-FFF2-40B4-BE49-F238E27FC236}">
                <a16:creationId xmlns:a16="http://schemas.microsoft.com/office/drawing/2014/main" id="{6702A851-CB89-474D-8FC3-A558040BF9C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12058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bg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fi-FI"/>
              <a:t>28.11.2018</a:t>
            </a:r>
          </a:p>
        </p:txBody>
      </p:sp>
      <p:sp>
        <p:nvSpPr>
          <p:cNvPr id="9" name="Footer Placeholder 6">
            <a:extLst>
              <a:ext uri="{FF2B5EF4-FFF2-40B4-BE49-F238E27FC236}">
                <a16:creationId xmlns:a16="http://schemas.microsoft.com/office/drawing/2014/main" id="{DF150CC1-435E-4F8D-B829-BCE387E336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17375" y="6356350"/>
            <a:ext cx="7590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kern="800" spc="100" baseline="0">
                <a:solidFill>
                  <a:schemeClr val="bg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fi-FI"/>
              <a:t>© Työterveyslaitos    |    Jari Hakanen</a:t>
            </a:r>
          </a:p>
        </p:txBody>
      </p:sp>
      <p:sp>
        <p:nvSpPr>
          <p:cNvPr id="10" name="Slide Number Placeholder 7">
            <a:extLst>
              <a:ext uri="{FF2B5EF4-FFF2-40B4-BE49-F238E27FC236}">
                <a16:creationId xmlns:a16="http://schemas.microsoft.com/office/drawing/2014/main" id="{BBA1F83F-6BD3-4204-B92C-81545473CF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33212" y="6356350"/>
            <a:ext cx="112058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bg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fld id="{0CED4B1A-FCA2-483F-A5D4-2A977CA5EF49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11607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EEC2D8B1-7A77-4C47-B6FC-E65F5FB146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944563"/>
            <a:ext cx="10295965" cy="774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D5A8CD34-EFE2-46DE-9923-0B6A0A1CF0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12058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bg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fi-FI"/>
              <a:t>28.11.2018</a:t>
            </a:r>
          </a:p>
        </p:txBody>
      </p:sp>
      <p:sp>
        <p:nvSpPr>
          <p:cNvPr id="8" name="Footer Placeholder 6">
            <a:extLst>
              <a:ext uri="{FF2B5EF4-FFF2-40B4-BE49-F238E27FC236}">
                <a16:creationId xmlns:a16="http://schemas.microsoft.com/office/drawing/2014/main" id="{E8B7EE8F-8C02-4AAD-A9C3-FD55E40158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17375" y="6356350"/>
            <a:ext cx="7590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kern="800" spc="100" baseline="0">
                <a:solidFill>
                  <a:schemeClr val="bg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fi-FI"/>
              <a:t>© Työterveyslaitos    |    Jari Hakanen</a:t>
            </a:r>
          </a:p>
        </p:txBody>
      </p:sp>
      <p:sp>
        <p:nvSpPr>
          <p:cNvPr id="9" name="Slide Number Placeholder 7">
            <a:extLst>
              <a:ext uri="{FF2B5EF4-FFF2-40B4-BE49-F238E27FC236}">
                <a16:creationId xmlns:a16="http://schemas.microsoft.com/office/drawing/2014/main" id="{0E1C127E-0F45-410B-B096-96A0C16AEF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33212" y="6356350"/>
            <a:ext cx="112058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bg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fld id="{0CED4B1A-FCA2-483F-A5D4-2A977CA5EF49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100266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FD95D97E-CCC6-44BC-96FA-496A587314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66043" y="354804"/>
            <a:ext cx="1440000" cy="198540"/>
          </a:xfrm>
          <a:prstGeom prst="rect">
            <a:avLst/>
          </a:prstGeom>
        </p:spPr>
      </p:pic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FAC41671-AD33-4095-9C58-046DDB90C2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12058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bg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fi-FI"/>
              <a:t>28.11.2018</a:t>
            </a:r>
          </a:p>
        </p:txBody>
      </p:sp>
      <p:sp>
        <p:nvSpPr>
          <p:cNvPr id="8" name="Footer Placeholder 6">
            <a:extLst>
              <a:ext uri="{FF2B5EF4-FFF2-40B4-BE49-F238E27FC236}">
                <a16:creationId xmlns:a16="http://schemas.microsoft.com/office/drawing/2014/main" id="{5063DB33-98E2-4726-A193-6DF7CF287F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17375" y="6356350"/>
            <a:ext cx="7590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kern="800" spc="100" baseline="0">
                <a:solidFill>
                  <a:schemeClr val="bg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fi-FI"/>
              <a:t>© Työterveyslaitos    |    Jari Hakanen</a:t>
            </a:r>
          </a:p>
        </p:txBody>
      </p:sp>
      <p:sp>
        <p:nvSpPr>
          <p:cNvPr id="9" name="Slide Number Placeholder 7">
            <a:extLst>
              <a:ext uri="{FF2B5EF4-FFF2-40B4-BE49-F238E27FC236}">
                <a16:creationId xmlns:a16="http://schemas.microsoft.com/office/drawing/2014/main" id="{4CA0C576-B979-4961-AEE4-9E3DBA8924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33212" y="6356350"/>
            <a:ext cx="112058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bg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fld id="{0CED4B1A-FCA2-483F-A5D4-2A977CA5EF49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B9F7BDEF-CD41-4C99-A490-6F16CAB707F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66043" y="354804"/>
            <a:ext cx="1440000" cy="198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5569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ähdeluette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EEC2D8B1-7A77-4C47-B6FC-E65F5FB146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1" y="944563"/>
            <a:ext cx="10298023" cy="774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/>
            </a:lvl1pPr>
          </a:lstStyle>
          <a:p>
            <a:r>
              <a:rPr lang="en-US" dirty="0" err="1"/>
              <a:t>Lähdeluettelo</a:t>
            </a:r>
            <a:r>
              <a:rPr lang="en-US" dirty="0"/>
              <a:t>/</a:t>
            </a:r>
            <a:r>
              <a:rPr lang="fi-FI" dirty="0"/>
              <a:t>Lähdeviitteet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FAEA209-56B9-4231-89E0-6F4C71AD6C0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9790" y="1989667"/>
            <a:ext cx="10296434" cy="4031721"/>
          </a:xfrm>
        </p:spPr>
        <p:txBody>
          <a:bodyPr/>
          <a:lstStyle>
            <a:lvl1pPr marL="0" indent="0">
              <a:buNone/>
              <a:defRPr b="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239400" indent="0">
              <a:buNone/>
              <a:defRPr sz="200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Date Placeholder 4">
            <a:extLst>
              <a:ext uri="{FF2B5EF4-FFF2-40B4-BE49-F238E27FC236}">
                <a16:creationId xmlns:a16="http://schemas.microsoft.com/office/drawing/2014/main" id="{BFC6B140-3951-4956-922C-FD84168810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12058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bg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fi-FI"/>
              <a:t>28.11.2018</a:t>
            </a:r>
          </a:p>
        </p:txBody>
      </p:sp>
      <p:sp>
        <p:nvSpPr>
          <p:cNvPr id="10" name="Footer Placeholder 6">
            <a:extLst>
              <a:ext uri="{FF2B5EF4-FFF2-40B4-BE49-F238E27FC236}">
                <a16:creationId xmlns:a16="http://schemas.microsoft.com/office/drawing/2014/main" id="{B85C767F-2CAF-4EC6-9C37-BB56CF7811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17375" y="6356350"/>
            <a:ext cx="7590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kern="800" spc="100" baseline="0">
                <a:solidFill>
                  <a:schemeClr val="bg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fi-FI"/>
              <a:t>© Työterveyslaitos    |    Jari Hakanen</a:t>
            </a:r>
          </a:p>
        </p:txBody>
      </p:sp>
      <p:sp>
        <p:nvSpPr>
          <p:cNvPr id="12" name="Slide Number Placeholder 7">
            <a:extLst>
              <a:ext uri="{FF2B5EF4-FFF2-40B4-BE49-F238E27FC236}">
                <a16:creationId xmlns:a16="http://schemas.microsoft.com/office/drawing/2014/main" id="{4DAA431B-52DA-4E3B-9D9D-CFCEBB09C8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33212" y="6356350"/>
            <a:ext cx="112058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bg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fld id="{0CED4B1A-FCA2-483F-A5D4-2A977CA5EF49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002098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lehti valkoine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0EAF27D-2807-47D9-BB1A-2097B4E876EC}"/>
              </a:ext>
            </a:extLst>
          </p:cNvPr>
          <p:cNvSpPr/>
          <p:nvPr/>
        </p:nvSpPr>
        <p:spPr>
          <a:xfrm>
            <a:off x="839788" y="836613"/>
            <a:ext cx="10512425" cy="5184774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BA3B657-F64D-4FF7-BDE7-E9D34A702845}"/>
              </a:ext>
            </a:extLst>
          </p:cNvPr>
          <p:cNvSpPr/>
          <p:nvPr/>
        </p:nvSpPr>
        <p:spPr>
          <a:xfrm>
            <a:off x="8649325" y="3559913"/>
            <a:ext cx="3542676" cy="33430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773114" y="1896178"/>
            <a:ext cx="8642840" cy="1768734"/>
          </a:xfrm>
        </p:spPr>
        <p:txBody>
          <a:bodyPr anchor="b" anchorCtr="0">
            <a:noAutofit/>
          </a:bodyPr>
          <a:lstStyle>
            <a:lvl1pPr algn="ctr">
              <a:lnSpc>
                <a:spcPct val="85000"/>
              </a:lnSpc>
              <a:defRPr sz="4400" b="1" i="0" spc="0">
                <a:solidFill>
                  <a:schemeClr val="tx2"/>
                </a:solidFill>
                <a:latin typeface="+mn-lt"/>
                <a:cs typeface="Segoe UI Light" panose="020B0502040204020203" pitchFamily="34" charset="0"/>
              </a:defRPr>
            </a:lvl1pPr>
          </a:lstStyle>
          <a:p>
            <a:r>
              <a:rPr lang="en-US" dirty="0" err="1"/>
              <a:t>Otsikko</a:t>
            </a:r>
            <a:r>
              <a:rPr lang="en-US" dirty="0"/>
              <a:t> </a:t>
            </a:r>
            <a:r>
              <a:rPr lang="en-US" dirty="0" err="1"/>
              <a:t>enintään</a:t>
            </a:r>
            <a:r>
              <a:rPr lang="en-US" dirty="0"/>
              <a:t> </a:t>
            </a:r>
            <a:r>
              <a:rPr lang="en-US" dirty="0" err="1"/>
              <a:t>kolmelle</a:t>
            </a:r>
            <a:r>
              <a:rPr lang="en-US" dirty="0"/>
              <a:t> </a:t>
            </a:r>
            <a:r>
              <a:rPr lang="en-US" dirty="0" err="1"/>
              <a:t>riville</a:t>
            </a:r>
            <a:r>
              <a:rPr lang="en-US" dirty="0"/>
              <a:t> –</a:t>
            </a:r>
            <a:r>
              <a:rPr lang="en-US" dirty="0" err="1"/>
              <a:t>Pitäydy</a:t>
            </a:r>
            <a:r>
              <a:rPr lang="en-US" dirty="0"/>
              <a:t> </a:t>
            </a:r>
            <a:r>
              <a:rPr lang="en-US" dirty="0" err="1"/>
              <a:t>fonttikoossa</a:t>
            </a:r>
            <a:r>
              <a:rPr lang="en-US" dirty="0"/>
              <a:t> </a:t>
            </a:r>
            <a:r>
              <a:rPr lang="en-US" dirty="0" err="1"/>
              <a:t>sekä</a:t>
            </a:r>
            <a:r>
              <a:rPr lang="en-US" dirty="0"/>
              <a:t> </a:t>
            </a:r>
            <a:r>
              <a:rPr lang="en-US" dirty="0" err="1"/>
              <a:t>laatikon</a:t>
            </a:r>
            <a:r>
              <a:rPr lang="en-US" dirty="0"/>
              <a:t> </a:t>
            </a:r>
            <a:r>
              <a:rPr lang="en-US" dirty="0" err="1"/>
              <a:t>koossa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14534" y="3664912"/>
            <a:ext cx="9360000" cy="722311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spcAft>
                <a:spcPts val="0"/>
              </a:spcAft>
              <a:buNone/>
              <a:defRPr sz="2800" b="0" spc="0">
                <a:solidFill>
                  <a:schemeClr val="tx2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err="1"/>
              <a:t>Etunimi</a:t>
            </a:r>
            <a:r>
              <a:rPr lang="en-US" dirty="0"/>
              <a:t> </a:t>
            </a:r>
            <a:r>
              <a:rPr lang="en-US" dirty="0" err="1"/>
              <a:t>Sukunimi</a:t>
            </a:r>
            <a:r>
              <a:rPr lang="en-US" dirty="0"/>
              <a:t>, </a:t>
            </a:r>
            <a:r>
              <a:rPr lang="en-US" dirty="0" err="1"/>
              <a:t>titteli</a:t>
            </a:r>
            <a:r>
              <a:rPr lang="en-US" dirty="0"/>
              <a:t> (1 </a:t>
            </a:r>
            <a:r>
              <a:rPr lang="en-US" dirty="0" err="1"/>
              <a:t>riville</a:t>
            </a:r>
            <a:r>
              <a:rPr lang="en-US" dirty="0"/>
              <a:t>)</a:t>
            </a:r>
            <a:endParaRPr lang="fi-FI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CC40ACB-3445-4A17-8E27-7174DB1FA43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73114" y="4326410"/>
            <a:ext cx="8642840" cy="471805"/>
          </a:xfrm>
        </p:spPr>
        <p:txBody>
          <a:bodyPr anchor="b" anchorCtr="0">
            <a:noAutofit/>
          </a:bodyPr>
          <a:lstStyle>
            <a:lvl1pPr marL="0" indent="0" algn="ctr">
              <a:lnSpc>
                <a:spcPct val="85000"/>
              </a:lnSpc>
              <a:spcAft>
                <a:spcPts val="0"/>
              </a:spcAft>
              <a:buNone/>
              <a:defRPr sz="2200">
                <a:solidFill>
                  <a:schemeClr val="tx2"/>
                </a:solidFill>
              </a:defRPr>
            </a:lvl1pPr>
          </a:lstStyle>
          <a:p>
            <a:r>
              <a:rPr lang="en-US" dirty="0" err="1"/>
              <a:t>Pääsomekanava</a:t>
            </a:r>
            <a:r>
              <a:rPr lang="en-US" dirty="0"/>
              <a:t> @</a:t>
            </a:r>
            <a:r>
              <a:rPr lang="en-US" dirty="0" err="1"/>
              <a:t>loremipsum</a:t>
            </a:r>
            <a:r>
              <a:rPr lang="en-US" dirty="0"/>
              <a:t> (1 </a:t>
            </a:r>
            <a:r>
              <a:rPr lang="en-US" dirty="0" err="1"/>
              <a:t>riville</a:t>
            </a:r>
            <a:r>
              <a:rPr lang="en-US" dirty="0"/>
              <a:t>)</a:t>
            </a:r>
            <a:endParaRPr lang="fi-FI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56FD8235-55F0-46D1-8A8C-79B07267BC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462613" y="3515113"/>
            <a:ext cx="6879600" cy="427853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B1A4726D-9D75-47BC-BDB9-A62368455DB9}"/>
              </a:ext>
            </a:extLst>
          </p:cNvPr>
          <p:cNvSpPr/>
          <p:nvPr/>
        </p:nvSpPr>
        <p:spPr>
          <a:xfrm>
            <a:off x="4657165" y="643348"/>
            <a:ext cx="2882153" cy="4109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93CC43C8-19D7-4D36-A530-24572D612F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834534" y="673006"/>
            <a:ext cx="2520000" cy="347447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19CF589-E6F8-4659-82ED-022760A7D178}"/>
              </a:ext>
            </a:extLst>
          </p:cNvPr>
          <p:cNvSpPr/>
          <p:nvPr userDrawn="1"/>
        </p:nvSpPr>
        <p:spPr>
          <a:xfrm>
            <a:off x="839788" y="836613"/>
            <a:ext cx="10512425" cy="5184774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3DD0921-739D-42F8-ABF3-8134627325F7}"/>
              </a:ext>
            </a:extLst>
          </p:cNvPr>
          <p:cNvSpPr/>
          <p:nvPr userDrawn="1"/>
        </p:nvSpPr>
        <p:spPr>
          <a:xfrm>
            <a:off x="8649325" y="3559913"/>
            <a:ext cx="3542676" cy="33430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5E57FA5D-D6EC-4C6C-B9CE-A9644501F7F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462613" y="3515113"/>
            <a:ext cx="6879600" cy="427853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7984E2F-AF56-4C02-983E-B7124709C14E}"/>
              </a:ext>
            </a:extLst>
          </p:cNvPr>
          <p:cNvSpPr/>
          <p:nvPr userDrawn="1"/>
        </p:nvSpPr>
        <p:spPr>
          <a:xfrm>
            <a:off x="4657165" y="643348"/>
            <a:ext cx="2882153" cy="4109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80A587BC-0AAB-4FEE-8AE8-95AF3920055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834534" y="673006"/>
            <a:ext cx="2520000" cy="347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169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7151">
          <p15:clr>
            <a:srgbClr val="FBAE40"/>
          </p15:clr>
        </p15:guide>
        <p15:guide id="2" pos="529">
          <p15:clr>
            <a:srgbClr val="FBAE40"/>
          </p15:clr>
        </p15:guide>
        <p15:guide id="3" pos="7355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ema: Yrittä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E549CB5-846B-469F-A825-D122304CC87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81287" y="-38101"/>
            <a:ext cx="6552000" cy="692727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62C4F04-A2D6-49FF-87F3-18A4C18558BF}"/>
              </a:ext>
            </a:extLst>
          </p:cNvPr>
          <p:cNvSpPr/>
          <p:nvPr/>
        </p:nvSpPr>
        <p:spPr>
          <a:xfrm>
            <a:off x="-38637" y="-38101"/>
            <a:ext cx="7588299" cy="695405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EEC2D8B1-7A77-4C47-B6FC-E65F5FB146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44562"/>
            <a:ext cx="5972909" cy="774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1AD49132-7229-40DF-85AF-A7D1F8F2737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991170"/>
            <a:ext cx="5977305" cy="4138168"/>
          </a:xfrm>
        </p:spPr>
        <p:txBody>
          <a:bodyPr lIns="0" rIns="0" bIns="0"/>
          <a:lstStyle>
            <a:lvl1pPr marL="268288" indent="-268288">
              <a:lnSpc>
                <a:spcPct val="95000"/>
              </a:lnSpc>
              <a:spcAft>
                <a:spcPts val="1200"/>
              </a:spcAft>
              <a:defRPr>
                <a:solidFill>
                  <a:schemeClr val="bg2">
                    <a:lumMod val="50000"/>
                  </a:schemeClr>
                </a:solidFill>
                <a:latin typeface="+mn-lt"/>
              </a:defRPr>
            </a:lvl1pPr>
            <a:lvl2pPr marL="449263" indent="-180975">
              <a:lnSpc>
                <a:spcPct val="95000"/>
              </a:lnSpc>
              <a:spcAft>
                <a:spcPts val="1200"/>
              </a:spcAft>
              <a:defRPr sz="2000">
                <a:solidFill>
                  <a:schemeClr val="bg2">
                    <a:lumMod val="50000"/>
                  </a:schemeClr>
                </a:solidFill>
                <a:latin typeface="+mn-lt"/>
              </a:defRPr>
            </a:lvl2pPr>
            <a:lvl3pPr marL="630238" indent="-180975">
              <a:lnSpc>
                <a:spcPct val="95000"/>
              </a:lnSpc>
              <a:spcAft>
                <a:spcPts val="1200"/>
              </a:spcAft>
              <a:defRPr sz="1800">
                <a:solidFill>
                  <a:schemeClr val="bg2">
                    <a:lumMod val="50000"/>
                  </a:schemeClr>
                </a:solidFill>
                <a:latin typeface="+mn-lt"/>
              </a:defRPr>
            </a:lvl3pPr>
            <a:lvl4pPr marL="801688" indent="-171450">
              <a:lnSpc>
                <a:spcPct val="95000"/>
              </a:lnSpc>
              <a:spcAft>
                <a:spcPts val="1200"/>
              </a:spcAft>
              <a:defRPr sz="1600">
                <a:solidFill>
                  <a:schemeClr val="bg2">
                    <a:lumMod val="50000"/>
                  </a:schemeClr>
                </a:solidFill>
                <a:latin typeface="+mn-lt"/>
              </a:defRPr>
            </a:lvl4pPr>
            <a:lvl5pPr marL="982663" indent="-180975">
              <a:lnSpc>
                <a:spcPct val="95000"/>
              </a:lnSpc>
              <a:spcAft>
                <a:spcPts val="1200"/>
              </a:spcAft>
              <a:defRPr sz="1600">
                <a:solidFill>
                  <a:schemeClr val="bg2">
                    <a:lumMod val="50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3800FA7-F02D-4F26-9D23-1BD2A3622F53}"/>
              </a:ext>
            </a:extLst>
          </p:cNvPr>
          <p:cNvCxnSpPr/>
          <p:nvPr/>
        </p:nvCxnSpPr>
        <p:spPr>
          <a:xfrm>
            <a:off x="0" y="429754"/>
            <a:ext cx="10080000" cy="0"/>
          </a:xfrm>
          <a:prstGeom prst="line">
            <a:avLst/>
          </a:prstGeom>
          <a:ln w="2349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0EC482D-7910-4FD6-A1BC-525BCB9A0E4B}"/>
              </a:ext>
            </a:extLst>
          </p:cNvPr>
          <p:cNvCxnSpPr>
            <a:cxnSpLocks/>
          </p:cNvCxnSpPr>
          <p:nvPr/>
        </p:nvCxnSpPr>
        <p:spPr>
          <a:xfrm flipV="1">
            <a:off x="11679421" y="668702"/>
            <a:ext cx="0" cy="6228000"/>
          </a:xfrm>
          <a:prstGeom prst="line">
            <a:avLst/>
          </a:prstGeom>
          <a:ln w="2349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Graphic 13">
            <a:extLst>
              <a:ext uri="{FF2B5EF4-FFF2-40B4-BE49-F238E27FC236}">
                <a16:creationId xmlns:a16="http://schemas.microsoft.com/office/drawing/2014/main" id="{A983EE9F-47E5-4436-B968-6EF0094718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257251" y="354804"/>
            <a:ext cx="1440000" cy="198540"/>
          </a:xfrm>
          <a:prstGeom prst="rect">
            <a:avLst/>
          </a:prstGeom>
        </p:spPr>
      </p:pic>
      <p:sp>
        <p:nvSpPr>
          <p:cNvPr id="17" name="Date Placeholder 4">
            <a:extLst>
              <a:ext uri="{FF2B5EF4-FFF2-40B4-BE49-F238E27FC236}">
                <a16:creationId xmlns:a16="http://schemas.microsoft.com/office/drawing/2014/main" id="{62FD481E-9CA7-4BF9-964A-E620F0F133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12058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bg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fi-FI"/>
              <a:t>28.11.2018</a:t>
            </a:r>
          </a:p>
        </p:txBody>
      </p:sp>
      <p:sp>
        <p:nvSpPr>
          <p:cNvPr id="18" name="Footer Placeholder 6">
            <a:extLst>
              <a:ext uri="{FF2B5EF4-FFF2-40B4-BE49-F238E27FC236}">
                <a16:creationId xmlns:a16="http://schemas.microsoft.com/office/drawing/2014/main" id="{09F09AA4-D5AE-4DEB-97ED-0E783C23D3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17375" y="6356350"/>
            <a:ext cx="7590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kern="800" spc="100" baseline="0">
                <a:solidFill>
                  <a:schemeClr val="bg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fi-FI"/>
              <a:t>© Työterveyslaitos    |    Jari Hakanen</a:t>
            </a:r>
          </a:p>
        </p:txBody>
      </p:sp>
      <p:sp>
        <p:nvSpPr>
          <p:cNvPr id="19" name="Slide Number Placeholder 7">
            <a:extLst>
              <a:ext uri="{FF2B5EF4-FFF2-40B4-BE49-F238E27FC236}">
                <a16:creationId xmlns:a16="http://schemas.microsoft.com/office/drawing/2014/main" id="{DD832C64-2FF3-4B51-9A82-22E658E46D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33212" y="6356350"/>
            <a:ext cx="112058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bg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fld id="{0CED4B1A-FCA2-483F-A5D4-2A977CA5EF49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02A0AA1-9A2F-481D-A2DE-AE33154C5A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81287" y="-38101"/>
            <a:ext cx="6552000" cy="6927274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6B42A9D6-29BB-405C-A727-4D10DF754BC2}"/>
              </a:ext>
            </a:extLst>
          </p:cNvPr>
          <p:cNvSpPr/>
          <p:nvPr userDrawn="1"/>
        </p:nvSpPr>
        <p:spPr>
          <a:xfrm>
            <a:off x="-38637" y="-38101"/>
            <a:ext cx="7588299" cy="695405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1B46AB7-D2E9-4B69-A6F9-B92C078E3AD3}"/>
              </a:ext>
            </a:extLst>
          </p:cNvPr>
          <p:cNvCxnSpPr/>
          <p:nvPr userDrawn="1"/>
        </p:nvCxnSpPr>
        <p:spPr>
          <a:xfrm>
            <a:off x="0" y="429754"/>
            <a:ext cx="10080000" cy="0"/>
          </a:xfrm>
          <a:prstGeom prst="line">
            <a:avLst/>
          </a:prstGeom>
          <a:ln w="2349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9AD1FD3-82EF-4A2D-A32A-9B011EB0649F}"/>
              </a:ext>
            </a:extLst>
          </p:cNvPr>
          <p:cNvCxnSpPr>
            <a:cxnSpLocks/>
          </p:cNvCxnSpPr>
          <p:nvPr userDrawn="1"/>
        </p:nvCxnSpPr>
        <p:spPr>
          <a:xfrm flipV="1">
            <a:off x="11679421" y="668702"/>
            <a:ext cx="0" cy="6228000"/>
          </a:xfrm>
          <a:prstGeom prst="line">
            <a:avLst/>
          </a:prstGeom>
          <a:ln w="2349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Graphic 21">
            <a:extLst>
              <a:ext uri="{FF2B5EF4-FFF2-40B4-BE49-F238E27FC236}">
                <a16:creationId xmlns:a16="http://schemas.microsoft.com/office/drawing/2014/main" id="{1B570509-3F99-4CE6-875B-505C6477978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257251" y="354804"/>
            <a:ext cx="1440000" cy="198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6072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ema: Työterveyshuolt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87ECD98B-4873-4620-896D-C4F6DF13CD9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t="214" r="-59608" b="-8301"/>
          <a:stretch/>
        </p:blipFill>
        <p:spPr>
          <a:xfrm flipH="1">
            <a:off x="3565147" y="-38102"/>
            <a:ext cx="8676000" cy="7473159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E6C7BBA3-D01C-40B6-A578-E8F701E17E56}"/>
              </a:ext>
            </a:extLst>
          </p:cNvPr>
          <p:cNvSpPr/>
          <p:nvPr/>
        </p:nvSpPr>
        <p:spPr>
          <a:xfrm>
            <a:off x="-38637" y="-38101"/>
            <a:ext cx="7588299" cy="695405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337F8D3-0803-4128-B126-93D239A0D24B}"/>
              </a:ext>
            </a:extLst>
          </p:cNvPr>
          <p:cNvCxnSpPr/>
          <p:nvPr/>
        </p:nvCxnSpPr>
        <p:spPr>
          <a:xfrm>
            <a:off x="0" y="429754"/>
            <a:ext cx="10080000" cy="0"/>
          </a:xfrm>
          <a:prstGeom prst="line">
            <a:avLst/>
          </a:prstGeom>
          <a:ln w="2349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0632DF1-35FF-4305-AB09-6868D2A1F74C}"/>
              </a:ext>
            </a:extLst>
          </p:cNvPr>
          <p:cNvCxnSpPr>
            <a:cxnSpLocks/>
          </p:cNvCxnSpPr>
          <p:nvPr/>
        </p:nvCxnSpPr>
        <p:spPr>
          <a:xfrm flipV="1">
            <a:off x="11679421" y="668702"/>
            <a:ext cx="0" cy="6228000"/>
          </a:xfrm>
          <a:prstGeom prst="line">
            <a:avLst/>
          </a:prstGeom>
          <a:ln w="2349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Graphic 21">
            <a:extLst>
              <a:ext uri="{FF2B5EF4-FFF2-40B4-BE49-F238E27FC236}">
                <a16:creationId xmlns:a16="http://schemas.microsoft.com/office/drawing/2014/main" id="{0E5FE621-E9C5-4A46-8716-0D905973AB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257251" y="354804"/>
            <a:ext cx="1440000" cy="198540"/>
          </a:xfrm>
          <a:prstGeom prst="rect">
            <a:avLst/>
          </a:prstGeom>
        </p:spPr>
      </p:pic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EEC2D8B1-7A77-4C47-B6FC-E65F5FB146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44562"/>
            <a:ext cx="5972909" cy="774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1AD49132-7229-40DF-85AF-A7D1F8F2737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44185" y="1991170"/>
            <a:ext cx="5971320" cy="4138168"/>
          </a:xfrm>
        </p:spPr>
        <p:txBody>
          <a:bodyPr lIns="0" rIns="0" bIns="0"/>
          <a:lstStyle>
            <a:lvl1pPr marL="268288" indent="-268288">
              <a:lnSpc>
                <a:spcPct val="95000"/>
              </a:lnSpc>
              <a:spcAft>
                <a:spcPts val="1200"/>
              </a:spcAft>
              <a:defRPr>
                <a:solidFill>
                  <a:schemeClr val="bg2">
                    <a:lumMod val="50000"/>
                  </a:schemeClr>
                </a:solidFill>
                <a:latin typeface="+mn-lt"/>
              </a:defRPr>
            </a:lvl1pPr>
            <a:lvl2pPr marL="449263" indent="-180975">
              <a:lnSpc>
                <a:spcPct val="95000"/>
              </a:lnSpc>
              <a:spcAft>
                <a:spcPts val="1200"/>
              </a:spcAft>
              <a:defRPr sz="2000">
                <a:solidFill>
                  <a:schemeClr val="bg2">
                    <a:lumMod val="50000"/>
                  </a:schemeClr>
                </a:solidFill>
                <a:latin typeface="+mn-lt"/>
              </a:defRPr>
            </a:lvl2pPr>
            <a:lvl3pPr marL="630238" indent="-180975">
              <a:lnSpc>
                <a:spcPct val="95000"/>
              </a:lnSpc>
              <a:spcAft>
                <a:spcPts val="1200"/>
              </a:spcAft>
              <a:defRPr sz="1800">
                <a:solidFill>
                  <a:schemeClr val="bg2">
                    <a:lumMod val="50000"/>
                  </a:schemeClr>
                </a:solidFill>
                <a:latin typeface="+mn-lt"/>
              </a:defRPr>
            </a:lvl3pPr>
            <a:lvl4pPr marL="801688" indent="-171450">
              <a:lnSpc>
                <a:spcPct val="95000"/>
              </a:lnSpc>
              <a:spcAft>
                <a:spcPts val="1200"/>
              </a:spcAft>
              <a:defRPr sz="1600">
                <a:solidFill>
                  <a:schemeClr val="bg2">
                    <a:lumMod val="50000"/>
                  </a:schemeClr>
                </a:solidFill>
                <a:latin typeface="+mn-lt"/>
              </a:defRPr>
            </a:lvl4pPr>
            <a:lvl5pPr marL="982663" indent="-180975">
              <a:lnSpc>
                <a:spcPct val="95000"/>
              </a:lnSpc>
              <a:spcAft>
                <a:spcPts val="1200"/>
              </a:spcAft>
              <a:defRPr sz="1600">
                <a:solidFill>
                  <a:schemeClr val="bg2">
                    <a:lumMod val="50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17" name="Date Placeholder 4">
            <a:extLst>
              <a:ext uri="{FF2B5EF4-FFF2-40B4-BE49-F238E27FC236}">
                <a16:creationId xmlns:a16="http://schemas.microsoft.com/office/drawing/2014/main" id="{62FD481E-9CA7-4BF9-964A-E620F0F133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12058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bg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fi-FI"/>
              <a:t>28.11.2018</a:t>
            </a:r>
          </a:p>
        </p:txBody>
      </p:sp>
      <p:sp>
        <p:nvSpPr>
          <p:cNvPr id="18" name="Footer Placeholder 6">
            <a:extLst>
              <a:ext uri="{FF2B5EF4-FFF2-40B4-BE49-F238E27FC236}">
                <a16:creationId xmlns:a16="http://schemas.microsoft.com/office/drawing/2014/main" id="{09F09AA4-D5AE-4DEB-97ED-0E783C23D3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17375" y="6356350"/>
            <a:ext cx="7590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kern="800" spc="100" baseline="0">
                <a:solidFill>
                  <a:schemeClr val="bg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fi-FI"/>
              <a:t>© Työterveyslaitos    |    Jari Hakanen</a:t>
            </a:r>
          </a:p>
        </p:txBody>
      </p:sp>
      <p:sp>
        <p:nvSpPr>
          <p:cNvPr id="19" name="Slide Number Placeholder 7">
            <a:extLst>
              <a:ext uri="{FF2B5EF4-FFF2-40B4-BE49-F238E27FC236}">
                <a16:creationId xmlns:a16="http://schemas.microsoft.com/office/drawing/2014/main" id="{DD832C64-2FF3-4B51-9A82-22E658E46D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33212" y="6356350"/>
            <a:ext cx="112058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bg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fld id="{0CED4B1A-FCA2-483F-A5D4-2A977CA5EF49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EC7A250-0D40-4160-92E6-238A2B270C3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t="214" r="-59608" b="-8301"/>
          <a:stretch/>
        </p:blipFill>
        <p:spPr>
          <a:xfrm flipH="1">
            <a:off x="3565147" y="-38102"/>
            <a:ext cx="8676000" cy="7473159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6D491A4D-0579-4F11-8E02-B86B13D45AB8}"/>
              </a:ext>
            </a:extLst>
          </p:cNvPr>
          <p:cNvSpPr/>
          <p:nvPr userDrawn="1"/>
        </p:nvSpPr>
        <p:spPr>
          <a:xfrm>
            <a:off x="-38637" y="-38101"/>
            <a:ext cx="7588299" cy="695405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5484856E-662B-4B5F-B52C-E5B2BD65D330}"/>
              </a:ext>
            </a:extLst>
          </p:cNvPr>
          <p:cNvCxnSpPr/>
          <p:nvPr userDrawn="1"/>
        </p:nvCxnSpPr>
        <p:spPr>
          <a:xfrm>
            <a:off x="0" y="429754"/>
            <a:ext cx="10080000" cy="0"/>
          </a:xfrm>
          <a:prstGeom prst="line">
            <a:avLst/>
          </a:prstGeom>
          <a:ln w="2349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2732A6B3-400E-4E23-8AC4-4AA8B3B0C5EF}"/>
              </a:ext>
            </a:extLst>
          </p:cNvPr>
          <p:cNvCxnSpPr>
            <a:cxnSpLocks/>
          </p:cNvCxnSpPr>
          <p:nvPr userDrawn="1"/>
        </p:nvCxnSpPr>
        <p:spPr>
          <a:xfrm flipV="1">
            <a:off x="11679421" y="668702"/>
            <a:ext cx="0" cy="6228000"/>
          </a:xfrm>
          <a:prstGeom prst="line">
            <a:avLst/>
          </a:prstGeom>
          <a:ln w="2349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Graphic 24">
            <a:extLst>
              <a:ext uri="{FF2B5EF4-FFF2-40B4-BE49-F238E27FC236}">
                <a16:creationId xmlns:a16="http://schemas.microsoft.com/office/drawing/2014/main" id="{40048BFB-2881-4A5E-A765-FDA4B6CE5F2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257251" y="354804"/>
            <a:ext cx="1440000" cy="198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9592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ema: Työterveyshuol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0572162B-0DDF-49A8-833E-E31B15CED43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33" r="-118"/>
          <a:stretch/>
        </p:blipFill>
        <p:spPr>
          <a:xfrm flipH="1">
            <a:off x="7456866" y="1"/>
            <a:ext cx="4735133" cy="6915944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E6C7BBA3-D01C-40B6-A578-E8F701E17E56}"/>
              </a:ext>
            </a:extLst>
          </p:cNvPr>
          <p:cNvSpPr/>
          <p:nvPr/>
        </p:nvSpPr>
        <p:spPr>
          <a:xfrm>
            <a:off x="-38637" y="0"/>
            <a:ext cx="7588299" cy="691595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337F8D3-0803-4128-B126-93D239A0D24B}"/>
              </a:ext>
            </a:extLst>
          </p:cNvPr>
          <p:cNvCxnSpPr/>
          <p:nvPr/>
        </p:nvCxnSpPr>
        <p:spPr>
          <a:xfrm>
            <a:off x="0" y="429754"/>
            <a:ext cx="10080000" cy="0"/>
          </a:xfrm>
          <a:prstGeom prst="line">
            <a:avLst/>
          </a:prstGeom>
          <a:ln w="2349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0632DF1-35FF-4305-AB09-6868D2A1F74C}"/>
              </a:ext>
            </a:extLst>
          </p:cNvPr>
          <p:cNvCxnSpPr>
            <a:cxnSpLocks/>
          </p:cNvCxnSpPr>
          <p:nvPr/>
        </p:nvCxnSpPr>
        <p:spPr>
          <a:xfrm flipV="1">
            <a:off x="11679421" y="668702"/>
            <a:ext cx="0" cy="6228000"/>
          </a:xfrm>
          <a:prstGeom prst="line">
            <a:avLst/>
          </a:prstGeom>
          <a:ln w="2349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Graphic 21">
            <a:extLst>
              <a:ext uri="{FF2B5EF4-FFF2-40B4-BE49-F238E27FC236}">
                <a16:creationId xmlns:a16="http://schemas.microsoft.com/office/drawing/2014/main" id="{0E5FE621-E9C5-4A46-8716-0D905973AB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257251" y="354804"/>
            <a:ext cx="1440000" cy="198540"/>
          </a:xfrm>
          <a:prstGeom prst="rect">
            <a:avLst/>
          </a:prstGeom>
        </p:spPr>
      </p:pic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EEC2D8B1-7A77-4C47-B6FC-E65F5FB146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44562"/>
            <a:ext cx="5972909" cy="774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1AD49132-7229-40DF-85AF-A7D1F8F2737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44185" y="1991170"/>
            <a:ext cx="5971320" cy="4138168"/>
          </a:xfrm>
        </p:spPr>
        <p:txBody>
          <a:bodyPr lIns="0" rIns="0" bIns="0"/>
          <a:lstStyle>
            <a:lvl1pPr marL="268288" indent="-268288">
              <a:lnSpc>
                <a:spcPct val="95000"/>
              </a:lnSpc>
              <a:spcAft>
                <a:spcPts val="1200"/>
              </a:spcAft>
              <a:defRPr>
                <a:solidFill>
                  <a:schemeClr val="bg2">
                    <a:lumMod val="50000"/>
                  </a:schemeClr>
                </a:solidFill>
                <a:latin typeface="+mn-lt"/>
              </a:defRPr>
            </a:lvl1pPr>
            <a:lvl2pPr marL="449263" indent="-180975">
              <a:lnSpc>
                <a:spcPct val="95000"/>
              </a:lnSpc>
              <a:spcAft>
                <a:spcPts val="1200"/>
              </a:spcAft>
              <a:defRPr sz="2000">
                <a:solidFill>
                  <a:schemeClr val="bg2">
                    <a:lumMod val="50000"/>
                  </a:schemeClr>
                </a:solidFill>
                <a:latin typeface="+mn-lt"/>
              </a:defRPr>
            </a:lvl2pPr>
            <a:lvl3pPr marL="630238" indent="-180975">
              <a:lnSpc>
                <a:spcPct val="95000"/>
              </a:lnSpc>
              <a:spcAft>
                <a:spcPts val="1200"/>
              </a:spcAft>
              <a:defRPr sz="1800">
                <a:solidFill>
                  <a:schemeClr val="bg2">
                    <a:lumMod val="50000"/>
                  </a:schemeClr>
                </a:solidFill>
                <a:latin typeface="+mn-lt"/>
              </a:defRPr>
            </a:lvl3pPr>
            <a:lvl4pPr marL="801688" indent="-171450">
              <a:lnSpc>
                <a:spcPct val="95000"/>
              </a:lnSpc>
              <a:spcAft>
                <a:spcPts val="1200"/>
              </a:spcAft>
              <a:defRPr sz="1600">
                <a:solidFill>
                  <a:schemeClr val="bg2">
                    <a:lumMod val="50000"/>
                  </a:schemeClr>
                </a:solidFill>
                <a:latin typeface="+mn-lt"/>
              </a:defRPr>
            </a:lvl4pPr>
            <a:lvl5pPr marL="982663" indent="-180975">
              <a:lnSpc>
                <a:spcPct val="95000"/>
              </a:lnSpc>
              <a:spcAft>
                <a:spcPts val="1200"/>
              </a:spcAft>
              <a:defRPr sz="1600">
                <a:solidFill>
                  <a:schemeClr val="bg2">
                    <a:lumMod val="50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17" name="Date Placeholder 4">
            <a:extLst>
              <a:ext uri="{FF2B5EF4-FFF2-40B4-BE49-F238E27FC236}">
                <a16:creationId xmlns:a16="http://schemas.microsoft.com/office/drawing/2014/main" id="{62FD481E-9CA7-4BF9-964A-E620F0F133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12058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bg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fi-FI"/>
              <a:t>28.11.2018</a:t>
            </a:r>
          </a:p>
        </p:txBody>
      </p:sp>
      <p:sp>
        <p:nvSpPr>
          <p:cNvPr id="18" name="Footer Placeholder 6">
            <a:extLst>
              <a:ext uri="{FF2B5EF4-FFF2-40B4-BE49-F238E27FC236}">
                <a16:creationId xmlns:a16="http://schemas.microsoft.com/office/drawing/2014/main" id="{09F09AA4-D5AE-4DEB-97ED-0E783C23D3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17375" y="6356350"/>
            <a:ext cx="7590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kern="800" spc="100" baseline="0">
                <a:solidFill>
                  <a:schemeClr val="bg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fi-FI"/>
              <a:t>© Työterveyslaitos    |    Jari Hakanen</a:t>
            </a:r>
          </a:p>
        </p:txBody>
      </p:sp>
      <p:sp>
        <p:nvSpPr>
          <p:cNvPr id="19" name="Slide Number Placeholder 7">
            <a:extLst>
              <a:ext uri="{FF2B5EF4-FFF2-40B4-BE49-F238E27FC236}">
                <a16:creationId xmlns:a16="http://schemas.microsoft.com/office/drawing/2014/main" id="{DD832C64-2FF3-4B51-9A82-22E658E46D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33212" y="6356350"/>
            <a:ext cx="112058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bg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fld id="{0CED4B1A-FCA2-483F-A5D4-2A977CA5EF49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43E821D-C7E4-49C2-AD3E-2EF1A86867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33" r="-118"/>
          <a:stretch/>
        </p:blipFill>
        <p:spPr>
          <a:xfrm flipH="1">
            <a:off x="7456866" y="1"/>
            <a:ext cx="4735133" cy="6915944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B3A22920-3AA8-42E6-8397-07881ED93A47}"/>
              </a:ext>
            </a:extLst>
          </p:cNvPr>
          <p:cNvSpPr/>
          <p:nvPr userDrawn="1"/>
        </p:nvSpPr>
        <p:spPr>
          <a:xfrm>
            <a:off x="-38637" y="0"/>
            <a:ext cx="7588299" cy="691595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0553FE7-742A-4833-9D0E-5B2BAB70BE04}"/>
              </a:ext>
            </a:extLst>
          </p:cNvPr>
          <p:cNvCxnSpPr/>
          <p:nvPr userDrawn="1"/>
        </p:nvCxnSpPr>
        <p:spPr>
          <a:xfrm>
            <a:off x="0" y="429754"/>
            <a:ext cx="10080000" cy="0"/>
          </a:xfrm>
          <a:prstGeom prst="line">
            <a:avLst/>
          </a:prstGeom>
          <a:ln w="2349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4096A88A-1845-4F83-9EE1-3FF650D8BD36}"/>
              </a:ext>
            </a:extLst>
          </p:cNvPr>
          <p:cNvCxnSpPr>
            <a:cxnSpLocks/>
          </p:cNvCxnSpPr>
          <p:nvPr userDrawn="1"/>
        </p:nvCxnSpPr>
        <p:spPr>
          <a:xfrm flipV="1">
            <a:off x="11679421" y="668702"/>
            <a:ext cx="0" cy="6228000"/>
          </a:xfrm>
          <a:prstGeom prst="line">
            <a:avLst/>
          </a:prstGeom>
          <a:ln w="2349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Graphic 24">
            <a:extLst>
              <a:ext uri="{FF2B5EF4-FFF2-40B4-BE49-F238E27FC236}">
                <a16:creationId xmlns:a16="http://schemas.microsoft.com/office/drawing/2014/main" id="{D03C48D1-EE44-459D-901E-EDFF9FF8063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257251" y="354804"/>
            <a:ext cx="1440000" cy="198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02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ema: Työterveyshuolt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36784DAD-DD02-4505-9289-C54376CDE8E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984" r="-46494"/>
          <a:stretch/>
        </p:blipFill>
        <p:spPr>
          <a:xfrm flipH="1">
            <a:off x="1748848" y="1"/>
            <a:ext cx="10443152" cy="68580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E6C7BBA3-D01C-40B6-A578-E8F701E17E56}"/>
              </a:ext>
            </a:extLst>
          </p:cNvPr>
          <p:cNvSpPr/>
          <p:nvPr/>
        </p:nvSpPr>
        <p:spPr>
          <a:xfrm>
            <a:off x="0" y="0"/>
            <a:ext cx="7549662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337F8D3-0803-4128-B126-93D239A0D24B}"/>
              </a:ext>
            </a:extLst>
          </p:cNvPr>
          <p:cNvCxnSpPr/>
          <p:nvPr/>
        </p:nvCxnSpPr>
        <p:spPr>
          <a:xfrm>
            <a:off x="0" y="429754"/>
            <a:ext cx="10080000" cy="0"/>
          </a:xfrm>
          <a:prstGeom prst="line">
            <a:avLst/>
          </a:prstGeom>
          <a:ln w="2349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0632DF1-35FF-4305-AB09-6868D2A1F74C}"/>
              </a:ext>
            </a:extLst>
          </p:cNvPr>
          <p:cNvCxnSpPr>
            <a:cxnSpLocks/>
          </p:cNvCxnSpPr>
          <p:nvPr/>
        </p:nvCxnSpPr>
        <p:spPr>
          <a:xfrm flipV="1">
            <a:off x="11679421" y="668702"/>
            <a:ext cx="0" cy="6228000"/>
          </a:xfrm>
          <a:prstGeom prst="line">
            <a:avLst/>
          </a:prstGeom>
          <a:ln w="2349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Graphic 21">
            <a:extLst>
              <a:ext uri="{FF2B5EF4-FFF2-40B4-BE49-F238E27FC236}">
                <a16:creationId xmlns:a16="http://schemas.microsoft.com/office/drawing/2014/main" id="{0E5FE621-E9C5-4A46-8716-0D905973AB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257251" y="354804"/>
            <a:ext cx="1440000" cy="198540"/>
          </a:xfrm>
          <a:prstGeom prst="rect">
            <a:avLst/>
          </a:prstGeom>
        </p:spPr>
      </p:pic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EEC2D8B1-7A77-4C47-B6FC-E65F5FB146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44562"/>
            <a:ext cx="5972909" cy="774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1AD49132-7229-40DF-85AF-A7D1F8F2737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44185" y="1991170"/>
            <a:ext cx="5971320" cy="4138168"/>
          </a:xfrm>
        </p:spPr>
        <p:txBody>
          <a:bodyPr lIns="0" rIns="0" bIns="0"/>
          <a:lstStyle>
            <a:lvl1pPr marL="268288" indent="-268288">
              <a:lnSpc>
                <a:spcPct val="95000"/>
              </a:lnSpc>
              <a:spcAft>
                <a:spcPts val="1200"/>
              </a:spcAft>
              <a:defRPr>
                <a:solidFill>
                  <a:schemeClr val="bg2">
                    <a:lumMod val="50000"/>
                  </a:schemeClr>
                </a:solidFill>
                <a:latin typeface="+mn-lt"/>
              </a:defRPr>
            </a:lvl1pPr>
            <a:lvl2pPr marL="449263" indent="-180975">
              <a:lnSpc>
                <a:spcPct val="95000"/>
              </a:lnSpc>
              <a:spcAft>
                <a:spcPts val="1200"/>
              </a:spcAft>
              <a:defRPr sz="2000">
                <a:solidFill>
                  <a:schemeClr val="bg2">
                    <a:lumMod val="50000"/>
                  </a:schemeClr>
                </a:solidFill>
                <a:latin typeface="+mn-lt"/>
              </a:defRPr>
            </a:lvl2pPr>
            <a:lvl3pPr marL="630238" indent="-180975">
              <a:lnSpc>
                <a:spcPct val="95000"/>
              </a:lnSpc>
              <a:spcAft>
                <a:spcPts val="1200"/>
              </a:spcAft>
              <a:defRPr sz="1800">
                <a:solidFill>
                  <a:schemeClr val="bg2">
                    <a:lumMod val="50000"/>
                  </a:schemeClr>
                </a:solidFill>
                <a:latin typeface="+mn-lt"/>
              </a:defRPr>
            </a:lvl3pPr>
            <a:lvl4pPr marL="801688" indent="-171450">
              <a:lnSpc>
                <a:spcPct val="95000"/>
              </a:lnSpc>
              <a:spcAft>
                <a:spcPts val="1200"/>
              </a:spcAft>
              <a:defRPr sz="1600">
                <a:solidFill>
                  <a:schemeClr val="bg2">
                    <a:lumMod val="50000"/>
                  </a:schemeClr>
                </a:solidFill>
                <a:latin typeface="+mn-lt"/>
              </a:defRPr>
            </a:lvl4pPr>
            <a:lvl5pPr marL="982663" indent="-180975">
              <a:lnSpc>
                <a:spcPct val="95000"/>
              </a:lnSpc>
              <a:spcAft>
                <a:spcPts val="1200"/>
              </a:spcAft>
              <a:defRPr sz="1600">
                <a:solidFill>
                  <a:schemeClr val="bg2">
                    <a:lumMod val="50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17" name="Date Placeholder 4">
            <a:extLst>
              <a:ext uri="{FF2B5EF4-FFF2-40B4-BE49-F238E27FC236}">
                <a16:creationId xmlns:a16="http://schemas.microsoft.com/office/drawing/2014/main" id="{62FD481E-9CA7-4BF9-964A-E620F0F133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12058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bg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fi-FI"/>
              <a:t>28.11.2018</a:t>
            </a:r>
          </a:p>
        </p:txBody>
      </p:sp>
      <p:sp>
        <p:nvSpPr>
          <p:cNvPr id="18" name="Footer Placeholder 6">
            <a:extLst>
              <a:ext uri="{FF2B5EF4-FFF2-40B4-BE49-F238E27FC236}">
                <a16:creationId xmlns:a16="http://schemas.microsoft.com/office/drawing/2014/main" id="{09F09AA4-D5AE-4DEB-97ED-0E783C23D3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17375" y="6356350"/>
            <a:ext cx="7590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kern="800" spc="100" baseline="0">
                <a:solidFill>
                  <a:schemeClr val="bg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fi-FI"/>
              <a:t>© Työterveyslaitos    |    Jari Hakanen</a:t>
            </a:r>
          </a:p>
        </p:txBody>
      </p:sp>
      <p:sp>
        <p:nvSpPr>
          <p:cNvPr id="19" name="Slide Number Placeholder 7">
            <a:extLst>
              <a:ext uri="{FF2B5EF4-FFF2-40B4-BE49-F238E27FC236}">
                <a16:creationId xmlns:a16="http://schemas.microsoft.com/office/drawing/2014/main" id="{DD832C64-2FF3-4B51-9A82-22E658E46D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33212" y="6356350"/>
            <a:ext cx="112058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bg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fld id="{0CED4B1A-FCA2-483F-A5D4-2A977CA5EF49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1DE4562-48D0-4230-B1D9-F5D3685285D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984" r="-46494"/>
          <a:stretch/>
        </p:blipFill>
        <p:spPr>
          <a:xfrm flipH="1">
            <a:off x="1748848" y="1"/>
            <a:ext cx="10443152" cy="68580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A8378227-8044-4CA6-B7AB-BDEB4471C117}"/>
              </a:ext>
            </a:extLst>
          </p:cNvPr>
          <p:cNvSpPr/>
          <p:nvPr userDrawn="1"/>
        </p:nvSpPr>
        <p:spPr>
          <a:xfrm>
            <a:off x="0" y="0"/>
            <a:ext cx="7549662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7B2B226-6B12-436A-A43E-DFFA2401404F}"/>
              </a:ext>
            </a:extLst>
          </p:cNvPr>
          <p:cNvCxnSpPr/>
          <p:nvPr userDrawn="1"/>
        </p:nvCxnSpPr>
        <p:spPr>
          <a:xfrm>
            <a:off x="0" y="429754"/>
            <a:ext cx="10080000" cy="0"/>
          </a:xfrm>
          <a:prstGeom prst="line">
            <a:avLst/>
          </a:prstGeom>
          <a:ln w="2349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7961C24B-CA46-473B-B264-963187C4685F}"/>
              </a:ext>
            </a:extLst>
          </p:cNvPr>
          <p:cNvCxnSpPr>
            <a:cxnSpLocks/>
          </p:cNvCxnSpPr>
          <p:nvPr userDrawn="1"/>
        </p:nvCxnSpPr>
        <p:spPr>
          <a:xfrm flipV="1">
            <a:off x="11679421" y="668702"/>
            <a:ext cx="0" cy="6228000"/>
          </a:xfrm>
          <a:prstGeom prst="line">
            <a:avLst/>
          </a:prstGeom>
          <a:ln w="2349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Graphic 24">
            <a:extLst>
              <a:ext uri="{FF2B5EF4-FFF2-40B4-BE49-F238E27FC236}">
                <a16:creationId xmlns:a16="http://schemas.microsoft.com/office/drawing/2014/main" id="{15B6512F-07A5-44F8-9E8F-540C356E46D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257251" y="354804"/>
            <a:ext cx="1440000" cy="198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4936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ema: Digitalisaatio, toimistoty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5C5E29D9-121A-442C-9A27-14C2C0D2621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0236"/>
          <a:stretch/>
        </p:blipFill>
        <p:spPr>
          <a:xfrm flipH="1">
            <a:off x="1913626" y="0"/>
            <a:ext cx="102870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62C4F04-A2D6-49FF-87F3-18A4C18558BF}"/>
              </a:ext>
            </a:extLst>
          </p:cNvPr>
          <p:cNvSpPr/>
          <p:nvPr/>
        </p:nvSpPr>
        <p:spPr>
          <a:xfrm>
            <a:off x="0" y="0"/>
            <a:ext cx="7549662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EEC2D8B1-7A77-4C47-B6FC-E65F5FB146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44562"/>
            <a:ext cx="5972909" cy="774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1AD49132-7229-40DF-85AF-A7D1F8F2737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44185" y="1991170"/>
            <a:ext cx="5971320" cy="4138168"/>
          </a:xfrm>
        </p:spPr>
        <p:txBody>
          <a:bodyPr lIns="0" rIns="0" bIns="0"/>
          <a:lstStyle>
            <a:lvl1pPr marL="268288" indent="-268288">
              <a:lnSpc>
                <a:spcPct val="95000"/>
              </a:lnSpc>
              <a:spcAft>
                <a:spcPts val="1200"/>
              </a:spcAft>
              <a:defRPr>
                <a:solidFill>
                  <a:schemeClr val="bg2">
                    <a:lumMod val="50000"/>
                  </a:schemeClr>
                </a:solidFill>
                <a:latin typeface="+mn-lt"/>
              </a:defRPr>
            </a:lvl1pPr>
            <a:lvl2pPr marL="449263" indent="-180975">
              <a:lnSpc>
                <a:spcPct val="95000"/>
              </a:lnSpc>
              <a:spcAft>
                <a:spcPts val="1200"/>
              </a:spcAft>
              <a:defRPr sz="2000">
                <a:solidFill>
                  <a:schemeClr val="bg2">
                    <a:lumMod val="50000"/>
                  </a:schemeClr>
                </a:solidFill>
                <a:latin typeface="+mn-lt"/>
              </a:defRPr>
            </a:lvl2pPr>
            <a:lvl3pPr marL="630238" indent="-180975">
              <a:lnSpc>
                <a:spcPct val="95000"/>
              </a:lnSpc>
              <a:spcAft>
                <a:spcPts val="1200"/>
              </a:spcAft>
              <a:defRPr sz="1800">
                <a:solidFill>
                  <a:schemeClr val="bg2">
                    <a:lumMod val="50000"/>
                  </a:schemeClr>
                </a:solidFill>
                <a:latin typeface="+mn-lt"/>
              </a:defRPr>
            </a:lvl3pPr>
            <a:lvl4pPr marL="801688" indent="-171450">
              <a:lnSpc>
                <a:spcPct val="95000"/>
              </a:lnSpc>
              <a:spcAft>
                <a:spcPts val="1200"/>
              </a:spcAft>
              <a:defRPr sz="1600">
                <a:solidFill>
                  <a:schemeClr val="bg2">
                    <a:lumMod val="50000"/>
                  </a:schemeClr>
                </a:solidFill>
                <a:latin typeface="+mn-lt"/>
              </a:defRPr>
            </a:lvl4pPr>
            <a:lvl5pPr marL="982663" indent="-180975">
              <a:lnSpc>
                <a:spcPct val="95000"/>
              </a:lnSpc>
              <a:spcAft>
                <a:spcPts val="1200"/>
              </a:spcAft>
              <a:defRPr sz="1600">
                <a:solidFill>
                  <a:schemeClr val="bg2">
                    <a:lumMod val="50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3800FA7-F02D-4F26-9D23-1BD2A3622F53}"/>
              </a:ext>
            </a:extLst>
          </p:cNvPr>
          <p:cNvCxnSpPr/>
          <p:nvPr/>
        </p:nvCxnSpPr>
        <p:spPr>
          <a:xfrm>
            <a:off x="0" y="429754"/>
            <a:ext cx="10080000" cy="0"/>
          </a:xfrm>
          <a:prstGeom prst="line">
            <a:avLst/>
          </a:prstGeom>
          <a:ln w="2349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0EC482D-7910-4FD6-A1BC-525BCB9A0E4B}"/>
              </a:ext>
            </a:extLst>
          </p:cNvPr>
          <p:cNvCxnSpPr>
            <a:cxnSpLocks/>
          </p:cNvCxnSpPr>
          <p:nvPr/>
        </p:nvCxnSpPr>
        <p:spPr>
          <a:xfrm flipV="1">
            <a:off x="11679421" y="668702"/>
            <a:ext cx="0" cy="6228000"/>
          </a:xfrm>
          <a:prstGeom prst="line">
            <a:avLst/>
          </a:prstGeom>
          <a:ln w="2349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Graphic 13">
            <a:extLst>
              <a:ext uri="{FF2B5EF4-FFF2-40B4-BE49-F238E27FC236}">
                <a16:creationId xmlns:a16="http://schemas.microsoft.com/office/drawing/2014/main" id="{A983EE9F-47E5-4436-B968-6EF0094718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257251" y="354804"/>
            <a:ext cx="1440000" cy="198540"/>
          </a:xfrm>
          <a:prstGeom prst="rect">
            <a:avLst/>
          </a:prstGeom>
        </p:spPr>
      </p:pic>
      <p:sp>
        <p:nvSpPr>
          <p:cNvPr id="17" name="Date Placeholder 4">
            <a:extLst>
              <a:ext uri="{FF2B5EF4-FFF2-40B4-BE49-F238E27FC236}">
                <a16:creationId xmlns:a16="http://schemas.microsoft.com/office/drawing/2014/main" id="{62FD481E-9CA7-4BF9-964A-E620F0F133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12058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bg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fi-FI"/>
              <a:t>28.11.2018</a:t>
            </a:r>
          </a:p>
        </p:txBody>
      </p:sp>
      <p:sp>
        <p:nvSpPr>
          <p:cNvPr id="18" name="Footer Placeholder 6">
            <a:extLst>
              <a:ext uri="{FF2B5EF4-FFF2-40B4-BE49-F238E27FC236}">
                <a16:creationId xmlns:a16="http://schemas.microsoft.com/office/drawing/2014/main" id="{09F09AA4-D5AE-4DEB-97ED-0E783C23D3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17375" y="6356350"/>
            <a:ext cx="7590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kern="800" spc="100" baseline="0">
                <a:solidFill>
                  <a:schemeClr val="bg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fi-FI"/>
              <a:t>© Työterveyslaitos    |    Jari Hakanen</a:t>
            </a:r>
          </a:p>
        </p:txBody>
      </p:sp>
      <p:sp>
        <p:nvSpPr>
          <p:cNvPr id="19" name="Slide Number Placeholder 7">
            <a:extLst>
              <a:ext uri="{FF2B5EF4-FFF2-40B4-BE49-F238E27FC236}">
                <a16:creationId xmlns:a16="http://schemas.microsoft.com/office/drawing/2014/main" id="{DD832C64-2FF3-4B51-9A82-22E658E46D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33212" y="6356350"/>
            <a:ext cx="112058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bg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fld id="{0CED4B1A-FCA2-483F-A5D4-2A977CA5EF49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E821487-E45B-452B-92DC-DC5FFE7C8A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0236"/>
          <a:stretch/>
        </p:blipFill>
        <p:spPr>
          <a:xfrm flipH="1">
            <a:off x="1913626" y="0"/>
            <a:ext cx="10287000" cy="68580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7885C86E-8BB1-4117-A650-F3B6EBBC95CC}"/>
              </a:ext>
            </a:extLst>
          </p:cNvPr>
          <p:cNvSpPr/>
          <p:nvPr userDrawn="1"/>
        </p:nvSpPr>
        <p:spPr>
          <a:xfrm>
            <a:off x="0" y="0"/>
            <a:ext cx="7549662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742C006F-A7F5-444E-8811-9087DDB5C426}"/>
              </a:ext>
            </a:extLst>
          </p:cNvPr>
          <p:cNvCxnSpPr/>
          <p:nvPr userDrawn="1"/>
        </p:nvCxnSpPr>
        <p:spPr>
          <a:xfrm>
            <a:off x="0" y="429754"/>
            <a:ext cx="10080000" cy="0"/>
          </a:xfrm>
          <a:prstGeom prst="line">
            <a:avLst/>
          </a:prstGeom>
          <a:ln w="2349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697C1FD-2E26-4ED0-9645-7DD06773C0E1}"/>
              </a:ext>
            </a:extLst>
          </p:cNvPr>
          <p:cNvCxnSpPr>
            <a:cxnSpLocks/>
          </p:cNvCxnSpPr>
          <p:nvPr userDrawn="1"/>
        </p:nvCxnSpPr>
        <p:spPr>
          <a:xfrm flipV="1">
            <a:off x="11679421" y="668702"/>
            <a:ext cx="0" cy="6228000"/>
          </a:xfrm>
          <a:prstGeom prst="line">
            <a:avLst/>
          </a:prstGeom>
          <a:ln w="2349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Graphic 22">
            <a:extLst>
              <a:ext uri="{FF2B5EF4-FFF2-40B4-BE49-F238E27FC236}">
                <a16:creationId xmlns:a16="http://schemas.microsoft.com/office/drawing/2014/main" id="{B18EB922-9C5B-4EA1-BACF-AF1A8AD6430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257251" y="354804"/>
            <a:ext cx="1440000" cy="198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2053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ema: Digitalisaatio, toimistotyö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F5905EB7-7E90-4CE9-8391-51E46393604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1684" b="420"/>
          <a:stretch/>
        </p:blipFill>
        <p:spPr>
          <a:xfrm flipH="1">
            <a:off x="1871999" y="-9124"/>
            <a:ext cx="10344151" cy="686712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62C4F04-A2D6-49FF-87F3-18A4C18558BF}"/>
              </a:ext>
            </a:extLst>
          </p:cNvPr>
          <p:cNvSpPr/>
          <p:nvPr/>
        </p:nvSpPr>
        <p:spPr>
          <a:xfrm>
            <a:off x="0" y="0"/>
            <a:ext cx="7549662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EEC2D8B1-7A77-4C47-B6FC-E65F5FB146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44562"/>
            <a:ext cx="5972909" cy="774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1AD49132-7229-40DF-85AF-A7D1F8F2737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44185" y="1991170"/>
            <a:ext cx="5971320" cy="4138168"/>
          </a:xfrm>
        </p:spPr>
        <p:txBody>
          <a:bodyPr lIns="0" rIns="0" bIns="0"/>
          <a:lstStyle>
            <a:lvl1pPr marL="268288" indent="-268288">
              <a:lnSpc>
                <a:spcPct val="95000"/>
              </a:lnSpc>
              <a:spcAft>
                <a:spcPts val="1200"/>
              </a:spcAft>
              <a:defRPr>
                <a:solidFill>
                  <a:schemeClr val="bg2">
                    <a:lumMod val="50000"/>
                  </a:schemeClr>
                </a:solidFill>
                <a:latin typeface="+mn-lt"/>
              </a:defRPr>
            </a:lvl1pPr>
            <a:lvl2pPr marL="449263" indent="-180975">
              <a:lnSpc>
                <a:spcPct val="95000"/>
              </a:lnSpc>
              <a:spcAft>
                <a:spcPts val="1200"/>
              </a:spcAft>
              <a:defRPr sz="2000">
                <a:solidFill>
                  <a:schemeClr val="bg2">
                    <a:lumMod val="50000"/>
                  </a:schemeClr>
                </a:solidFill>
                <a:latin typeface="+mn-lt"/>
              </a:defRPr>
            </a:lvl2pPr>
            <a:lvl3pPr marL="630238" indent="-180975">
              <a:lnSpc>
                <a:spcPct val="95000"/>
              </a:lnSpc>
              <a:spcAft>
                <a:spcPts val="1200"/>
              </a:spcAft>
              <a:defRPr sz="1800">
                <a:solidFill>
                  <a:schemeClr val="bg2">
                    <a:lumMod val="50000"/>
                  </a:schemeClr>
                </a:solidFill>
                <a:latin typeface="+mn-lt"/>
              </a:defRPr>
            </a:lvl3pPr>
            <a:lvl4pPr marL="801688" indent="-171450">
              <a:lnSpc>
                <a:spcPct val="95000"/>
              </a:lnSpc>
              <a:spcAft>
                <a:spcPts val="1200"/>
              </a:spcAft>
              <a:defRPr sz="1600">
                <a:solidFill>
                  <a:schemeClr val="bg2">
                    <a:lumMod val="50000"/>
                  </a:schemeClr>
                </a:solidFill>
                <a:latin typeface="+mn-lt"/>
              </a:defRPr>
            </a:lvl4pPr>
            <a:lvl5pPr marL="982663" indent="-180975">
              <a:lnSpc>
                <a:spcPct val="95000"/>
              </a:lnSpc>
              <a:spcAft>
                <a:spcPts val="1200"/>
              </a:spcAft>
              <a:defRPr sz="1600">
                <a:solidFill>
                  <a:schemeClr val="bg2">
                    <a:lumMod val="50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3800FA7-F02D-4F26-9D23-1BD2A3622F53}"/>
              </a:ext>
            </a:extLst>
          </p:cNvPr>
          <p:cNvCxnSpPr/>
          <p:nvPr/>
        </p:nvCxnSpPr>
        <p:spPr>
          <a:xfrm>
            <a:off x="0" y="429754"/>
            <a:ext cx="10080000" cy="0"/>
          </a:xfrm>
          <a:prstGeom prst="line">
            <a:avLst/>
          </a:prstGeom>
          <a:ln w="2349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0EC482D-7910-4FD6-A1BC-525BCB9A0E4B}"/>
              </a:ext>
            </a:extLst>
          </p:cNvPr>
          <p:cNvCxnSpPr>
            <a:cxnSpLocks/>
          </p:cNvCxnSpPr>
          <p:nvPr/>
        </p:nvCxnSpPr>
        <p:spPr>
          <a:xfrm flipV="1">
            <a:off x="11679421" y="668702"/>
            <a:ext cx="0" cy="6228000"/>
          </a:xfrm>
          <a:prstGeom prst="line">
            <a:avLst/>
          </a:prstGeom>
          <a:ln w="2349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Graphic 13">
            <a:extLst>
              <a:ext uri="{FF2B5EF4-FFF2-40B4-BE49-F238E27FC236}">
                <a16:creationId xmlns:a16="http://schemas.microsoft.com/office/drawing/2014/main" id="{A983EE9F-47E5-4436-B968-6EF0094718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257251" y="354804"/>
            <a:ext cx="1440000" cy="198540"/>
          </a:xfrm>
          <a:prstGeom prst="rect">
            <a:avLst/>
          </a:prstGeom>
        </p:spPr>
      </p:pic>
      <p:sp>
        <p:nvSpPr>
          <p:cNvPr id="17" name="Date Placeholder 4">
            <a:extLst>
              <a:ext uri="{FF2B5EF4-FFF2-40B4-BE49-F238E27FC236}">
                <a16:creationId xmlns:a16="http://schemas.microsoft.com/office/drawing/2014/main" id="{62FD481E-9CA7-4BF9-964A-E620F0F133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12058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bg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fi-FI"/>
              <a:t>28.11.2018</a:t>
            </a:r>
          </a:p>
        </p:txBody>
      </p:sp>
      <p:sp>
        <p:nvSpPr>
          <p:cNvPr id="18" name="Footer Placeholder 6">
            <a:extLst>
              <a:ext uri="{FF2B5EF4-FFF2-40B4-BE49-F238E27FC236}">
                <a16:creationId xmlns:a16="http://schemas.microsoft.com/office/drawing/2014/main" id="{09F09AA4-D5AE-4DEB-97ED-0E783C23D3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17375" y="6356350"/>
            <a:ext cx="7590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kern="800" spc="100" baseline="0">
                <a:solidFill>
                  <a:schemeClr val="bg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fi-FI"/>
              <a:t>© Työterveyslaitos    |    Jari Hakanen</a:t>
            </a:r>
          </a:p>
        </p:txBody>
      </p:sp>
      <p:sp>
        <p:nvSpPr>
          <p:cNvPr id="19" name="Slide Number Placeholder 7">
            <a:extLst>
              <a:ext uri="{FF2B5EF4-FFF2-40B4-BE49-F238E27FC236}">
                <a16:creationId xmlns:a16="http://schemas.microsoft.com/office/drawing/2014/main" id="{DD832C64-2FF3-4B51-9A82-22E658E46D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33212" y="6356350"/>
            <a:ext cx="112058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bg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fld id="{0CED4B1A-FCA2-483F-A5D4-2A977CA5EF49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C33E85A-8C40-4D24-9886-96240313876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1684" b="420"/>
          <a:stretch/>
        </p:blipFill>
        <p:spPr>
          <a:xfrm flipH="1">
            <a:off x="1871999" y="-9124"/>
            <a:ext cx="10344151" cy="6867124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6CF3F7CD-DADF-4113-8987-9BA4BD4C3243}"/>
              </a:ext>
            </a:extLst>
          </p:cNvPr>
          <p:cNvSpPr/>
          <p:nvPr userDrawn="1"/>
        </p:nvSpPr>
        <p:spPr>
          <a:xfrm>
            <a:off x="0" y="0"/>
            <a:ext cx="7549662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902E1D22-C532-42D0-898E-F6B0DE2AADB8}"/>
              </a:ext>
            </a:extLst>
          </p:cNvPr>
          <p:cNvCxnSpPr/>
          <p:nvPr userDrawn="1"/>
        </p:nvCxnSpPr>
        <p:spPr>
          <a:xfrm>
            <a:off x="0" y="429754"/>
            <a:ext cx="10080000" cy="0"/>
          </a:xfrm>
          <a:prstGeom prst="line">
            <a:avLst/>
          </a:prstGeom>
          <a:ln w="2349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FB28A576-20C2-41F1-B7F7-12E4E37B17F2}"/>
              </a:ext>
            </a:extLst>
          </p:cNvPr>
          <p:cNvCxnSpPr>
            <a:cxnSpLocks/>
          </p:cNvCxnSpPr>
          <p:nvPr userDrawn="1"/>
        </p:nvCxnSpPr>
        <p:spPr>
          <a:xfrm flipV="1">
            <a:off x="11679421" y="668702"/>
            <a:ext cx="0" cy="6228000"/>
          </a:xfrm>
          <a:prstGeom prst="line">
            <a:avLst/>
          </a:prstGeom>
          <a:ln w="2349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Graphic 22">
            <a:extLst>
              <a:ext uri="{FF2B5EF4-FFF2-40B4-BE49-F238E27FC236}">
                <a16:creationId xmlns:a16="http://schemas.microsoft.com/office/drawing/2014/main" id="{E690E55E-6E41-47B5-A24B-2C7BAADDD73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257251" y="354804"/>
            <a:ext cx="1440000" cy="198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99193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ema: Toimistotyö, yhteisty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274A07FC-7D04-4673-BBD2-7FAF6B66C92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" t="553" r="-22096"/>
          <a:stretch/>
        </p:blipFill>
        <p:spPr>
          <a:xfrm flipH="1">
            <a:off x="1907999" y="0"/>
            <a:ext cx="10344151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62C4F04-A2D6-49FF-87F3-18A4C18558BF}"/>
              </a:ext>
            </a:extLst>
          </p:cNvPr>
          <p:cNvSpPr/>
          <p:nvPr/>
        </p:nvSpPr>
        <p:spPr>
          <a:xfrm>
            <a:off x="0" y="0"/>
            <a:ext cx="7549662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EEC2D8B1-7A77-4C47-B6FC-E65F5FB146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44562"/>
            <a:ext cx="5972909" cy="774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1AD49132-7229-40DF-85AF-A7D1F8F2737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44185" y="1991170"/>
            <a:ext cx="5971320" cy="4138168"/>
          </a:xfrm>
        </p:spPr>
        <p:txBody>
          <a:bodyPr lIns="0" rIns="0" bIns="0"/>
          <a:lstStyle>
            <a:lvl1pPr marL="268288" indent="-268288">
              <a:lnSpc>
                <a:spcPct val="95000"/>
              </a:lnSpc>
              <a:spcAft>
                <a:spcPts val="1200"/>
              </a:spcAft>
              <a:defRPr>
                <a:solidFill>
                  <a:schemeClr val="bg2">
                    <a:lumMod val="50000"/>
                  </a:schemeClr>
                </a:solidFill>
                <a:latin typeface="+mn-lt"/>
              </a:defRPr>
            </a:lvl1pPr>
            <a:lvl2pPr marL="449263" indent="-180975">
              <a:lnSpc>
                <a:spcPct val="95000"/>
              </a:lnSpc>
              <a:spcAft>
                <a:spcPts val="1200"/>
              </a:spcAft>
              <a:defRPr sz="2000">
                <a:solidFill>
                  <a:schemeClr val="bg2">
                    <a:lumMod val="50000"/>
                  </a:schemeClr>
                </a:solidFill>
                <a:latin typeface="+mn-lt"/>
              </a:defRPr>
            </a:lvl2pPr>
            <a:lvl3pPr marL="630238" indent="-180975">
              <a:lnSpc>
                <a:spcPct val="95000"/>
              </a:lnSpc>
              <a:spcAft>
                <a:spcPts val="1200"/>
              </a:spcAft>
              <a:defRPr sz="1800">
                <a:solidFill>
                  <a:schemeClr val="bg2">
                    <a:lumMod val="50000"/>
                  </a:schemeClr>
                </a:solidFill>
                <a:latin typeface="+mn-lt"/>
              </a:defRPr>
            </a:lvl3pPr>
            <a:lvl4pPr marL="801688" indent="-171450">
              <a:lnSpc>
                <a:spcPct val="95000"/>
              </a:lnSpc>
              <a:spcAft>
                <a:spcPts val="1200"/>
              </a:spcAft>
              <a:defRPr sz="1600">
                <a:solidFill>
                  <a:schemeClr val="bg2">
                    <a:lumMod val="50000"/>
                  </a:schemeClr>
                </a:solidFill>
                <a:latin typeface="+mn-lt"/>
              </a:defRPr>
            </a:lvl4pPr>
            <a:lvl5pPr marL="982663" indent="-180975">
              <a:lnSpc>
                <a:spcPct val="95000"/>
              </a:lnSpc>
              <a:spcAft>
                <a:spcPts val="1200"/>
              </a:spcAft>
              <a:defRPr sz="1600">
                <a:solidFill>
                  <a:schemeClr val="bg2">
                    <a:lumMod val="50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3800FA7-F02D-4F26-9D23-1BD2A3622F53}"/>
              </a:ext>
            </a:extLst>
          </p:cNvPr>
          <p:cNvCxnSpPr/>
          <p:nvPr/>
        </p:nvCxnSpPr>
        <p:spPr>
          <a:xfrm>
            <a:off x="0" y="429754"/>
            <a:ext cx="10080000" cy="0"/>
          </a:xfrm>
          <a:prstGeom prst="line">
            <a:avLst/>
          </a:prstGeom>
          <a:ln w="2349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0EC482D-7910-4FD6-A1BC-525BCB9A0E4B}"/>
              </a:ext>
            </a:extLst>
          </p:cNvPr>
          <p:cNvCxnSpPr>
            <a:cxnSpLocks/>
          </p:cNvCxnSpPr>
          <p:nvPr/>
        </p:nvCxnSpPr>
        <p:spPr>
          <a:xfrm flipV="1">
            <a:off x="11679421" y="668702"/>
            <a:ext cx="0" cy="6228000"/>
          </a:xfrm>
          <a:prstGeom prst="line">
            <a:avLst/>
          </a:prstGeom>
          <a:ln w="2349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Graphic 13">
            <a:extLst>
              <a:ext uri="{FF2B5EF4-FFF2-40B4-BE49-F238E27FC236}">
                <a16:creationId xmlns:a16="http://schemas.microsoft.com/office/drawing/2014/main" id="{A983EE9F-47E5-4436-B968-6EF0094718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257251" y="354804"/>
            <a:ext cx="1440000" cy="198540"/>
          </a:xfrm>
          <a:prstGeom prst="rect">
            <a:avLst/>
          </a:prstGeom>
        </p:spPr>
      </p:pic>
      <p:sp>
        <p:nvSpPr>
          <p:cNvPr id="17" name="Date Placeholder 4">
            <a:extLst>
              <a:ext uri="{FF2B5EF4-FFF2-40B4-BE49-F238E27FC236}">
                <a16:creationId xmlns:a16="http://schemas.microsoft.com/office/drawing/2014/main" id="{62FD481E-9CA7-4BF9-964A-E620F0F133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12058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bg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fi-FI"/>
              <a:t>28.11.2018</a:t>
            </a:r>
          </a:p>
        </p:txBody>
      </p:sp>
      <p:sp>
        <p:nvSpPr>
          <p:cNvPr id="18" name="Footer Placeholder 6">
            <a:extLst>
              <a:ext uri="{FF2B5EF4-FFF2-40B4-BE49-F238E27FC236}">
                <a16:creationId xmlns:a16="http://schemas.microsoft.com/office/drawing/2014/main" id="{09F09AA4-D5AE-4DEB-97ED-0E783C23D3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17375" y="6356350"/>
            <a:ext cx="7590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kern="800" spc="100" baseline="0">
                <a:solidFill>
                  <a:schemeClr val="bg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fi-FI"/>
              <a:t>© Työterveyslaitos    |    Jari Hakanen</a:t>
            </a:r>
          </a:p>
        </p:txBody>
      </p:sp>
      <p:sp>
        <p:nvSpPr>
          <p:cNvPr id="19" name="Slide Number Placeholder 7">
            <a:extLst>
              <a:ext uri="{FF2B5EF4-FFF2-40B4-BE49-F238E27FC236}">
                <a16:creationId xmlns:a16="http://schemas.microsoft.com/office/drawing/2014/main" id="{DD832C64-2FF3-4B51-9A82-22E658E46D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33212" y="6356350"/>
            <a:ext cx="112058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bg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fld id="{0CED4B1A-FCA2-483F-A5D4-2A977CA5EF49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1324CB8-B5C9-46CE-BD9A-6782FF5BD71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" t="553" r="-22096"/>
          <a:stretch/>
        </p:blipFill>
        <p:spPr>
          <a:xfrm flipH="1">
            <a:off x="1907999" y="0"/>
            <a:ext cx="10344151" cy="68580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E02DE8E9-E7B8-436C-B48B-2A88A2735216}"/>
              </a:ext>
            </a:extLst>
          </p:cNvPr>
          <p:cNvSpPr/>
          <p:nvPr userDrawn="1"/>
        </p:nvSpPr>
        <p:spPr>
          <a:xfrm>
            <a:off x="0" y="0"/>
            <a:ext cx="7549662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A5B6C4C-B0B3-4135-BC2F-AFE9FBBFA345}"/>
              </a:ext>
            </a:extLst>
          </p:cNvPr>
          <p:cNvCxnSpPr/>
          <p:nvPr userDrawn="1"/>
        </p:nvCxnSpPr>
        <p:spPr>
          <a:xfrm>
            <a:off x="0" y="429754"/>
            <a:ext cx="10080000" cy="0"/>
          </a:xfrm>
          <a:prstGeom prst="line">
            <a:avLst/>
          </a:prstGeom>
          <a:ln w="2349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76DD1A6-6416-4B4E-8073-B1F6123FCCE1}"/>
              </a:ext>
            </a:extLst>
          </p:cNvPr>
          <p:cNvCxnSpPr>
            <a:cxnSpLocks/>
          </p:cNvCxnSpPr>
          <p:nvPr userDrawn="1"/>
        </p:nvCxnSpPr>
        <p:spPr>
          <a:xfrm flipV="1">
            <a:off x="11679421" y="668702"/>
            <a:ext cx="0" cy="6228000"/>
          </a:xfrm>
          <a:prstGeom prst="line">
            <a:avLst/>
          </a:prstGeom>
          <a:ln w="2349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Graphic 22">
            <a:extLst>
              <a:ext uri="{FF2B5EF4-FFF2-40B4-BE49-F238E27FC236}">
                <a16:creationId xmlns:a16="http://schemas.microsoft.com/office/drawing/2014/main" id="{4AB278BE-0340-458F-A9BE-C31F060CE3B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257251" y="354804"/>
            <a:ext cx="1440000" cy="198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75690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ema: Yhteistyö, esim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5099B2D3-ABB3-47C2-9FE0-E78831AB52F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2" t="798" r="-52373" b="1546"/>
          <a:stretch/>
        </p:blipFill>
        <p:spPr>
          <a:xfrm flipH="1">
            <a:off x="1728000" y="-1"/>
            <a:ext cx="10464000" cy="682549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62C4F04-A2D6-49FF-87F3-18A4C18558BF}"/>
              </a:ext>
            </a:extLst>
          </p:cNvPr>
          <p:cNvSpPr/>
          <p:nvPr/>
        </p:nvSpPr>
        <p:spPr>
          <a:xfrm>
            <a:off x="0" y="0"/>
            <a:ext cx="7549662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EEC2D8B1-7A77-4C47-B6FC-E65F5FB146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44562"/>
            <a:ext cx="5972909" cy="774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1AD49132-7229-40DF-85AF-A7D1F8F2737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44185" y="1991170"/>
            <a:ext cx="5971320" cy="4138168"/>
          </a:xfrm>
        </p:spPr>
        <p:txBody>
          <a:bodyPr lIns="0" rIns="0" bIns="0"/>
          <a:lstStyle>
            <a:lvl1pPr marL="268288" indent="-268288">
              <a:lnSpc>
                <a:spcPct val="95000"/>
              </a:lnSpc>
              <a:spcAft>
                <a:spcPts val="1200"/>
              </a:spcAft>
              <a:defRPr>
                <a:solidFill>
                  <a:schemeClr val="bg2">
                    <a:lumMod val="50000"/>
                  </a:schemeClr>
                </a:solidFill>
                <a:latin typeface="+mn-lt"/>
              </a:defRPr>
            </a:lvl1pPr>
            <a:lvl2pPr marL="449263" indent="-180975">
              <a:lnSpc>
                <a:spcPct val="95000"/>
              </a:lnSpc>
              <a:spcAft>
                <a:spcPts val="1200"/>
              </a:spcAft>
              <a:defRPr sz="2000">
                <a:solidFill>
                  <a:schemeClr val="bg2">
                    <a:lumMod val="50000"/>
                  </a:schemeClr>
                </a:solidFill>
                <a:latin typeface="+mn-lt"/>
              </a:defRPr>
            </a:lvl2pPr>
            <a:lvl3pPr marL="630238" indent="-180975">
              <a:lnSpc>
                <a:spcPct val="95000"/>
              </a:lnSpc>
              <a:spcAft>
                <a:spcPts val="1200"/>
              </a:spcAft>
              <a:defRPr sz="1800">
                <a:solidFill>
                  <a:schemeClr val="bg2">
                    <a:lumMod val="50000"/>
                  </a:schemeClr>
                </a:solidFill>
                <a:latin typeface="+mn-lt"/>
              </a:defRPr>
            </a:lvl3pPr>
            <a:lvl4pPr marL="801688" indent="-171450">
              <a:lnSpc>
                <a:spcPct val="95000"/>
              </a:lnSpc>
              <a:spcAft>
                <a:spcPts val="1200"/>
              </a:spcAft>
              <a:defRPr sz="1600">
                <a:solidFill>
                  <a:schemeClr val="bg2">
                    <a:lumMod val="50000"/>
                  </a:schemeClr>
                </a:solidFill>
                <a:latin typeface="+mn-lt"/>
              </a:defRPr>
            </a:lvl4pPr>
            <a:lvl5pPr marL="982663" indent="-180975">
              <a:lnSpc>
                <a:spcPct val="95000"/>
              </a:lnSpc>
              <a:spcAft>
                <a:spcPts val="1200"/>
              </a:spcAft>
              <a:defRPr sz="1600">
                <a:solidFill>
                  <a:schemeClr val="bg2">
                    <a:lumMod val="50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3800FA7-F02D-4F26-9D23-1BD2A3622F53}"/>
              </a:ext>
            </a:extLst>
          </p:cNvPr>
          <p:cNvCxnSpPr/>
          <p:nvPr/>
        </p:nvCxnSpPr>
        <p:spPr>
          <a:xfrm>
            <a:off x="0" y="429754"/>
            <a:ext cx="10080000" cy="0"/>
          </a:xfrm>
          <a:prstGeom prst="line">
            <a:avLst/>
          </a:prstGeom>
          <a:ln w="2349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0EC482D-7910-4FD6-A1BC-525BCB9A0E4B}"/>
              </a:ext>
            </a:extLst>
          </p:cNvPr>
          <p:cNvCxnSpPr>
            <a:cxnSpLocks/>
          </p:cNvCxnSpPr>
          <p:nvPr/>
        </p:nvCxnSpPr>
        <p:spPr>
          <a:xfrm flipV="1">
            <a:off x="11679421" y="668702"/>
            <a:ext cx="0" cy="6228000"/>
          </a:xfrm>
          <a:prstGeom prst="line">
            <a:avLst/>
          </a:prstGeom>
          <a:ln w="2349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Graphic 13">
            <a:extLst>
              <a:ext uri="{FF2B5EF4-FFF2-40B4-BE49-F238E27FC236}">
                <a16:creationId xmlns:a16="http://schemas.microsoft.com/office/drawing/2014/main" id="{A983EE9F-47E5-4436-B968-6EF0094718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257251" y="354804"/>
            <a:ext cx="1440000" cy="198540"/>
          </a:xfrm>
          <a:prstGeom prst="rect">
            <a:avLst/>
          </a:prstGeom>
        </p:spPr>
      </p:pic>
      <p:sp>
        <p:nvSpPr>
          <p:cNvPr id="17" name="Date Placeholder 4">
            <a:extLst>
              <a:ext uri="{FF2B5EF4-FFF2-40B4-BE49-F238E27FC236}">
                <a16:creationId xmlns:a16="http://schemas.microsoft.com/office/drawing/2014/main" id="{62FD481E-9CA7-4BF9-964A-E620F0F133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12058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bg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fi-FI"/>
              <a:t>28.11.2018</a:t>
            </a:r>
          </a:p>
        </p:txBody>
      </p:sp>
      <p:sp>
        <p:nvSpPr>
          <p:cNvPr id="18" name="Footer Placeholder 6">
            <a:extLst>
              <a:ext uri="{FF2B5EF4-FFF2-40B4-BE49-F238E27FC236}">
                <a16:creationId xmlns:a16="http://schemas.microsoft.com/office/drawing/2014/main" id="{09F09AA4-D5AE-4DEB-97ED-0E783C23D3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17375" y="6356350"/>
            <a:ext cx="7590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kern="800" spc="100" baseline="0">
                <a:solidFill>
                  <a:schemeClr val="bg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fi-FI"/>
              <a:t>© Työterveyslaitos    |    Jari Hakanen</a:t>
            </a:r>
          </a:p>
        </p:txBody>
      </p:sp>
      <p:sp>
        <p:nvSpPr>
          <p:cNvPr id="19" name="Slide Number Placeholder 7">
            <a:extLst>
              <a:ext uri="{FF2B5EF4-FFF2-40B4-BE49-F238E27FC236}">
                <a16:creationId xmlns:a16="http://schemas.microsoft.com/office/drawing/2014/main" id="{DD832C64-2FF3-4B51-9A82-22E658E46D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33212" y="6356350"/>
            <a:ext cx="112058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bg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fld id="{0CED4B1A-FCA2-483F-A5D4-2A977CA5EF49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3FEC7CC-88B3-44EE-94FB-E1D3F207C50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2" t="798" r="-52373" b="1546"/>
          <a:stretch/>
        </p:blipFill>
        <p:spPr>
          <a:xfrm flipH="1">
            <a:off x="1728000" y="-1"/>
            <a:ext cx="10464000" cy="6825499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A917F5F4-BC41-4F0F-8EF8-78281082C2D6}"/>
              </a:ext>
            </a:extLst>
          </p:cNvPr>
          <p:cNvSpPr/>
          <p:nvPr userDrawn="1"/>
        </p:nvSpPr>
        <p:spPr>
          <a:xfrm>
            <a:off x="0" y="0"/>
            <a:ext cx="7549662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05F6BBA-9008-4F9E-B3C0-8984B1C4FA06}"/>
              </a:ext>
            </a:extLst>
          </p:cNvPr>
          <p:cNvCxnSpPr/>
          <p:nvPr userDrawn="1"/>
        </p:nvCxnSpPr>
        <p:spPr>
          <a:xfrm>
            <a:off x="0" y="429754"/>
            <a:ext cx="10080000" cy="0"/>
          </a:xfrm>
          <a:prstGeom prst="line">
            <a:avLst/>
          </a:prstGeom>
          <a:ln w="2349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6BDDF89-E9CF-424C-BDFB-0CABC305D599}"/>
              </a:ext>
            </a:extLst>
          </p:cNvPr>
          <p:cNvCxnSpPr>
            <a:cxnSpLocks/>
          </p:cNvCxnSpPr>
          <p:nvPr userDrawn="1"/>
        </p:nvCxnSpPr>
        <p:spPr>
          <a:xfrm flipV="1">
            <a:off x="11679421" y="668702"/>
            <a:ext cx="0" cy="6228000"/>
          </a:xfrm>
          <a:prstGeom prst="line">
            <a:avLst/>
          </a:prstGeom>
          <a:ln w="2349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Graphic 22">
            <a:extLst>
              <a:ext uri="{FF2B5EF4-FFF2-40B4-BE49-F238E27FC236}">
                <a16:creationId xmlns:a16="http://schemas.microsoft.com/office/drawing/2014/main" id="{19CAD404-F3A8-4F8E-A524-F254D6BC451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257251" y="354804"/>
            <a:ext cx="1440000" cy="198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95036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ema: Elintarvikea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C8939E8A-0AB5-474F-961E-4D7E8F233CC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7062" t="780" r="81" b="468"/>
          <a:stretch/>
        </p:blipFill>
        <p:spPr>
          <a:xfrm>
            <a:off x="1620000" y="1"/>
            <a:ext cx="10571999" cy="685799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62C4F04-A2D6-49FF-87F3-18A4C18558BF}"/>
              </a:ext>
            </a:extLst>
          </p:cNvPr>
          <p:cNvSpPr/>
          <p:nvPr/>
        </p:nvSpPr>
        <p:spPr>
          <a:xfrm>
            <a:off x="0" y="0"/>
            <a:ext cx="7549662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EEC2D8B1-7A77-4C47-B6FC-E65F5FB146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44562"/>
            <a:ext cx="5972909" cy="774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1AD49132-7229-40DF-85AF-A7D1F8F2737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44185" y="1991170"/>
            <a:ext cx="5971320" cy="4138168"/>
          </a:xfrm>
        </p:spPr>
        <p:txBody>
          <a:bodyPr lIns="0" rIns="0" bIns="0"/>
          <a:lstStyle>
            <a:lvl1pPr marL="268288" indent="-268288">
              <a:lnSpc>
                <a:spcPct val="95000"/>
              </a:lnSpc>
              <a:spcAft>
                <a:spcPts val="1200"/>
              </a:spcAft>
              <a:defRPr>
                <a:solidFill>
                  <a:schemeClr val="bg2">
                    <a:lumMod val="50000"/>
                  </a:schemeClr>
                </a:solidFill>
                <a:latin typeface="+mn-lt"/>
              </a:defRPr>
            </a:lvl1pPr>
            <a:lvl2pPr marL="449263" indent="-180975">
              <a:lnSpc>
                <a:spcPct val="95000"/>
              </a:lnSpc>
              <a:spcAft>
                <a:spcPts val="1200"/>
              </a:spcAft>
              <a:defRPr sz="2000">
                <a:solidFill>
                  <a:schemeClr val="bg2">
                    <a:lumMod val="50000"/>
                  </a:schemeClr>
                </a:solidFill>
                <a:latin typeface="+mn-lt"/>
              </a:defRPr>
            </a:lvl2pPr>
            <a:lvl3pPr marL="630238" indent="-180975">
              <a:lnSpc>
                <a:spcPct val="95000"/>
              </a:lnSpc>
              <a:spcAft>
                <a:spcPts val="1200"/>
              </a:spcAft>
              <a:defRPr sz="1800">
                <a:solidFill>
                  <a:schemeClr val="bg2">
                    <a:lumMod val="50000"/>
                  </a:schemeClr>
                </a:solidFill>
                <a:latin typeface="+mn-lt"/>
              </a:defRPr>
            </a:lvl3pPr>
            <a:lvl4pPr marL="801688" indent="-171450">
              <a:lnSpc>
                <a:spcPct val="95000"/>
              </a:lnSpc>
              <a:spcAft>
                <a:spcPts val="1200"/>
              </a:spcAft>
              <a:defRPr sz="1600">
                <a:solidFill>
                  <a:schemeClr val="bg2">
                    <a:lumMod val="50000"/>
                  </a:schemeClr>
                </a:solidFill>
                <a:latin typeface="+mn-lt"/>
              </a:defRPr>
            </a:lvl4pPr>
            <a:lvl5pPr marL="982663" indent="-180975">
              <a:lnSpc>
                <a:spcPct val="95000"/>
              </a:lnSpc>
              <a:spcAft>
                <a:spcPts val="1200"/>
              </a:spcAft>
              <a:defRPr sz="1600">
                <a:solidFill>
                  <a:schemeClr val="bg2">
                    <a:lumMod val="50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3800FA7-F02D-4F26-9D23-1BD2A3622F53}"/>
              </a:ext>
            </a:extLst>
          </p:cNvPr>
          <p:cNvCxnSpPr/>
          <p:nvPr/>
        </p:nvCxnSpPr>
        <p:spPr>
          <a:xfrm>
            <a:off x="0" y="429754"/>
            <a:ext cx="10080000" cy="0"/>
          </a:xfrm>
          <a:prstGeom prst="line">
            <a:avLst/>
          </a:prstGeom>
          <a:ln w="2349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0EC482D-7910-4FD6-A1BC-525BCB9A0E4B}"/>
              </a:ext>
            </a:extLst>
          </p:cNvPr>
          <p:cNvCxnSpPr>
            <a:cxnSpLocks/>
          </p:cNvCxnSpPr>
          <p:nvPr/>
        </p:nvCxnSpPr>
        <p:spPr>
          <a:xfrm flipV="1">
            <a:off x="11679421" y="668702"/>
            <a:ext cx="0" cy="6228000"/>
          </a:xfrm>
          <a:prstGeom prst="line">
            <a:avLst/>
          </a:prstGeom>
          <a:ln w="2349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Graphic 13">
            <a:extLst>
              <a:ext uri="{FF2B5EF4-FFF2-40B4-BE49-F238E27FC236}">
                <a16:creationId xmlns:a16="http://schemas.microsoft.com/office/drawing/2014/main" id="{A983EE9F-47E5-4436-B968-6EF0094718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257251" y="354804"/>
            <a:ext cx="1440000" cy="198540"/>
          </a:xfrm>
          <a:prstGeom prst="rect">
            <a:avLst/>
          </a:prstGeom>
        </p:spPr>
      </p:pic>
      <p:sp>
        <p:nvSpPr>
          <p:cNvPr id="17" name="Date Placeholder 4">
            <a:extLst>
              <a:ext uri="{FF2B5EF4-FFF2-40B4-BE49-F238E27FC236}">
                <a16:creationId xmlns:a16="http://schemas.microsoft.com/office/drawing/2014/main" id="{62FD481E-9CA7-4BF9-964A-E620F0F133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12058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bg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fi-FI"/>
              <a:t>28.11.2018</a:t>
            </a:r>
          </a:p>
        </p:txBody>
      </p:sp>
      <p:sp>
        <p:nvSpPr>
          <p:cNvPr id="18" name="Footer Placeholder 6">
            <a:extLst>
              <a:ext uri="{FF2B5EF4-FFF2-40B4-BE49-F238E27FC236}">
                <a16:creationId xmlns:a16="http://schemas.microsoft.com/office/drawing/2014/main" id="{09F09AA4-D5AE-4DEB-97ED-0E783C23D3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17375" y="6356350"/>
            <a:ext cx="7590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kern="800" spc="100" baseline="0">
                <a:solidFill>
                  <a:schemeClr val="bg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fi-FI"/>
              <a:t>© Työterveyslaitos    |    Jari Hakanen</a:t>
            </a:r>
          </a:p>
        </p:txBody>
      </p:sp>
      <p:sp>
        <p:nvSpPr>
          <p:cNvPr id="19" name="Slide Number Placeholder 7">
            <a:extLst>
              <a:ext uri="{FF2B5EF4-FFF2-40B4-BE49-F238E27FC236}">
                <a16:creationId xmlns:a16="http://schemas.microsoft.com/office/drawing/2014/main" id="{DD832C64-2FF3-4B51-9A82-22E658E46D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33212" y="6356350"/>
            <a:ext cx="112058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bg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fld id="{0CED4B1A-FCA2-483F-A5D4-2A977CA5EF49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4B3072B-7D9F-4B8E-B677-0756386E116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7062" t="780" r="81" b="468"/>
          <a:stretch/>
        </p:blipFill>
        <p:spPr>
          <a:xfrm>
            <a:off x="1620000" y="1"/>
            <a:ext cx="10571999" cy="6857999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16813316-6763-4FB4-8C66-EB5530F2819C}"/>
              </a:ext>
            </a:extLst>
          </p:cNvPr>
          <p:cNvSpPr/>
          <p:nvPr userDrawn="1"/>
        </p:nvSpPr>
        <p:spPr>
          <a:xfrm>
            <a:off x="0" y="0"/>
            <a:ext cx="7549662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F93381AA-3D21-49CF-A7AA-E31C0B1EFC98}"/>
              </a:ext>
            </a:extLst>
          </p:cNvPr>
          <p:cNvCxnSpPr/>
          <p:nvPr userDrawn="1"/>
        </p:nvCxnSpPr>
        <p:spPr>
          <a:xfrm>
            <a:off x="0" y="429754"/>
            <a:ext cx="10080000" cy="0"/>
          </a:xfrm>
          <a:prstGeom prst="line">
            <a:avLst/>
          </a:prstGeom>
          <a:ln w="2349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64FBB4D6-273F-462A-9956-6D69FD494989}"/>
              </a:ext>
            </a:extLst>
          </p:cNvPr>
          <p:cNvCxnSpPr>
            <a:cxnSpLocks/>
          </p:cNvCxnSpPr>
          <p:nvPr userDrawn="1"/>
        </p:nvCxnSpPr>
        <p:spPr>
          <a:xfrm flipV="1">
            <a:off x="11679421" y="668702"/>
            <a:ext cx="0" cy="6228000"/>
          </a:xfrm>
          <a:prstGeom prst="line">
            <a:avLst/>
          </a:prstGeom>
          <a:ln w="2349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Graphic 22">
            <a:extLst>
              <a:ext uri="{FF2B5EF4-FFF2-40B4-BE49-F238E27FC236}">
                <a16:creationId xmlns:a16="http://schemas.microsoft.com/office/drawing/2014/main" id="{59611DBB-3BFC-4516-8709-7DAD7339FB3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257251" y="354804"/>
            <a:ext cx="1440000" cy="198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08591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ema: Elintarvikeala, toistoty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081DB63A-83C6-46AA-997D-F0E3B9899D0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" t="170" r="-1700" b="758"/>
          <a:stretch/>
        </p:blipFill>
        <p:spPr>
          <a:xfrm flipH="1">
            <a:off x="6983996" y="0"/>
            <a:ext cx="5208001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62C4F04-A2D6-49FF-87F3-18A4C18558BF}"/>
              </a:ext>
            </a:extLst>
          </p:cNvPr>
          <p:cNvSpPr/>
          <p:nvPr/>
        </p:nvSpPr>
        <p:spPr>
          <a:xfrm>
            <a:off x="0" y="0"/>
            <a:ext cx="7549662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EEC2D8B1-7A77-4C47-B6FC-E65F5FB146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44562"/>
            <a:ext cx="5972909" cy="774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1AD49132-7229-40DF-85AF-A7D1F8F2737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44185" y="1991170"/>
            <a:ext cx="5971320" cy="4138168"/>
          </a:xfrm>
        </p:spPr>
        <p:txBody>
          <a:bodyPr lIns="0" rIns="0" bIns="0"/>
          <a:lstStyle>
            <a:lvl1pPr marL="268288" indent="-268288">
              <a:lnSpc>
                <a:spcPct val="95000"/>
              </a:lnSpc>
              <a:spcAft>
                <a:spcPts val="1200"/>
              </a:spcAft>
              <a:defRPr>
                <a:solidFill>
                  <a:schemeClr val="bg2">
                    <a:lumMod val="50000"/>
                  </a:schemeClr>
                </a:solidFill>
                <a:latin typeface="+mn-lt"/>
              </a:defRPr>
            </a:lvl1pPr>
            <a:lvl2pPr marL="449263" indent="-180975">
              <a:lnSpc>
                <a:spcPct val="95000"/>
              </a:lnSpc>
              <a:spcAft>
                <a:spcPts val="1200"/>
              </a:spcAft>
              <a:defRPr sz="2000">
                <a:solidFill>
                  <a:schemeClr val="bg2">
                    <a:lumMod val="50000"/>
                  </a:schemeClr>
                </a:solidFill>
                <a:latin typeface="+mn-lt"/>
              </a:defRPr>
            </a:lvl2pPr>
            <a:lvl3pPr marL="630238" indent="-180975">
              <a:lnSpc>
                <a:spcPct val="95000"/>
              </a:lnSpc>
              <a:spcAft>
                <a:spcPts val="1200"/>
              </a:spcAft>
              <a:defRPr sz="1800">
                <a:solidFill>
                  <a:schemeClr val="bg2">
                    <a:lumMod val="50000"/>
                  </a:schemeClr>
                </a:solidFill>
                <a:latin typeface="+mn-lt"/>
              </a:defRPr>
            </a:lvl3pPr>
            <a:lvl4pPr marL="801688" indent="-171450">
              <a:lnSpc>
                <a:spcPct val="95000"/>
              </a:lnSpc>
              <a:spcAft>
                <a:spcPts val="1200"/>
              </a:spcAft>
              <a:defRPr sz="1600">
                <a:solidFill>
                  <a:schemeClr val="bg2">
                    <a:lumMod val="50000"/>
                  </a:schemeClr>
                </a:solidFill>
                <a:latin typeface="+mn-lt"/>
              </a:defRPr>
            </a:lvl4pPr>
            <a:lvl5pPr marL="982663" indent="-180975">
              <a:lnSpc>
                <a:spcPct val="95000"/>
              </a:lnSpc>
              <a:spcAft>
                <a:spcPts val="1200"/>
              </a:spcAft>
              <a:defRPr sz="1600">
                <a:solidFill>
                  <a:schemeClr val="bg2">
                    <a:lumMod val="50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3800FA7-F02D-4F26-9D23-1BD2A3622F53}"/>
              </a:ext>
            </a:extLst>
          </p:cNvPr>
          <p:cNvCxnSpPr/>
          <p:nvPr/>
        </p:nvCxnSpPr>
        <p:spPr>
          <a:xfrm>
            <a:off x="0" y="429754"/>
            <a:ext cx="10080000" cy="0"/>
          </a:xfrm>
          <a:prstGeom prst="line">
            <a:avLst/>
          </a:prstGeom>
          <a:ln w="2349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0EC482D-7910-4FD6-A1BC-525BCB9A0E4B}"/>
              </a:ext>
            </a:extLst>
          </p:cNvPr>
          <p:cNvCxnSpPr>
            <a:cxnSpLocks/>
          </p:cNvCxnSpPr>
          <p:nvPr/>
        </p:nvCxnSpPr>
        <p:spPr>
          <a:xfrm flipV="1">
            <a:off x="11679421" y="668702"/>
            <a:ext cx="0" cy="6228000"/>
          </a:xfrm>
          <a:prstGeom prst="line">
            <a:avLst/>
          </a:prstGeom>
          <a:ln w="2349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Graphic 13">
            <a:extLst>
              <a:ext uri="{FF2B5EF4-FFF2-40B4-BE49-F238E27FC236}">
                <a16:creationId xmlns:a16="http://schemas.microsoft.com/office/drawing/2014/main" id="{A983EE9F-47E5-4436-B968-6EF0094718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257251" y="354804"/>
            <a:ext cx="1440000" cy="198540"/>
          </a:xfrm>
          <a:prstGeom prst="rect">
            <a:avLst/>
          </a:prstGeom>
        </p:spPr>
      </p:pic>
      <p:sp>
        <p:nvSpPr>
          <p:cNvPr id="17" name="Date Placeholder 4">
            <a:extLst>
              <a:ext uri="{FF2B5EF4-FFF2-40B4-BE49-F238E27FC236}">
                <a16:creationId xmlns:a16="http://schemas.microsoft.com/office/drawing/2014/main" id="{62FD481E-9CA7-4BF9-964A-E620F0F133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12058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bg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fi-FI"/>
              <a:t>28.11.2018</a:t>
            </a:r>
          </a:p>
        </p:txBody>
      </p:sp>
      <p:sp>
        <p:nvSpPr>
          <p:cNvPr id="18" name="Footer Placeholder 6">
            <a:extLst>
              <a:ext uri="{FF2B5EF4-FFF2-40B4-BE49-F238E27FC236}">
                <a16:creationId xmlns:a16="http://schemas.microsoft.com/office/drawing/2014/main" id="{09F09AA4-D5AE-4DEB-97ED-0E783C23D3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17375" y="6356350"/>
            <a:ext cx="7590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kern="800" spc="100" baseline="0">
                <a:solidFill>
                  <a:schemeClr val="bg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fi-FI"/>
              <a:t>© Työterveyslaitos    |    Jari Hakanen</a:t>
            </a:r>
          </a:p>
        </p:txBody>
      </p:sp>
      <p:sp>
        <p:nvSpPr>
          <p:cNvPr id="19" name="Slide Number Placeholder 7">
            <a:extLst>
              <a:ext uri="{FF2B5EF4-FFF2-40B4-BE49-F238E27FC236}">
                <a16:creationId xmlns:a16="http://schemas.microsoft.com/office/drawing/2014/main" id="{DD832C64-2FF3-4B51-9A82-22E658E46D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33212" y="6356350"/>
            <a:ext cx="112058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bg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fld id="{0CED4B1A-FCA2-483F-A5D4-2A977CA5EF49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CA7794F-EC9F-4B87-A3DF-DA1E69BC652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" t="170" r="-1700" b="758"/>
          <a:stretch/>
        </p:blipFill>
        <p:spPr>
          <a:xfrm flipH="1">
            <a:off x="6983996" y="0"/>
            <a:ext cx="5208001" cy="68580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7DFBF6A5-8098-4588-84AB-18F0C766558E}"/>
              </a:ext>
            </a:extLst>
          </p:cNvPr>
          <p:cNvSpPr/>
          <p:nvPr userDrawn="1"/>
        </p:nvSpPr>
        <p:spPr>
          <a:xfrm>
            <a:off x="0" y="0"/>
            <a:ext cx="7549662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E6CDC7C-8222-449E-87B1-A531398050BC}"/>
              </a:ext>
            </a:extLst>
          </p:cNvPr>
          <p:cNvCxnSpPr/>
          <p:nvPr userDrawn="1"/>
        </p:nvCxnSpPr>
        <p:spPr>
          <a:xfrm>
            <a:off x="0" y="429754"/>
            <a:ext cx="10080000" cy="0"/>
          </a:xfrm>
          <a:prstGeom prst="line">
            <a:avLst/>
          </a:prstGeom>
          <a:ln w="2349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7FAAED5-EF9C-44C1-92DA-03EDC22FC818}"/>
              </a:ext>
            </a:extLst>
          </p:cNvPr>
          <p:cNvCxnSpPr>
            <a:cxnSpLocks/>
          </p:cNvCxnSpPr>
          <p:nvPr userDrawn="1"/>
        </p:nvCxnSpPr>
        <p:spPr>
          <a:xfrm flipV="1">
            <a:off x="11679421" y="668702"/>
            <a:ext cx="0" cy="6228000"/>
          </a:xfrm>
          <a:prstGeom prst="line">
            <a:avLst/>
          </a:prstGeom>
          <a:ln w="2349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Graphic 22">
            <a:extLst>
              <a:ext uri="{FF2B5EF4-FFF2-40B4-BE49-F238E27FC236}">
                <a16:creationId xmlns:a16="http://schemas.microsoft.com/office/drawing/2014/main" id="{64D4BD19-CC6B-4D8F-A625-929D1CC3ED1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257251" y="354804"/>
            <a:ext cx="1440000" cy="198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16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lehti turkoosi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0EAF27D-2807-47D9-BB1A-2097B4E876EC}"/>
              </a:ext>
            </a:extLst>
          </p:cNvPr>
          <p:cNvSpPr/>
          <p:nvPr/>
        </p:nvSpPr>
        <p:spPr>
          <a:xfrm>
            <a:off x="839788" y="836613"/>
            <a:ext cx="10512425" cy="5184774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BA3B657-F64D-4FF7-BDE7-E9D34A702845}"/>
              </a:ext>
            </a:extLst>
          </p:cNvPr>
          <p:cNvSpPr/>
          <p:nvPr/>
        </p:nvSpPr>
        <p:spPr>
          <a:xfrm>
            <a:off x="8649325" y="3559913"/>
            <a:ext cx="3542676" cy="334305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773114" y="1896178"/>
            <a:ext cx="8642840" cy="1768734"/>
          </a:xfrm>
        </p:spPr>
        <p:txBody>
          <a:bodyPr anchor="b" anchorCtr="0">
            <a:noAutofit/>
          </a:bodyPr>
          <a:lstStyle>
            <a:lvl1pPr algn="ctr">
              <a:lnSpc>
                <a:spcPct val="85000"/>
              </a:lnSpc>
              <a:defRPr sz="4400" b="1" i="0" spc="0">
                <a:solidFill>
                  <a:schemeClr val="tx2"/>
                </a:solidFill>
                <a:latin typeface="+mn-lt"/>
                <a:cs typeface="Segoe UI Light" panose="020B0502040204020203" pitchFamily="34" charset="0"/>
              </a:defRPr>
            </a:lvl1pPr>
          </a:lstStyle>
          <a:p>
            <a:r>
              <a:rPr lang="en-US" dirty="0" err="1"/>
              <a:t>Otsikko</a:t>
            </a:r>
            <a:r>
              <a:rPr lang="en-US" dirty="0"/>
              <a:t> </a:t>
            </a:r>
            <a:r>
              <a:rPr lang="en-US" dirty="0" err="1"/>
              <a:t>enintään</a:t>
            </a:r>
            <a:r>
              <a:rPr lang="en-US" dirty="0"/>
              <a:t> </a:t>
            </a:r>
            <a:r>
              <a:rPr lang="en-US" dirty="0" err="1"/>
              <a:t>kolmelle</a:t>
            </a:r>
            <a:r>
              <a:rPr lang="en-US" dirty="0"/>
              <a:t> </a:t>
            </a:r>
            <a:r>
              <a:rPr lang="en-US" dirty="0" err="1"/>
              <a:t>riville</a:t>
            </a:r>
            <a:r>
              <a:rPr lang="en-US" dirty="0"/>
              <a:t> –</a:t>
            </a:r>
            <a:r>
              <a:rPr lang="en-US" dirty="0" err="1"/>
              <a:t>Pitäydy</a:t>
            </a:r>
            <a:r>
              <a:rPr lang="en-US" dirty="0"/>
              <a:t> </a:t>
            </a:r>
            <a:r>
              <a:rPr lang="en-US" dirty="0" err="1"/>
              <a:t>fonttikoossa</a:t>
            </a:r>
            <a:r>
              <a:rPr lang="en-US" dirty="0"/>
              <a:t> </a:t>
            </a:r>
            <a:r>
              <a:rPr lang="en-US" dirty="0" err="1"/>
              <a:t>sekä</a:t>
            </a:r>
            <a:r>
              <a:rPr lang="en-US" dirty="0"/>
              <a:t> </a:t>
            </a:r>
            <a:r>
              <a:rPr lang="en-US" dirty="0" err="1"/>
              <a:t>laatikon</a:t>
            </a:r>
            <a:r>
              <a:rPr lang="en-US" dirty="0"/>
              <a:t> </a:t>
            </a:r>
            <a:r>
              <a:rPr lang="en-US" dirty="0" err="1"/>
              <a:t>koossa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14534" y="3664912"/>
            <a:ext cx="9360000" cy="722311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spcAft>
                <a:spcPts val="0"/>
              </a:spcAft>
              <a:buNone/>
              <a:defRPr sz="2800" b="0" spc="0">
                <a:solidFill>
                  <a:schemeClr val="tx2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err="1"/>
              <a:t>Etunimi</a:t>
            </a:r>
            <a:r>
              <a:rPr lang="en-US" dirty="0"/>
              <a:t> </a:t>
            </a:r>
            <a:r>
              <a:rPr lang="en-US" dirty="0" err="1"/>
              <a:t>Sukunimi</a:t>
            </a:r>
            <a:r>
              <a:rPr lang="en-US" dirty="0"/>
              <a:t>, </a:t>
            </a:r>
            <a:r>
              <a:rPr lang="en-US" dirty="0" err="1"/>
              <a:t>titteli</a:t>
            </a:r>
            <a:r>
              <a:rPr lang="en-US" dirty="0"/>
              <a:t> (1 </a:t>
            </a:r>
            <a:r>
              <a:rPr lang="en-US" dirty="0" err="1"/>
              <a:t>riville</a:t>
            </a:r>
            <a:r>
              <a:rPr lang="en-US" dirty="0"/>
              <a:t>)</a:t>
            </a:r>
            <a:endParaRPr lang="fi-FI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CC40ACB-3445-4A17-8E27-7174DB1FA43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73114" y="4326410"/>
            <a:ext cx="8642840" cy="471805"/>
          </a:xfrm>
        </p:spPr>
        <p:txBody>
          <a:bodyPr anchor="b" anchorCtr="0">
            <a:noAutofit/>
          </a:bodyPr>
          <a:lstStyle>
            <a:lvl1pPr marL="0" indent="0" algn="ctr">
              <a:lnSpc>
                <a:spcPct val="85000"/>
              </a:lnSpc>
              <a:spcAft>
                <a:spcPts val="0"/>
              </a:spcAft>
              <a:buNone/>
              <a:defRPr sz="2200">
                <a:solidFill>
                  <a:schemeClr val="tx2"/>
                </a:solidFill>
              </a:defRPr>
            </a:lvl1pPr>
          </a:lstStyle>
          <a:p>
            <a:r>
              <a:rPr lang="en-US" dirty="0" err="1"/>
              <a:t>Pääsomekanava</a:t>
            </a:r>
            <a:r>
              <a:rPr lang="en-US" dirty="0"/>
              <a:t> @</a:t>
            </a:r>
            <a:r>
              <a:rPr lang="en-US" dirty="0" err="1"/>
              <a:t>loremipsum</a:t>
            </a:r>
            <a:r>
              <a:rPr lang="en-US" dirty="0"/>
              <a:t> (1 </a:t>
            </a:r>
            <a:r>
              <a:rPr lang="en-US" dirty="0" err="1"/>
              <a:t>riville</a:t>
            </a:r>
            <a:r>
              <a:rPr lang="en-US" dirty="0"/>
              <a:t>)</a:t>
            </a:r>
            <a:endParaRPr lang="fi-FI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7C0D784A-D0A0-40CA-96AC-88A16CB39F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462340" y="3514943"/>
            <a:ext cx="6879873" cy="427870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FB56DDF6-24C9-4FA5-9092-48729FE5F021}"/>
              </a:ext>
            </a:extLst>
          </p:cNvPr>
          <p:cNvSpPr/>
          <p:nvPr/>
        </p:nvSpPr>
        <p:spPr>
          <a:xfrm>
            <a:off x="4657165" y="643348"/>
            <a:ext cx="2882153" cy="41094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50700333-0915-4B9F-9387-A9281AB62B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834534" y="673006"/>
            <a:ext cx="2520000" cy="347447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E4A33B0-9760-435D-855B-E59BAA4EA03C}"/>
              </a:ext>
            </a:extLst>
          </p:cNvPr>
          <p:cNvSpPr/>
          <p:nvPr userDrawn="1"/>
        </p:nvSpPr>
        <p:spPr>
          <a:xfrm>
            <a:off x="839788" y="836613"/>
            <a:ext cx="10512425" cy="5184774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51FBFBD-585E-44F4-BD57-07B6434A35A5}"/>
              </a:ext>
            </a:extLst>
          </p:cNvPr>
          <p:cNvSpPr/>
          <p:nvPr userDrawn="1"/>
        </p:nvSpPr>
        <p:spPr>
          <a:xfrm>
            <a:off x="8649325" y="3559913"/>
            <a:ext cx="3542676" cy="334305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9B2BB690-C5A0-444B-9AB1-DB35AAC159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462340" y="3514943"/>
            <a:ext cx="6879873" cy="42787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E946ECCB-55DB-4CD3-A125-4E09574B9200}"/>
              </a:ext>
            </a:extLst>
          </p:cNvPr>
          <p:cNvSpPr/>
          <p:nvPr userDrawn="1"/>
        </p:nvSpPr>
        <p:spPr>
          <a:xfrm>
            <a:off x="4657165" y="643348"/>
            <a:ext cx="2882153" cy="41094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7D35C505-B3C9-4B49-9E37-1966B66D1E5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834534" y="673006"/>
            <a:ext cx="2520000" cy="347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896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7151">
          <p15:clr>
            <a:srgbClr val="FBAE40"/>
          </p15:clr>
        </p15:guide>
        <p15:guide id="2" pos="529">
          <p15:clr>
            <a:srgbClr val="FBAE40"/>
          </p15:clr>
        </p15:guide>
        <p15:guide id="3" pos="7355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ema: Laborator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44C39C90-4914-4AF8-BD02-719109E1131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7566" t="426" r="1" b="802"/>
          <a:stretch/>
        </p:blipFill>
        <p:spPr>
          <a:xfrm>
            <a:off x="1764000" y="-1"/>
            <a:ext cx="10428000" cy="685800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62C4F04-A2D6-49FF-87F3-18A4C18558BF}"/>
              </a:ext>
            </a:extLst>
          </p:cNvPr>
          <p:cNvSpPr/>
          <p:nvPr/>
        </p:nvSpPr>
        <p:spPr>
          <a:xfrm>
            <a:off x="0" y="0"/>
            <a:ext cx="7549662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EEC2D8B1-7A77-4C47-B6FC-E65F5FB146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44562"/>
            <a:ext cx="5972909" cy="774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1AD49132-7229-40DF-85AF-A7D1F8F2737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44185" y="1991170"/>
            <a:ext cx="5971320" cy="4138168"/>
          </a:xfrm>
        </p:spPr>
        <p:txBody>
          <a:bodyPr lIns="0" rIns="0" bIns="0"/>
          <a:lstStyle>
            <a:lvl1pPr marL="268288" indent="-268288">
              <a:lnSpc>
                <a:spcPct val="95000"/>
              </a:lnSpc>
              <a:spcAft>
                <a:spcPts val="1200"/>
              </a:spcAft>
              <a:defRPr>
                <a:solidFill>
                  <a:schemeClr val="bg2">
                    <a:lumMod val="50000"/>
                  </a:schemeClr>
                </a:solidFill>
                <a:latin typeface="+mn-lt"/>
              </a:defRPr>
            </a:lvl1pPr>
            <a:lvl2pPr marL="449263" indent="-180975">
              <a:lnSpc>
                <a:spcPct val="95000"/>
              </a:lnSpc>
              <a:spcAft>
                <a:spcPts val="1200"/>
              </a:spcAft>
              <a:defRPr sz="2000">
                <a:solidFill>
                  <a:schemeClr val="bg2">
                    <a:lumMod val="50000"/>
                  </a:schemeClr>
                </a:solidFill>
                <a:latin typeface="+mn-lt"/>
              </a:defRPr>
            </a:lvl2pPr>
            <a:lvl3pPr marL="630238" indent="-180975">
              <a:lnSpc>
                <a:spcPct val="95000"/>
              </a:lnSpc>
              <a:spcAft>
                <a:spcPts val="1200"/>
              </a:spcAft>
              <a:defRPr sz="1800">
                <a:solidFill>
                  <a:schemeClr val="bg2">
                    <a:lumMod val="50000"/>
                  </a:schemeClr>
                </a:solidFill>
                <a:latin typeface="+mn-lt"/>
              </a:defRPr>
            </a:lvl3pPr>
            <a:lvl4pPr marL="801688" indent="-171450">
              <a:lnSpc>
                <a:spcPct val="95000"/>
              </a:lnSpc>
              <a:spcAft>
                <a:spcPts val="1200"/>
              </a:spcAft>
              <a:defRPr sz="1600">
                <a:solidFill>
                  <a:schemeClr val="bg2">
                    <a:lumMod val="50000"/>
                  </a:schemeClr>
                </a:solidFill>
                <a:latin typeface="+mn-lt"/>
              </a:defRPr>
            </a:lvl4pPr>
            <a:lvl5pPr marL="982663" indent="-180975">
              <a:lnSpc>
                <a:spcPct val="95000"/>
              </a:lnSpc>
              <a:spcAft>
                <a:spcPts val="1200"/>
              </a:spcAft>
              <a:defRPr sz="1600">
                <a:solidFill>
                  <a:schemeClr val="bg2">
                    <a:lumMod val="50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3800FA7-F02D-4F26-9D23-1BD2A3622F53}"/>
              </a:ext>
            </a:extLst>
          </p:cNvPr>
          <p:cNvCxnSpPr/>
          <p:nvPr/>
        </p:nvCxnSpPr>
        <p:spPr>
          <a:xfrm>
            <a:off x="0" y="429754"/>
            <a:ext cx="10080000" cy="0"/>
          </a:xfrm>
          <a:prstGeom prst="line">
            <a:avLst/>
          </a:prstGeom>
          <a:ln w="2349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0EC482D-7910-4FD6-A1BC-525BCB9A0E4B}"/>
              </a:ext>
            </a:extLst>
          </p:cNvPr>
          <p:cNvCxnSpPr>
            <a:cxnSpLocks/>
          </p:cNvCxnSpPr>
          <p:nvPr/>
        </p:nvCxnSpPr>
        <p:spPr>
          <a:xfrm flipV="1">
            <a:off x="11679421" y="668702"/>
            <a:ext cx="0" cy="6228000"/>
          </a:xfrm>
          <a:prstGeom prst="line">
            <a:avLst/>
          </a:prstGeom>
          <a:ln w="2349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Graphic 13">
            <a:extLst>
              <a:ext uri="{FF2B5EF4-FFF2-40B4-BE49-F238E27FC236}">
                <a16:creationId xmlns:a16="http://schemas.microsoft.com/office/drawing/2014/main" id="{A983EE9F-47E5-4436-B968-6EF0094718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257251" y="354804"/>
            <a:ext cx="1440000" cy="198540"/>
          </a:xfrm>
          <a:prstGeom prst="rect">
            <a:avLst/>
          </a:prstGeom>
        </p:spPr>
      </p:pic>
      <p:sp>
        <p:nvSpPr>
          <p:cNvPr id="17" name="Date Placeholder 4">
            <a:extLst>
              <a:ext uri="{FF2B5EF4-FFF2-40B4-BE49-F238E27FC236}">
                <a16:creationId xmlns:a16="http://schemas.microsoft.com/office/drawing/2014/main" id="{62FD481E-9CA7-4BF9-964A-E620F0F133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12058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bg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fi-FI"/>
              <a:t>28.11.2018</a:t>
            </a:r>
          </a:p>
        </p:txBody>
      </p:sp>
      <p:sp>
        <p:nvSpPr>
          <p:cNvPr id="18" name="Footer Placeholder 6">
            <a:extLst>
              <a:ext uri="{FF2B5EF4-FFF2-40B4-BE49-F238E27FC236}">
                <a16:creationId xmlns:a16="http://schemas.microsoft.com/office/drawing/2014/main" id="{09F09AA4-D5AE-4DEB-97ED-0E783C23D3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17375" y="6356350"/>
            <a:ext cx="7590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kern="800" spc="100" baseline="0">
                <a:solidFill>
                  <a:schemeClr val="bg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fi-FI"/>
              <a:t>© Työterveyslaitos    |    Jari Hakanen</a:t>
            </a:r>
          </a:p>
        </p:txBody>
      </p:sp>
      <p:sp>
        <p:nvSpPr>
          <p:cNvPr id="19" name="Slide Number Placeholder 7">
            <a:extLst>
              <a:ext uri="{FF2B5EF4-FFF2-40B4-BE49-F238E27FC236}">
                <a16:creationId xmlns:a16="http://schemas.microsoft.com/office/drawing/2014/main" id="{DD832C64-2FF3-4B51-9A82-22E658E46D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33212" y="6356350"/>
            <a:ext cx="112058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bg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fld id="{0CED4B1A-FCA2-483F-A5D4-2A977CA5EF49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ECC32B2-AF7B-4852-AB96-4C05DC3863D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7566" t="426" r="1" b="802"/>
          <a:stretch/>
        </p:blipFill>
        <p:spPr>
          <a:xfrm>
            <a:off x="1764000" y="-1"/>
            <a:ext cx="10428000" cy="6858001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8B3D04C1-DB32-4D82-B171-33966B70C4A7}"/>
              </a:ext>
            </a:extLst>
          </p:cNvPr>
          <p:cNvSpPr/>
          <p:nvPr userDrawn="1"/>
        </p:nvSpPr>
        <p:spPr>
          <a:xfrm>
            <a:off x="0" y="0"/>
            <a:ext cx="7549662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BCE771A-E410-4AEA-B03B-9E53F194862C}"/>
              </a:ext>
            </a:extLst>
          </p:cNvPr>
          <p:cNvCxnSpPr/>
          <p:nvPr userDrawn="1"/>
        </p:nvCxnSpPr>
        <p:spPr>
          <a:xfrm>
            <a:off x="0" y="429754"/>
            <a:ext cx="10080000" cy="0"/>
          </a:xfrm>
          <a:prstGeom prst="line">
            <a:avLst/>
          </a:prstGeom>
          <a:ln w="2349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F4CA5568-991B-48A3-AD40-B4DD84AFE4A7}"/>
              </a:ext>
            </a:extLst>
          </p:cNvPr>
          <p:cNvCxnSpPr>
            <a:cxnSpLocks/>
          </p:cNvCxnSpPr>
          <p:nvPr userDrawn="1"/>
        </p:nvCxnSpPr>
        <p:spPr>
          <a:xfrm flipV="1">
            <a:off x="11679421" y="668702"/>
            <a:ext cx="0" cy="6228000"/>
          </a:xfrm>
          <a:prstGeom prst="line">
            <a:avLst/>
          </a:prstGeom>
          <a:ln w="2349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Graphic 22">
            <a:extLst>
              <a:ext uri="{FF2B5EF4-FFF2-40B4-BE49-F238E27FC236}">
                <a16:creationId xmlns:a16="http://schemas.microsoft.com/office/drawing/2014/main" id="{D29814A4-718E-4484-8EDB-E1511D5D6D8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257251" y="354804"/>
            <a:ext cx="1440000" cy="198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99763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ema: Työhyvinvoin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F286CB3D-B971-40CD-B9D5-0A122AC616E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5517" t="549" r="252" b="679"/>
          <a:stretch/>
        </p:blipFill>
        <p:spPr>
          <a:xfrm>
            <a:off x="1793980" y="0"/>
            <a:ext cx="10398020" cy="685799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62C4F04-A2D6-49FF-87F3-18A4C18558BF}"/>
              </a:ext>
            </a:extLst>
          </p:cNvPr>
          <p:cNvSpPr/>
          <p:nvPr/>
        </p:nvSpPr>
        <p:spPr>
          <a:xfrm>
            <a:off x="0" y="0"/>
            <a:ext cx="7549662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EEC2D8B1-7A77-4C47-B6FC-E65F5FB146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44562"/>
            <a:ext cx="5972909" cy="774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1AD49132-7229-40DF-85AF-A7D1F8F2737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44185" y="1991170"/>
            <a:ext cx="5971320" cy="4138168"/>
          </a:xfrm>
        </p:spPr>
        <p:txBody>
          <a:bodyPr lIns="0" rIns="0" bIns="0"/>
          <a:lstStyle>
            <a:lvl1pPr marL="268288" indent="-268288">
              <a:lnSpc>
                <a:spcPct val="95000"/>
              </a:lnSpc>
              <a:spcAft>
                <a:spcPts val="1200"/>
              </a:spcAft>
              <a:defRPr>
                <a:solidFill>
                  <a:schemeClr val="bg2">
                    <a:lumMod val="50000"/>
                  </a:schemeClr>
                </a:solidFill>
                <a:latin typeface="+mn-lt"/>
              </a:defRPr>
            </a:lvl1pPr>
            <a:lvl2pPr marL="449263" indent="-180975">
              <a:lnSpc>
                <a:spcPct val="95000"/>
              </a:lnSpc>
              <a:spcAft>
                <a:spcPts val="1200"/>
              </a:spcAft>
              <a:defRPr sz="2000">
                <a:solidFill>
                  <a:schemeClr val="bg2">
                    <a:lumMod val="50000"/>
                  </a:schemeClr>
                </a:solidFill>
                <a:latin typeface="+mn-lt"/>
              </a:defRPr>
            </a:lvl2pPr>
            <a:lvl3pPr marL="630238" indent="-180975">
              <a:lnSpc>
                <a:spcPct val="95000"/>
              </a:lnSpc>
              <a:spcAft>
                <a:spcPts val="1200"/>
              </a:spcAft>
              <a:defRPr sz="1800">
                <a:solidFill>
                  <a:schemeClr val="bg2">
                    <a:lumMod val="50000"/>
                  </a:schemeClr>
                </a:solidFill>
                <a:latin typeface="+mn-lt"/>
              </a:defRPr>
            </a:lvl3pPr>
            <a:lvl4pPr marL="801688" indent="-171450">
              <a:lnSpc>
                <a:spcPct val="95000"/>
              </a:lnSpc>
              <a:spcAft>
                <a:spcPts val="1200"/>
              </a:spcAft>
              <a:defRPr sz="1600">
                <a:solidFill>
                  <a:schemeClr val="bg2">
                    <a:lumMod val="50000"/>
                  </a:schemeClr>
                </a:solidFill>
                <a:latin typeface="+mn-lt"/>
              </a:defRPr>
            </a:lvl4pPr>
            <a:lvl5pPr marL="982663" indent="-180975">
              <a:lnSpc>
                <a:spcPct val="95000"/>
              </a:lnSpc>
              <a:spcAft>
                <a:spcPts val="1200"/>
              </a:spcAft>
              <a:defRPr sz="1600">
                <a:solidFill>
                  <a:schemeClr val="bg2">
                    <a:lumMod val="50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3800FA7-F02D-4F26-9D23-1BD2A3622F53}"/>
              </a:ext>
            </a:extLst>
          </p:cNvPr>
          <p:cNvCxnSpPr/>
          <p:nvPr/>
        </p:nvCxnSpPr>
        <p:spPr>
          <a:xfrm>
            <a:off x="0" y="429754"/>
            <a:ext cx="10080000" cy="0"/>
          </a:xfrm>
          <a:prstGeom prst="line">
            <a:avLst/>
          </a:prstGeom>
          <a:ln w="2349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0EC482D-7910-4FD6-A1BC-525BCB9A0E4B}"/>
              </a:ext>
            </a:extLst>
          </p:cNvPr>
          <p:cNvCxnSpPr>
            <a:cxnSpLocks/>
          </p:cNvCxnSpPr>
          <p:nvPr/>
        </p:nvCxnSpPr>
        <p:spPr>
          <a:xfrm flipV="1">
            <a:off x="11679421" y="668702"/>
            <a:ext cx="0" cy="6228000"/>
          </a:xfrm>
          <a:prstGeom prst="line">
            <a:avLst/>
          </a:prstGeom>
          <a:ln w="2349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Graphic 13">
            <a:extLst>
              <a:ext uri="{FF2B5EF4-FFF2-40B4-BE49-F238E27FC236}">
                <a16:creationId xmlns:a16="http://schemas.microsoft.com/office/drawing/2014/main" id="{A983EE9F-47E5-4436-B968-6EF0094718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257251" y="354804"/>
            <a:ext cx="1440000" cy="198540"/>
          </a:xfrm>
          <a:prstGeom prst="rect">
            <a:avLst/>
          </a:prstGeom>
        </p:spPr>
      </p:pic>
      <p:sp>
        <p:nvSpPr>
          <p:cNvPr id="17" name="Date Placeholder 4">
            <a:extLst>
              <a:ext uri="{FF2B5EF4-FFF2-40B4-BE49-F238E27FC236}">
                <a16:creationId xmlns:a16="http://schemas.microsoft.com/office/drawing/2014/main" id="{62FD481E-9CA7-4BF9-964A-E620F0F133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12058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bg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fi-FI"/>
              <a:t>28.11.2018</a:t>
            </a:r>
          </a:p>
        </p:txBody>
      </p:sp>
      <p:sp>
        <p:nvSpPr>
          <p:cNvPr id="18" name="Footer Placeholder 6">
            <a:extLst>
              <a:ext uri="{FF2B5EF4-FFF2-40B4-BE49-F238E27FC236}">
                <a16:creationId xmlns:a16="http://schemas.microsoft.com/office/drawing/2014/main" id="{09F09AA4-D5AE-4DEB-97ED-0E783C23D3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17375" y="6356350"/>
            <a:ext cx="7590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kern="800" spc="100" baseline="0">
                <a:solidFill>
                  <a:schemeClr val="bg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fi-FI"/>
              <a:t>© Työterveyslaitos    |    Jari Hakanen</a:t>
            </a:r>
          </a:p>
        </p:txBody>
      </p:sp>
      <p:sp>
        <p:nvSpPr>
          <p:cNvPr id="19" name="Slide Number Placeholder 7">
            <a:extLst>
              <a:ext uri="{FF2B5EF4-FFF2-40B4-BE49-F238E27FC236}">
                <a16:creationId xmlns:a16="http://schemas.microsoft.com/office/drawing/2014/main" id="{DD832C64-2FF3-4B51-9A82-22E658E46D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33212" y="6356350"/>
            <a:ext cx="112058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bg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fld id="{0CED4B1A-FCA2-483F-A5D4-2A977CA5EF49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68FAA7F-376E-4C0C-B873-44045F6672D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5517" t="549" r="252" b="679"/>
          <a:stretch/>
        </p:blipFill>
        <p:spPr>
          <a:xfrm>
            <a:off x="1793980" y="0"/>
            <a:ext cx="10398020" cy="6857999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07E5122E-10A4-4BAE-8DDE-D69427965FB5}"/>
              </a:ext>
            </a:extLst>
          </p:cNvPr>
          <p:cNvSpPr/>
          <p:nvPr userDrawn="1"/>
        </p:nvSpPr>
        <p:spPr>
          <a:xfrm>
            <a:off x="0" y="0"/>
            <a:ext cx="7549662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56BA796-D2A4-469C-A8B4-06A4EE937094}"/>
              </a:ext>
            </a:extLst>
          </p:cNvPr>
          <p:cNvCxnSpPr/>
          <p:nvPr userDrawn="1"/>
        </p:nvCxnSpPr>
        <p:spPr>
          <a:xfrm>
            <a:off x="0" y="429754"/>
            <a:ext cx="10080000" cy="0"/>
          </a:xfrm>
          <a:prstGeom prst="line">
            <a:avLst/>
          </a:prstGeom>
          <a:ln w="2349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E7AF885-BC6D-46B9-B30B-E2DB1891A298}"/>
              </a:ext>
            </a:extLst>
          </p:cNvPr>
          <p:cNvCxnSpPr>
            <a:cxnSpLocks/>
          </p:cNvCxnSpPr>
          <p:nvPr userDrawn="1"/>
        </p:nvCxnSpPr>
        <p:spPr>
          <a:xfrm flipV="1">
            <a:off x="11679421" y="668702"/>
            <a:ext cx="0" cy="6228000"/>
          </a:xfrm>
          <a:prstGeom prst="line">
            <a:avLst/>
          </a:prstGeom>
          <a:ln w="2349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Graphic 22">
            <a:extLst>
              <a:ext uri="{FF2B5EF4-FFF2-40B4-BE49-F238E27FC236}">
                <a16:creationId xmlns:a16="http://schemas.microsoft.com/office/drawing/2014/main" id="{57B1D697-D39E-400F-B437-907CFB45437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257251" y="354804"/>
            <a:ext cx="1440000" cy="198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18406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ema: Työturvallisu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36AE5AB7-B0FA-441A-96EF-76F3F811D64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0201" t="551" r="289" b="695"/>
          <a:stretch/>
        </p:blipFill>
        <p:spPr>
          <a:xfrm>
            <a:off x="1152001" y="1"/>
            <a:ext cx="110400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62C4F04-A2D6-49FF-87F3-18A4C18558BF}"/>
              </a:ext>
            </a:extLst>
          </p:cNvPr>
          <p:cNvSpPr/>
          <p:nvPr/>
        </p:nvSpPr>
        <p:spPr>
          <a:xfrm>
            <a:off x="0" y="0"/>
            <a:ext cx="7549662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EEC2D8B1-7A77-4C47-B6FC-E65F5FB146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44562"/>
            <a:ext cx="5972909" cy="774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1AD49132-7229-40DF-85AF-A7D1F8F2737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44185" y="1991170"/>
            <a:ext cx="5971320" cy="4138168"/>
          </a:xfrm>
        </p:spPr>
        <p:txBody>
          <a:bodyPr lIns="0" rIns="0" bIns="0"/>
          <a:lstStyle>
            <a:lvl1pPr marL="268288" indent="-268288">
              <a:lnSpc>
                <a:spcPct val="95000"/>
              </a:lnSpc>
              <a:spcAft>
                <a:spcPts val="1200"/>
              </a:spcAft>
              <a:defRPr>
                <a:solidFill>
                  <a:schemeClr val="bg2">
                    <a:lumMod val="50000"/>
                  </a:schemeClr>
                </a:solidFill>
                <a:latin typeface="+mn-lt"/>
              </a:defRPr>
            </a:lvl1pPr>
            <a:lvl2pPr marL="449263" indent="-180975">
              <a:lnSpc>
                <a:spcPct val="95000"/>
              </a:lnSpc>
              <a:spcAft>
                <a:spcPts val="1200"/>
              </a:spcAft>
              <a:defRPr sz="2000">
                <a:solidFill>
                  <a:schemeClr val="bg2">
                    <a:lumMod val="50000"/>
                  </a:schemeClr>
                </a:solidFill>
                <a:latin typeface="+mn-lt"/>
              </a:defRPr>
            </a:lvl2pPr>
            <a:lvl3pPr marL="630238" indent="-180975">
              <a:lnSpc>
                <a:spcPct val="95000"/>
              </a:lnSpc>
              <a:spcAft>
                <a:spcPts val="1200"/>
              </a:spcAft>
              <a:defRPr sz="1800">
                <a:solidFill>
                  <a:schemeClr val="bg2">
                    <a:lumMod val="50000"/>
                  </a:schemeClr>
                </a:solidFill>
                <a:latin typeface="+mn-lt"/>
              </a:defRPr>
            </a:lvl3pPr>
            <a:lvl4pPr marL="801688" indent="-171450">
              <a:lnSpc>
                <a:spcPct val="95000"/>
              </a:lnSpc>
              <a:spcAft>
                <a:spcPts val="1200"/>
              </a:spcAft>
              <a:defRPr sz="1600">
                <a:solidFill>
                  <a:schemeClr val="bg2">
                    <a:lumMod val="50000"/>
                  </a:schemeClr>
                </a:solidFill>
                <a:latin typeface="+mn-lt"/>
              </a:defRPr>
            </a:lvl4pPr>
            <a:lvl5pPr marL="982663" indent="-180975">
              <a:lnSpc>
                <a:spcPct val="95000"/>
              </a:lnSpc>
              <a:spcAft>
                <a:spcPts val="1200"/>
              </a:spcAft>
              <a:defRPr sz="1600">
                <a:solidFill>
                  <a:schemeClr val="bg2">
                    <a:lumMod val="50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3800FA7-F02D-4F26-9D23-1BD2A3622F53}"/>
              </a:ext>
            </a:extLst>
          </p:cNvPr>
          <p:cNvCxnSpPr/>
          <p:nvPr/>
        </p:nvCxnSpPr>
        <p:spPr>
          <a:xfrm>
            <a:off x="0" y="429754"/>
            <a:ext cx="10080000" cy="0"/>
          </a:xfrm>
          <a:prstGeom prst="line">
            <a:avLst/>
          </a:prstGeom>
          <a:ln w="2349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0EC482D-7910-4FD6-A1BC-525BCB9A0E4B}"/>
              </a:ext>
            </a:extLst>
          </p:cNvPr>
          <p:cNvCxnSpPr>
            <a:cxnSpLocks/>
          </p:cNvCxnSpPr>
          <p:nvPr/>
        </p:nvCxnSpPr>
        <p:spPr>
          <a:xfrm flipV="1">
            <a:off x="11679421" y="668702"/>
            <a:ext cx="0" cy="6228000"/>
          </a:xfrm>
          <a:prstGeom prst="line">
            <a:avLst/>
          </a:prstGeom>
          <a:ln w="2349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Graphic 13">
            <a:extLst>
              <a:ext uri="{FF2B5EF4-FFF2-40B4-BE49-F238E27FC236}">
                <a16:creationId xmlns:a16="http://schemas.microsoft.com/office/drawing/2014/main" id="{A983EE9F-47E5-4436-B968-6EF0094718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257251" y="354804"/>
            <a:ext cx="1440000" cy="198540"/>
          </a:xfrm>
          <a:prstGeom prst="rect">
            <a:avLst/>
          </a:prstGeom>
        </p:spPr>
      </p:pic>
      <p:sp>
        <p:nvSpPr>
          <p:cNvPr id="17" name="Date Placeholder 4">
            <a:extLst>
              <a:ext uri="{FF2B5EF4-FFF2-40B4-BE49-F238E27FC236}">
                <a16:creationId xmlns:a16="http://schemas.microsoft.com/office/drawing/2014/main" id="{62FD481E-9CA7-4BF9-964A-E620F0F133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12058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bg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fi-FI"/>
              <a:t>28.11.2018</a:t>
            </a:r>
          </a:p>
        </p:txBody>
      </p:sp>
      <p:sp>
        <p:nvSpPr>
          <p:cNvPr id="18" name="Footer Placeholder 6">
            <a:extLst>
              <a:ext uri="{FF2B5EF4-FFF2-40B4-BE49-F238E27FC236}">
                <a16:creationId xmlns:a16="http://schemas.microsoft.com/office/drawing/2014/main" id="{09F09AA4-D5AE-4DEB-97ED-0E783C23D3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17375" y="6356350"/>
            <a:ext cx="7590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kern="800" spc="100" baseline="0">
                <a:solidFill>
                  <a:schemeClr val="bg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fi-FI"/>
              <a:t>© Työterveyslaitos    |    Jari Hakanen</a:t>
            </a:r>
          </a:p>
        </p:txBody>
      </p:sp>
      <p:sp>
        <p:nvSpPr>
          <p:cNvPr id="19" name="Slide Number Placeholder 7">
            <a:extLst>
              <a:ext uri="{FF2B5EF4-FFF2-40B4-BE49-F238E27FC236}">
                <a16:creationId xmlns:a16="http://schemas.microsoft.com/office/drawing/2014/main" id="{DD832C64-2FF3-4B51-9A82-22E658E46D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33212" y="6356350"/>
            <a:ext cx="112058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bg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fld id="{0CED4B1A-FCA2-483F-A5D4-2A977CA5EF49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2EBD5A7-D43E-46C0-8291-E87B7D4331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0201" t="551" r="289" b="695"/>
          <a:stretch/>
        </p:blipFill>
        <p:spPr>
          <a:xfrm>
            <a:off x="1152001" y="1"/>
            <a:ext cx="11040000" cy="68580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288FE123-E497-45F0-BDB8-2FEB58B02796}"/>
              </a:ext>
            </a:extLst>
          </p:cNvPr>
          <p:cNvSpPr/>
          <p:nvPr userDrawn="1"/>
        </p:nvSpPr>
        <p:spPr>
          <a:xfrm>
            <a:off x="0" y="0"/>
            <a:ext cx="7549662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13AD810-E420-4095-9E8E-519010BBD7A8}"/>
              </a:ext>
            </a:extLst>
          </p:cNvPr>
          <p:cNvCxnSpPr/>
          <p:nvPr userDrawn="1"/>
        </p:nvCxnSpPr>
        <p:spPr>
          <a:xfrm>
            <a:off x="0" y="429754"/>
            <a:ext cx="10080000" cy="0"/>
          </a:xfrm>
          <a:prstGeom prst="line">
            <a:avLst/>
          </a:prstGeom>
          <a:ln w="2349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42CE015-C962-43E7-B737-E5E8C5C22E01}"/>
              </a:ext>
            </a:extLst>
          </p:cNvPr>
          <p:cNvCxnSpPr>
            <a:cxnSpLocks/>
          </p:cNvCxnSpPr>
          <p:nvPr userDrawn="1"/>
        </p:nvCxnSpPr>
        <p:spPr>
          <a:xfrm flipV="1">
            <a:off x="11679421" y="668702"/>
            <a:ext cx="0" cy="6228000"/>
          </a:xfrm>
          <a:prstGeom prst="line">
            <a:avLst/>
          </a:prstGeom>
          <a:ln w="2349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Graphic 22">
            <a:extLst>
              <a:ext uri="{FF2B5EF4-FFF2-40B4-BE49-F238E27FC236}">
                <a16:creationId xmlns:a16="http://schemas.microsoft.com/office/drawing/2014/main" id="{3AA7F7EB-9D65-467F-842F-450978121B1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257251" y="354804"/>
            <a:ext cx="1440000" cy="198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63993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ema: Työturvallisuus, rakennusa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EC280D72-A781-4EF6-B22B-C4B06762924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3826" t="775" r="170" b="757"/>
          <a:stretch/>
        </p:blipFill>
        <p:spPr>
          <a:xfrm>
            <a:off x="1598991" y="0"/>
            <a:ext cx="1059301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62C4F04-A2D6-49FF-87F3-18A4C18558BF}"/>
              </a:ext>
            </a:extLst>
          </p:cNvPr>
          <p:cNvSpPr/>
          <p:nvPr/>
        </p:nvSpPr>
        <p:spPr>
          <a:xfrm>
            <a:off x="0" y="0"/>
            <a:ext cx="7549662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EEC2D8B1-7A77-4C47-B6FC-E65F5FB146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44562"/>
            <a:ext cx="5972909" cy="774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1AD49132-7229-40DF-85AF-A7D1F8F2737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44185" y="1991170"/>
            <a:ext cx="5971320" cy="4138168"/>
          </a:xfrm>
        </p:spPr>
        <p:txBody>
          <a:bodyPr lIns="0" rIns="0" bIns="0"/>
          <a:lstStyle>
            <a:lvl1pPr marL="268288" indent="-268288">
              <a:lnSpc>
                <a:spcPct val="95000"/>
              </a:lnSpc>
              <a:spcAft>
                <a:spcPts val="1200"/>
              </a:spcAft>
              <a:defRPr>
                <a:solidFill>
                  <a:schemeClr val="bg2">
                    <a:lumMod val="50000"/>
                  </a:schemeClr>
                </a:solidFill>
                <a:latin typeface="+mn-lt"/>
              </a:defRPr>
            </a:lvl1pPr>
            <a:lvl2pPr marL="449263" indent="-180975">
              <a:lnSpc>
                <a:spcPct val="95000"/>
              </a:lnSpc>
              <a:spcAft>
                <a:spcPts val="1200"/>
              </a:spcAft>
              <a:defRPr sz="2000">
                <a:solidFill>
                  <a:schemeClr val="bg2">
                    <a:lumMod val="50000"/>
                  </a:schemeClr>
                </a:solidFill>
                <a:latin typeface="+mn-lt"/>
              </a:defRPr>
            </a:lvl2pPr>
            <a:lvl3pPr marL="630238" indent="-180975">
              <a:lnSpc>
                <a:spcPct val="95000"/>
              </a:lnSpc>
              <a:spcAft>
                <a:spcPts val="1200"/>
              </a:spcAft>
              <a:defRPr sz="1800">
                <a:solidFill>
                  <a:schemeClr val="bg2">
                    <a:lumMod val="50000"/>
                  </a:schemeClr>
                </a:solidFill>
                <a:latin typeface="+mn-lt"/>
              </a:defRPr>
            </a:lvl3pPr>
            <a:lvl4pPr marL="801688" indent="-171450">
              <a:lnSpc>
                <a:spcPct val="95000"/>
              </a:lnSpc>
              <a:spcAft>
                <a:spcPts val="1200"/>
              </a:spcAft>
              <a:defRPr sz="1600">
                <a:solidFill>
                  <a:schemeClr val="bg2">
                    <a:lumMod val="50000"/>
                  </a:schemeClr>
                </a:solidFill>
                <a:latin typeface="+mn-lt"/>
              </a:defRPr>
            </a:lvl4pPr>
            <a:lvl5pPr marL="982663" indent="-180975">
              <a:lnSpc>
                <a:spcPct val="95000"/>
              </a:lnSpc>
              <a:spcAft>
                <a:spcPts val="1200"/>
              </a:spcAft>
              <a:defRPr sz="1600">
                <a:solidFill>
                  <a:schemeClr val="bg2">
                    <a:lumMod val="50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3800FA7-F02D-4F26-9D23-1BD2A3622F53}"/>
              </a:ext>
            </a:extLst>
          </p:cNvPr>
          <p:cNvCxnSpPr/>
          <p:nvPr/>
        </p:nvCxnSpPr>
        <p:spPr>
          <a:xfrm>
            <a:off x="0" y="429754"/>
            <a:ext cx="10080000" cy="0"/>
          </a:xfrm>
          <a:prstGeom prst="line">
            <a:avLst/>
          </a:prstGeom>
          <a:ln w="2349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0EC482D-7910-4FD6-A1BC-525BCB9A0E4B}"/>
              </a:ext>
            </a:extLst>
          </p:cNvPr>
          <p:cNvCxnSpPr>
            <a:cxnSpLocks/>
          </p:cNvCxnSpPr>
          <p:nvPr/>
        </p:nvCxnSpPr>
        <p:spPr>
          <a:xfrm flipV="1">
            <a:off x="11679421" y="668702"/>
            <a:ext cx="0" cy="6228000"/>
          </a:xfrm>
          <a:prstGeom prst="line">
            <a:avLst/>
          </a:prstGeom>
          <a:ln w="2349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Graphic 13">
            <a:extLst>
              <a:ext uri="{FF2B5EF4-FFF2-40B4-BE49-F238E27FC236}">
                <a16:creationId xmlns:a16="http://schemas.microsoft.com/office/drawing/2014/main" id="{A983EE9F-47E5-4436-B968-6EF0094718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257251" y="354804"/>
            <a:ext cx="1440000" cy="198540"/>
          </a:xfrm>
          <a:prstGeom prst="rect">
            <a:avLst/>
          </a:prstGeom>
        </p:spPr>
      </p:pic>
      <p:sp>
        <p:nvSpPr>
          <p:cNvPr id="17" name="Date Placeholder 4">
            <a:extLst>
              <a:ext uri="{FF2B5EF4-FFF2-40B4-BE49-F238E27FC236}">
                <a16:creationId xmlns:a16="http://schemas.microsoft.com/office/drawing/2014/main" id="{62FD481E-9CA7-4BF9-964A-E620F0F133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12058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bg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fi-FI"/>
              <a:t>28.11.2018</a:t>
            </a:r>
          </a:p>
        </p:txBody>
      </p:sp>
      <p:sp>
        <p:nvSpPr>
          <p:cNvPr id="18" name="Footer Placeholder 6">
            <a:extLst>
              <a:ext uri="{FF2B5EF4-FFF2-40B4-BE49-F238E27FC236}">
                <a16:creationId xmlns:a16="http://schemas.microsoft.com/office/drawing/2014/main" id="{09F09AA4-D5AE-4DEB-97ED-0E783C23D3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17375" y="6356350"/>
            <a:ext cx="7590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kern="800" spc="100" baseline="0">
                <a:solidFill>
                  <a:schemeClr val="bg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fi-FI"/>
              <a:t>© Työterveyslaitos    |    Jari Hakanen</a:t>
            </a:r>
          </a:p>
        </p:txBody>
      </p:sp>
      <p:sp>
        <p:nvSpPr>
          <p:cNvPr id="19" name="Slide Number Placeholder 7">
            <a:extLst>
              <a:ext uri="{FF2B5EF4-FFF2-40B4-BE49-F238E27FC236}">
                <a16:creationId xmlns:a16="http://schemas.microsoft.com/office/drawing/2014/main" id="{DD832C64-2FF3-4B51-9A82-22E658E46D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33212" y="6356350"/>
            <a:ext cx="112058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bg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fld id="{0CED4B1A-FCA2-483F-A5D4-2A977CA5EF49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127E0DB-1551-48A8-932D-389FB7CD37F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3826" t="775" r="170" b="757"/>
          <a:stretch/>
        </p:blipFill>
        <p:spPr>
          <a:xfrm>
            <a:off x="1598991" y="0"/>
            <a:ext cx="10593010" cy="68580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E777DB3E-D068-4A24-B54B-1522F4F6FF4B}"/>
              </a:ext>
            </a:extLst>
          </p:cNvPr>
          <p:cNvSpPr/>
          <p:nvPr userDrawn="1"/>
        </p:nvSpPr>
        <p:spPr>
          <a:xfrm>
            <a:off x="0" y="0"/>
            <a:ext cx="7549662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F8BF046-D411-46B5-9019-A58903127ABE}"/>
              </a:ext>
            </a:extLst>
          </p:cNvPr>
          <p:cNvCxnSpPr/>
          <p:nvPr userDrawn="1"/>
        </p:nvCxnSpPr>
        <p:spPr>
          <a:xfrm>
            <a:off x="0" y="429754"/>
            <a:ext cx="10080000" cy="0"/>
          </a:xfrm>
          <a:prstGeom prst="line">
            <a:avLst/>
          </a:prstGeom>
          <a:ln w="2349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73C16C2-0F54-4CF6-AC4E-B2471B3B454E}"/>
              </a:ext>
            </a:extLst>
          </p:cNvPr>
          <p:cNvCxnSpPr>
            <a:cxnSpLocks/>
          </p:cNvCxnSpPr>
          <p:nvPr userDrawn="1"/>
        </p:nvCxnSpPr>
        <p:spPr>
          <a:xfrm flipV="1">
            <a:off x="11679421" y="668702"/>
            <a:ext cx="0" cy="6228000"/>
          </a:xfrm>
          <a:prstGeom prst="line">
            <a:avLst/>
          </a:prstGeom>
          <a:ln w="2349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Graphic 22">
            <a:extLst>
              <a:ext uri="{FF2B5EF4-FFF2-40B4-BE49-F238E27FC236}">
                <a16:creationId xmlns:a16="http://schemas.microsoft.com/office/drawing/2014/main" id="{629E7CEA-5EC9-4AE6-A338-97C9934901C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257251" y="354804"/>
            <a:ext cx="1440000" cy="198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20036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ema: Työturvallisuus, rakennusala, henkilönsuojaim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57FDDDE8-B8ED-46FF-AE20-06D92429F1D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8967" t="356" r="-11" b="644"/>
          <a:stretch/>
        </p:blipFill>
        <p:spPr>
          <a:xfrm>
            <a:off x="1800000" y="1"/>
            <a:ext cx="103920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62C4F04-A2D6-49FF-87F3-18A4C18558BF}"/>
              </a:ext>
            </a:extLst>
          </p:cNvPr>
          <p:cNvSpPr/>
          <p:nvPr/>
        </p:nvSpPr>
        <p:spPr>
          <a:xfrm>
            <a:off x="0" y="0"/>
            <a:ext cx="7549662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EEC2D8B1-7A77-4C47-B6FC-E65F5FB146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44562"/>
            <a:ext cx="5972909" cy="774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1AD49132-7229-40DF-85AF-A7D1F8F2737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44185" y="1991170"/>
            <a:ext cx="5971320" cy="4138168"/>
          </a:xfrm>
        </p:spPr>
        <p:txBody>
          <a:bodyPr lIns="0" rIns="0" bIns="0"/>
          <a:lstStyle>
            <a:lvl1pPr marL="268288" indent="-268288">
              <a:lnSpc>
                <a:spcPct val="95000"/>
              </a:lnSpc>
              <a:spcAft>
                <a:spcPts val="1200"/>
              </a:spcAft>
              <a:defRPr>
                <a:solidFill>
                  <a:schemeClr val="bg2">
                    <a:lumMod val="50000"/>
                  </a:schemeClr>
                </a:solidFill>
                <a:latin typeface="+mn-lt"/>
              </a:defRPr>
            </a:lvl1pPr>
            <a:lvl2pPr marL="449263" indent="-180975">
              <a:lnSpc>
                <a:spcPct val="95000"/>
              </a:lnSpc>
              <a:spcAft>
                <a:spcPts val="1200"/>
              </a:spcAft>
              <a:defRPr sz="2000">
                <a:solidFill>
                  <a:schemeClr val="bg2">
                    <a:lumMod val="50000"/>
                  </a:schemeClr>
                </a:solidFill>
                <a:latin typeface="+mn-lt"/>
              </a:defRPr>
            </a:lvl2pPr>
            <a:lvl3pPr marL="630238" indent="-180975">
              <a:lnSpc>
                <a:spcPct val="95000"/>
              </a:lnSpc>
              <a:spcAft>
                <a:spcPts val="1200"/>
              </a:spcAft>
              <a:defRPr sz="1800">
                <a:solidFill>
                  <a:schemeClr val="bg2">
                    <a:lumMod val="50000"/>
                  </a:schemeClr>
                </a:solidFill>
                <a:latin typeface="+mn-lt"/>
              </a:defRPr>
            </a:lvl3pPr>
            <a:lvl4pPr marL="801688" indent="-171450">
              <a:lnSpc>
                <a:spcPct val="95000"/>
              </a:lnSpc>
              <a:spcAft>
                <a:spcPts val="1200"/>
              </a:spcAft>
              <a:defRPr sz="1600">
                <a:solidFill>
                  <a:schemeClr val="bg2">
                    <a:lumMod val="50000"/>
                  </a:schemeClr>
                </a:solidFill>
                <a:latin typeface="+mn-lt"/>
              </a:defRPr>
            </a:lvl4pPr>
            <a:lvl5pPr marL="982663" indent="-180975">
              <a:lnSpc>
                <a:spcPct val="95000"/>
              </a:lnSpc>
              <a:spcAft>
                <a:spcPts val="1200"/>
              </a:spcAft>
              <a:defRPr sz="1600">
                <a:solidFill>
                  <a:schemeClr val="bg2">
                    <a:lumMod val="50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3800FA7-F02D-4F26-9D23-1BD2A3622F53}"/>
              </a:ext>
            </a:extLst>
          </p:cNvPr>
          <p:cNvCxnSpPr/>
          <p:nvPr/>
        </p:nvCxnSpPr>
        <p:spPr>
          <a:xfrm>
            <a:off x="0" y="429754"/>
            <a:ext cx="10080000" cy="0"/>
          </a:xfrm>
          <a:prstGeom prst="line">
            <a:avLst/>
          </a:prstGeom>
          <a:ln w="2349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0EC482D-7910-4FD6-A1BC-525BCB9A0E4B}"/>
              </a:ext>
            </a:extLst>
          </p:cNvPr>
          <p:cNvCxnSpPr>
            <a:cxnSpLocks/>
          </p:cNvCxnSpPr>
          <p:nvPr/>
        </p:nvCxnSpPr>
        <p:spPr>
          <a:xfrm flipV="1">
            <a:off x="11679421" y="668702"/>
            <a:ext cx="0" cy="6228000"/>
          </a:xfrm>
          <a:prstGeom prst="line">
            <a:avLst/>
          </a:prstGeom>
          <a:ln w="2349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Graphic 13">
            <a:extLst>
              <a:ext uri="{FF2B5EF4-FFF2-40B4-BE49-F238E27FC236}">
                <a16:creationId xmlns:a16="http://schemas.microsoft.com/office/drawing/2014/main" id="{A983EE9F-47E5-4436-B968-6EF0094718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257251" y="354804"/>
            <a:ext cx="1440000" cy="198540"/>
          </a:xfrm>
          <a:prstGeom prst="rect">
            <a:avLst/>
          </a:prstGeom>
        </p:spPr>
      </p:pic>
      <p:sp>
        <p:nvSpPr>
          <p:cNvPr id="17" name="Date Placeholder 4">
            <a:extLst>
              <a:ext uri="{FF2B5EF4-FFF2-40B4-BE49-F238E27FC236}">
                <a16:creationId xmlns:a16="http://schemas.microsoft.com/office/drawing/2014/main" id="{62FD481E-9CA7-4BF9-964A-E620F0F133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12058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bg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fi-FI"/>
              <a:t>28.11.2018</a:t>
            </a:r>
          </a:p>
        </p:txBody>
      </p:sp>
      <p:sp>
        <p:nvSpPr>
          <p:cNvPr id="18" name="Footer Placeholder 6">
            <a:extLst>
              <a:ext uri="{FF2B5EF4-FFF2-40B4-BE49-F238E27FC236}">
                <a16:creationId xmlns:a16="http://schemas.microsoft.com/office/drawing/2014/main" id="{09F09AA4-D5AE-4DEB-97ED-0E783C23D3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17375" y="6356350"/>
            <a:ext cx="7590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kern="800" spc="100" baseline="0">
                <a:solidFill>
                  <a:schemeClr val="bg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fi-FI"/>
              <a:t>© Työterveyslaitos    |    Jari Hakanen</a:t>
            </a:r>
          </a:p>
        </p:txBody>
      </p:sp>
      <p:sp>
        <p:nvSpPr>
          <p:cNvPr id="19" name="Slide Number Placeholder 7">
            <a:extLst>
              <a:ext uri="{FF2B5EF4-FFF2-40B4-BE49-F238E27FC236}">
                <a16:creationId xmlns:a16="http://schemas.microsoft.com/office/drawing/2014/main" id="{DD832C64-2FF3-4B51-9A82-22E658E46D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33212" y="6356350"/>
            <a:ext cx="112058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bg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fld id="{0CED4B1A-FCA2-483F-A5D4-2A977CA5EF49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B006BF8-EC20-497D-A4FA-802A83DCC3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8967" t="356" r="-11" b="644"/>
          <a:stretch/>
        </p:blipFill>
        <p:spPr>
          <a:xfrm>
            <a:off x="1800000" y="1"/>
            <a:ext cx="10392000" cy="68580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81C71449-B809-44C0-AE0F-FC4B9768157C}"/>
              </a:ext>
            </a:extLst>
          </p:cNvPr>
          <p:cNvSpPr/>
          <p:nvPr userDrawn="1"/>
        </p:nvSpPr>
        <p:spPr>
          <a:xfrm>
            <a:off x="0" y="0"/>
            <a:ext cx="7549662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1562C173-FD31-43D7-9F12-F000EF8D1FA4}"/>
              </a:ext>
            </a:extLst>
          </p:cNvPr>
          <p:cNvCxnSpPr/>
          <p:nvPr userDrawn="1"/>
        </p:nvCxnSpPr>
        <p:spPr>
          <a:xfrm>
            <a:off x="0" y="429754"/>
            <a:ext cx="10080000" cy="0"/>
          </a:xfrm>
          <a:prstGeom prst="line">
            <a:avLst/>
          </a:prstGeom>
          <a:ln w="2349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71DF67D-87AD-414D-AD0A-60FA9B53B106}"/>
              </a:ext>
            </a:extLst>
          </p:cNvPr>
          <p:cNvCxnSpPr>
            <a:cxnSpLocks/>
          </p:cNvCxnSpPr>
          <p:nvPr userDrawn="1"/>
        </p:nvCxnSpPr>
        <p:spPr>
          <a:xfrm flipV="1">
            <a:off x="11679421" y="668702"/>
            <a:ext cx="0" cy="6228000"/>
          </a:xfrm>
          <a:prstGeom prst="line">
            <a:avLst/>
          </a:prstGeom>
          <a:ln w="2349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Graphic 22">
            <a:extLst>
              <a:ext uri="{FF2B5EF4-FFF2-40B4-BE49-F238E27FC236}">
                <a16:creationId xmlns:a16="http://schemas.microsoft.com/office/drawing/2014/main" id="{4CB08DD2-4189-4CD5-8F79-31442352CE8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257251" y="354804"/>
            <a:ext cx="1440000" cy="198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76358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VALMIS_taustakuva_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364C99A-63F0-4423-A0CC-38D3AF8596D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" b="-1"/>
          <a:stretch/>
        </p:blipFill>
        <p:spPr>
          <a:xfrm>
            <a:off x="1035" y="0"/>
            <a:ext cx="12190965" cy="6869334"/>
          </a:xfrm>
          <a:prstGeom prst="rect">
            <a:avLst/>
          </a:prstGeom>
        </p:spPr>
      </p:pic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C83FDEA8-B27C-4553-B3ED-80F3762B4B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26012" y="2312424"/>
            <a:ext cx="3658664" cy="205308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lnSpc>
                <a:spcPct val="85000"/>
              </a:lnSpc>
              <a:defRPr sz="4000" baseline="0">
                <a:solidFill>
                  <a:schemeClr val="tx2"/>
                </a:solidFill>
              </a:defRPr>
            </a:lvl1pPr>
          </a:lstStyle>
          <a:p>
            <a:r>
              <a:rPr lang="en-US" dirty="0" err="1"/>
              <a:t>Tähän</a:t>
            </a:r>
            <a:r>
              <a:rPr lang="en-US" dirty="0"/>
              <a:t> </a:t>
            </a:r>
            <a:r>
              <a:rPr lang="en-US" dirty="0" err="1"/>
              <a:t>voit</a:t>
            </a:r>
            <a:r>
              <a:rPr lang="en-US" dirty="0"/>
              <a:t> </a:t>
            </a:r>
            <a:r>
              <a:rPr lang="en-US" dirty="0" err="1"/>
              <a:t>kirjoittaa</a:t>
            </a:r>
            <a:r>
              <a:rPr lang="en-US" dirty="0"/>
              <a:t> </a:t>
            </a:r>
            <a:r>
              <a:rPr lang="en-US" dirty="0" err="1"/>
              <a:t>enintään</a:t>
            </a:r>
            <a:r>
              <a:rPr lang="en-US" dirty="0"/>
              <a:t> 4 </a:t>
            </a:r>
            <a:r>
              <a:rPr lang="en-US" dirty="0" err="1"/>
              <a:t>riviä</a:t>
            </a:r>
            <a:r>
              <a:rPr lang="en-US" dirty="0"/>
              <a:t> </a:t>
            </a:r>
            <a:r>
              <a:rPr lang="en-US" dirty="0" err="1"/>
              <a:t>tekstiä</a:t>
            </a:r>
            <a:endParaRPr lang="fi-FI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0EECC53-C0F7-4A34-BC1A-371267F9962B}"/>
              </a:ext>
            </a:extLst>
          </p:cNvPr>
          <p:cNvCxnSpPr/>
          <p:nvPr/>
        </p:nvCxnSpPr>
        <p:spPr>
          <a:xfrm>
            <a:off x="0" y="429754"/>
            <a:ext cx="10080000" cy="0"/>
          </a:xfrm>
          <a:prstGeom prst="line">
            <a:avLst/>
          </a:prstGeom>
          <a:ln w="2349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E7A2255-0D63-421A-AF68-7AEA0AD11F3A}"/>
              </a:ext>
            </a:extLst>
          </p:cNvPr>
          <p:cNvCxnSpPr>
            <a:cxnSpLocks/>
          </p:cNvCxnSpPr>
          <p:nvPr/>
        </p:nvCxnSpPr>
        <p:spPr>
          <a:xfrm flipV="1">
            <a:off x="11679421" y="668702"/>
            <a:ext cx="0" cy="6228000"/>
          </a:xfrm>
          <a:prstGeom prst="line">
            <a:avLst/>
          </a:prstGeom>
          <a:ln w="2349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Graphic 8">
            <a:extLst>
              <a:ext uri="{FF2B5EF4-FFF2-40B4-BE49-F238E27FC236}">
                <a16:creationId xmlns:a16="http://schemas.microsoft.com/office/drawing/2014/main" id="{E7B23DCF-4852-430F-8C78-9A1E8D26CF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257251" y="354804"/>
            <a:ext cx="1440000" cy="198540"/>
          </a:xfrm>
          <a:prstGeom prst="rect">
            <a:avLst/>
          </a:prstGeom>
        </p:spPr>
      </p:pic>
      <p:sp>
        <p:nvSpPr>
          <p:cNvPr id="10" name="Date Placeholder 4">
            <a:extLst>
              <a:ext uri="{FF2B5EF4-FFF2-40B4-BE49-F238E27FC236}">
                <a16:creationId xmlns:a16="http://schemas.microsoft.com/office/drawing/2014/main" id="{09FBED2C-02E5-4270-8447-E4B711C46F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12058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fi-FI"/>
              <a:t>28.11.2018</a:t>
            </a:r>
          </a:p>
        </p:txBody>
      </p:sp>
      <p:sp>
        <p:nvSpPr>
          <p:cNvPr id="15" name="Footer Placeholder 6">
            <a:extLst>
              <a:ext uri="{FF2B5EF4-FFF2-40B4-BE49-F238E27FC236}">
                <a16:creationId xmlns:a16="http://schemas.microsoft.com/office/drawing/2014/main" id="{919F23B3-3701-4857-94BF-639147C6A9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17375" y="6356350"/>
            <a:ext cx="7590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kern="800" spc="100" baseline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fi-FI"/>
              <a:t>© Työterveyslaitos    |    Jari Hakanen</a:t>
            </a:r>
          </a:p>
        </p:txBody>
      </p:sp>
      <p:sp>
        <p:nvSpPr>
          <p:cNvPr id="16" name="Slide Number Placeholder 7">
            <a:extLst>
              <a:ext uri="{FF2B5EF4-FFF2-40B4-BE49-F238E27FC236}">
                <a16:creationId xmlns:a16="http://schemas.microsoft.com/office/drawing/2014/main" id="{1D435B11-DC61-43C8-ADEA-A740BF50F3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33212" y="6356350"/>
            <a:ext cx="112058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fld id="{0CED4B1A-FCA2-483F-A5D4-2A977CA5EF49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9F1164E-92C7-4EBD-AD07-79BE9D82BFF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" b="-1"/>
          <a:stretch/>
        </p:blipFill>
        <p:spPr>
          <a:xfrm>
            <a:off x="1035" y="0"/>
            <a:ext cx="12190965" cy="6869334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C061B61-677E-4AAC-81B2-9FE4F7FA3AEC}"/>
              </a:ext>
            </a:extLst>
          </p:cNvPr>
          <p:cNvCxnSpPr/>
          <p:nvPr userDrawn="1"/>
        </p:nvCxnSpPr>
        <p:spPr>
          <a:xfrm>
            <a:off x="0" y="429754"/>
            <a:ext cx="10080000" cy="0"/>
          </a:xfrm>
          <a:prstGeom prst="line">
            <a:avLst/>
          </a:prstGeom>
          <a:ln w="2349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E8BF205-0AF3-4486-B302-C80B4BE78854}"/>
              </a:ext>
            </a:extLst>
          </p:cNvPr>
          <p:cNvCxnSpPr>
            <a:cxnSpLocks/>
          </p:cNvCxnSpPr>
          <p:nvPr userDrawn="1"/>
        </p:nvCxnSpPr>
        <p:spPr>
          <a:xfrm flipV="1">
            <a:off x="11679421" y="668702"/>
            <a:ext cx="0" cy="6228000"/>
          </a:xfrm>
          <a:prstGeom prst="line">
            <a:avLst/>
          </a:prstGeom>
          <a:ln w="2349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Graphic 17">
            <a:extLst>
              <a:ext uri="{FF2B5EF4-FFF2-40B4-BE49-F238E27FC236}">
                <a16:creationId xmlns:a16="http://schemas.microsoft.com/office/drawing/2014/main" id="{D52B285A-8153-4B0B-B755-3BBFE1C93B5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257251" y="354804"/>
            <a:ext cx="1440000" cy="198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3450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VALMIS_taustakuva_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364C99A-63F0-4423-A0CC-38D3AF8596D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6" b="1"/>
          <a:stretch/>
        </p:blipFill>
        <p:spPr>
          <a:xfrm>
            <a:off x="0" y="0"/>
            <a:ext cx="12217532" cy="6887050"/>
          </a:xfrm>
          <a:prstGeom prst="rect">
            <a:avLst/>
          </a:prstGeom>
        </p:spPr>
      </p:pic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C83FDEA8-B27C-4553-B3ED-80F3762B4B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19782" y="2365217"/>
            <a:ext cx="3600450" cy="205308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lnSpc>
                <a:spcPct val="85000"/>
              </a:lnSpc>
              <a:defRPr sz="4000" baseline="0">
                <a:solidFill>
                  <a:schemeClr val="tx2"/>
                </a:solidFill>
              </a:defRPr>
            </a:lvl1pPr>
          </a:lstStyle>
          <a:p>
            <a:r>
              <a:rPr lang="en-US" dirty="0" err="1"/>
              <a:t>Tähän</a:t>
            </a:r>
            <a:r>
              <a:rPr lang="en-US" dirty="0"/>
              <a:t> </a:t>
            </a:r>
            <a:r>
              <a:rPr lang="en-US" dirty="0" err="1"/>
              <a:t>voit</a:t>
            </a:r>
            <a:r>
              <a:rPr lang="en-US" dirty="0"/>
              <a:t> </a:t>
            </a:r>
            <a:r>
              <a:rPr lang="en-US" dirty="0" err="1"/>
              <a:t>kirjoittaa</a:t>
            </a:r>
            <a:r>
              <a:rPr lang="en-US" dirty="0"/>
              <a:t> </a:t>
            </a:r>
            <a:r>
              <a:rPr lang="en-US" dirty="0" err="1"/>
              <a:t>enintään</a:t>
            </a:r>
            <a:r>
              <a:rPr lang="en-US" dirty="0"/>
              <a:t> 4 </a:t>
            </a:r>
            <a:r>
              <a:rPr lang="en-US" dirty="0" err="1"/>
              <a:t>riviä</a:t>
            </a:r>
            <a:r>
              <a:rPr lang="en-US" dirty="0"/>
              <a:t> </a:t>
            </a:r>
            <a:r>
              <a:rPr lang="en-US" dirty="0" err="1"/>
              <a:t>tekstiä</a:t>
            </a:r>
            <a:endParaRPr lang="fi-FI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DF3A0E2-5D39-4725-88BD-6FAF39B373D9}"/>
              </a:ext>
            </a:extLst>
          </p:cNvPr>
          <p:cNvCxnSpPr/>
          <p:nvPr/>
        </p:nvCxnSpPr>
        <p:spPr>
          <a:xfrm>
            <a:off x="0" y="429754"/>
            <a:ext cx="10080000" cy="0"/>
          </a:xfrm>
          <a:prstGeom prst="line">
            <a:avLst/>
          </a:prstGeom>
          <a:ln w="2349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44345D9-B76F-4E1B-BEF2-0F4B075BDE9F}"/>
              </a:ext>
            </a:extLst>
          </p:cNvPr>
          <p:cNvCxnSpPr>
            <a:cxnSpLocks/>
          </p:cNvCxnSpPr>
          <p:nvPr/>
        </p:nvCxnSpPr>
        <p:spPr>
          <a:xfrm flipV="1">
            <a:off x="11679421" y="668702"/>
            <a:ext cx="0" cy="6228000"/>
          </a:xfrm>
          <a:prstGeom prst="line">
            <a:avLst/>
          </a:prstGeom>
          <a:ln w="2349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Graphic 8">
            <a:extLst>
              <a:ext uri="{FF2B5EF4-FFF2-40B4-BE49-F238E27FC236}">
                <a16:creationId xmlns:a16="http://schemas.microsoft.com/office/drawing/2014/main" id="{B567A201-DA80-4919-83A6-FBA0498EC2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257251" y="354804"/>
            <a:ext cx="1440000" cy="198540"/>
          </a:xfrm>
          <a:prstGeom prst="rect">
            <a:avLst/>
          </a:prstGeom>
        </p:spPr>
      </p:pic>
      <p:sp>
        <p:nvSpPr>
          <p:cNvPr id="10" name="Date Placeholder 4">
            <a:extLst>
              <a:ext uri="{FF2B5EF4-FFF2-40B4-BE49-F238E27FC236}">
                <a16:creationId xmlns:a16="http://schemas.microsoft.com/office/drawing/2014/main" id="{48712DCF-C313-48B2-AA66-276DD5674A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12058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fi-FI"/>
              <a:t>28.11.2018</a:t>
            </a:r>
          </a:p>
        </p:txBody>
      </p:sp>
      <p:sp>
        <p:nvSpPr>
          <p:cNvPr id="15" name="Footer Placeholder 6">
            <a:extLst>
              <a:ext uri="{FF2B5EF4-FFF2-40B4-BE49-F238E27FC236}">
                <a16:creationId xmlns:a16="http://schemas.microsoft.com/office/drawing/2014/main" id="{D2EDE817-E61E-443A-8810-9A3652ECAD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17375" y="6356350"/>
            <a:ext cx="7590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kern="800" spc="100" baseline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fi-FI"/>
              <a:t>© Työterveyslaitos    |    Jari Hakanen</a:t>
            </a:r>
          </a:p>
        </p:txBody>
      </p:sp>
      <p:sp>
        <p:nvSpPr>
          <p:cNvPr id="16" name="Slide Number Placeholder 7">
            <a:extLst>
              <a:ext uri="{FF2B5EF4-FFF2-40B4-BE49-F238E27FC236}">
                <a16:creationId xmlns:a16="http://schemas.microsoft.com/office/drawing/2014/main" id="{CFEFA1C2-CCA4-4AFC-9614-12670FDF0C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33212" y="6356350"/>
            <a:ext cx="112058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fld id="{0CED4B1A-FCA2-483F-A5D4-2A977CA5EF49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BD98682-5273-4546-A667-E28C698743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6" b="1"/>
          <a:stretch/>
        </p:blipFill>
        <p:spPr>
          <a:xfrm>
            <a:off x="0" y="0"/>
            <a:ext cx="12217532" cy="6887050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FC5D9A1-1898-49EB-9436-CD9F041B3261}"/>
              </a:ext>
            </a:extLst>
          </p:cNvPr>
          <p:cNvCxnSpPr/>
          <p:nvPr userDrawn="1"/>
        </p:nvCxnSpPr>
        <p:spPr>
          <a:xfrm>
            <a:off x="0" y="429754"/>
            <a:ext cx="10080000" cy="0"/>
          </a:xfrm>
          <a:prstGeom prst="line">
            <a:avLst/>
          </a:prstGeom>
          <a:ln w="2349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CCFB6B7-BF9E-472F-9255-176F15FDEF50}"/>
              </a:ext>
            </a:extLst>
          </p:cNvPr>
          <p:cNvCxnSpPr>
            <a:cxnSpLocks/>
          </p:cNvCxnSpPr>
          <p:nvPr userDrawn="1"/>
        </p:nvCxnSpPr>
        <p:spPr>
          <a:xfrm flipV="1">
            <a:off x="11679421" y="668702"/>
            <a:ext cx="0" cy="6228000"/>
          </a:xfrm>
          <a:prstGeom prst="line">
            <a:avLst/>
          </a:prstGeom>
          <a:ln w="2349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Graphic 17">
            <a:extLst>
              <a:ext uri="{FF2B5EF4-FFF2-40B4-BE49-F238E27FC236}">
                <a16:creationId xmlns:a16="http://schemas.microsoft.com/office/drawing/2014/main" id="{BFFF1F01-1CC9-4592-BEF6-D425DA98827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257251" y="354804"/>
            <a:ext cx="1440000" cy="198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32149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5_VALMIS_taustakuva_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364C99A-63F0-4423-A0CC-38D3AF8596D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87" b="-1"/>
          <a:stretch/>
        </p:blipFill>
        <p:spPr>
          <a:xfrm>
            <a:off x="0" y="-137786"/>
            <a:ext cx="12217532" cy="7085786"/>
          </a:xfrm>
          <a:prstGeom prst="rect">
            <a:avLst/>
          </a:prstGeom>
        </p:spPr>
      </p:pic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C83FDEA8-B27C-4553-B3ED-80F3762B4B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9836" y="1984217"/>
            <a:ext cx="4087924" cy="205308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lnSpc>
                <a:spcPct val="85000"/>
              </a:lnSpc>
              <a:defRPr sz="4000" baseline="0">
                <a:solidFill>
                  <a:schemeClr val="tx2"/>
                </a:solidFill>
              </a:defRPr>
            </a:lvl1pPr>
          </a:lstStyle>
          <a:p>
            <a:r>
              <a:rPr lang="en-US" dirty="0" err="1"/>
              <a:t>Tähän</a:t>
            </a:r>
            <a:r>
              <a:rPr lang="en-US" dirty="0"/>
              <a:t> </a:t>
            </a:r>
            <a:r>
              <a:rPr lang="en-US" dirty="0" err="1"/>
              <a:t>voit</a:t>
            </a:r>
            <a:r>
              <a:rPr lang="en-US" dirty="0"/>
              <a:t> </a:t>
            </a:r>
            <a:r>
              <a:rPr lang="en-US" dirty="0" err="1"/>
              <a:t>kirjoittaa</a:t>
            </a:r>
            <a:r>
              <a:rPr lang="en-US" dirty="0"/>
              <a:t> </a:t>
            </a:r>
            <a:r>
              <a:rPr lang="en-US" dirty="0" err="1"/>
              <a:t>enintään</a:t>
            </a:r>
            <a:r>
              <a:rPr lang="en-US" dirty="0"/>
              <a:t> 4 </a:t>
            </a:r>
            <a:r>
              <a:rPr lang="en-US" dirty="0" err="1"/>
              <a:t>riviä</a:t>
            </a:r>
            <a:r>
              <a:rPr lang="en-US" dirty="0"/>
              <a:t> </a:t>
            </a:r>
            <a:r>
              <a:rPr lang="en-US" dirty="0" err="1"/>
              <a:t>tekstiä</a:t>
            </a:r>
            <a:endParaRPr lang="fi-FI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732266A-00FA-4077-9C87-BA27033D5BC1}"/>
              </a:ext>
            </a:extLst>
          </p:cNvPr>
          <p:cNvCxnSpPr/>
          <p:nvPr/>
        </p:nvCxnSpPr>
        <p:spPr>
          <a:xfrm>
            <a:off x="0" y="429754"/>
            <a:ext cx="10080000" cy="0"/>
          </a:xfrm>
          <a:prstGeom prst="line">
            <a:avLst/>
          </a:prstGeom>
          <a:ln w="2349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C7BEB07-6950-4A72-9BC4-99FFBFF1F70A}"/>
              </a:ext>
            </a:extLst>
          </p:cNvPr>
          <p:cNvCxnSpPr>
            <a:cxnSpLocks/>
          </p:cNvCxnSpPr>
          <p:nvPr/>
        </p:nvCxnSpPr>
        <p:spPr>
          <a:xfrm flipV="1">
            <a:off x="11679421" y="668702"/>
            <a:ext cx="0" cy="6228000"/>
          </a:xfrm>
          <a:prstGeom prst="line">
            <a:avLst/>
          </a:prstGeom>
          <a:ln w="2349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Graphic 8">
            <a:extLst>
              <a:ext uri="{FF2B5EF4-FFF2-40B4-BE49-F238E27FC236}">
                <a16:creationId xmlns:a16="http://schemas.microsoft.com/office/drawing/2014/main" id="{37ED48A9-6F3F-4D78-90DE-E785B8FF5C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257251" y="354804"/>
            <a:ext cx="1440000" cy="198540"/>
          </a:xfrm>
          <a:prstGeom prst="rect">
            <a:avLst/>
          </a:prstGeom>
        </p:spPr>
      </p:pic>
      <p:sp>
        <p:nvSpPr>
          <p:cNvPr id="10" name="Date Placeholder 4">
            <a:extLst>
              <a:ext uri="{FF2B5EF4-FFF2-40B4-BE49-F238E27FC236}">
                <a16:creationId xmlns:a16="http://schemas.microsoft.com/office/drawing/2014/main" id="{F3D9798A-253D-46C9-9795-00107916A1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12058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fi-FI"/>
              <a:t>28.11.2018</a:t>
            </a:r>
          </a:p>
        </p:txBody>
      </p:sp>
      <p:sp>
        <p:nvSpPr>
          <p:cNvPr id="15" name="Footer Placeholder 6">
            <a:extLst>
              <a:ext uri="{FF2B5EF4-FFF2-40B4-BE49-F238E27FC236}">
                <a16:creationId xmlns:a16="http://schemas.microsoft.com/office/drawing/2014/main" id="{57497505-C087-46E1-A241-AA77896783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17375" y="6356350"/>
            <a:ext cx="7590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kern="800" spc="100" baseline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fi-FI"/>
              <a:t>© Työterveyslaitos    |    Jari Hakanen</a:t>
            </a:r>
          </a:p>
        </p:txBody>
      </p:sp>
      <p:sp>
        <p:nvSpPr>
          <p:cNvPr id="16" name="Slide Number Placeholder 7">
            <a:extLst>
              <a:ext uri="{FF2B5EF4-FFF2-40B4-BE49-F238E27FC236}">
                <a16:creationId xmlns:a16="http://schemas.microsoft.com/office/drawing/2014/main" id="{CF13E26C-91C5-405D-9EC7-270D6F97F9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33212" y="6356350"/>
            <a:ext cx="112058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fld id="{0CED4B1A-FCA2-483F-A5D4-2A977CA5EF49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372F58B-C036-44DD-8E64-049A447310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87" b="-1"/>
          <a:stretch/>
        </p:blipFill>
        <p:spPr>
          <a:xfrm>
            <a:off x="0" y="-137786"/>
            <a:ext cx="12217532" cy="7085786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F7D4F80-5B7B-44BB-84FB-03A2B07509C5}"/>
              </a:ext>
            </a:extLst>
          </p:cNvPr>
          <p:cNvCxnSpPr/>
          <p:nvPr userDrawn="1"/>
        </p:nvCxnSpPr>
        <p:spPr>
          <a:xfrm>
            <a:off x="0" y="429754"/>
            <a:ext cx="10080000" cy="0"/>
          </a:xfrm>
          <a:prstGeom prst="line">
            <a:avLst/>
          </a:prstGeom>
          <a:ln w="2349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B0B8F78-1505-4A8E-93ED-F98EE417CDF1}"/>
              </a:ext>
            </a:extLst>
          </p:cNvPr>
          <p:cNvCxnSpPr>
            <a:cxnSpLocks/>
          </p:cNvCxnSpPr>
          <p:nvPr userDrawn="1"/>
        </p:nvCxnSpPr>
        <p:spPr>
          <a:xfrm flipV="1">
            <a:off x="11679421" y="668702"/>
            <a:ext cx="0" cy="6228000"/>
          </a:xfrm>
          <a:prstGeom prst="line">
            <a:avLst/>
          </a:prstGeom>
          <a:ln w="2349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Graphic 17">
            <a:extLst>
              <a:ext uri="{FF2B5EF4-FFF2-40B4-BE49-F238E27FC236}">
                <a16:creationId xmlns:a16="http://schemas.microsoft.com/office/drawing/2014/main" id="{245B01F6-0318-48B0-8A94-388171B1E09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257251" y="354804"/>
            <a:ext cx="1440000" cy="198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28572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petussivu sinine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0EAF27D-2807-47D9-BB1A-2097B4E876EC}"/>
              </a:ext>
            </a:extLst>
          </p:cNvPr>
          <p:cNvSpPr/>
          <p:nvPr/>
        </p:nvSpPr>
        <p:spPr>
          <a:xfrm>
            <a:off x="839788" y="836613"/>
            <a:ext cx="10512425" cy="5184774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BA3B657-F64D-4FF7-BDE7-E9D34A702845}"/>
              </a:ext>
            </a:extLst>
          </p:cNvPr>
          <p:cNvSpPr/>
          <p:nvPr/>
        </p:nvSpPr>
        <p:spPr>
          <a:xfrm>
            <a:off x="8649325" y="3559913"/>
            <a:ext cx="3542676" cy="334305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773114" y="1736726"/>
            <a:ext cx="8642840" cy="1823188"/>
          </a:xfrm>
        </p:spPr>
        <p:txBody>
          <a:bodyPr anchor="b" anchorCtr="0">
            <a:noAutofit/>
          </a:bodyPr>
          <a:lstStyle>
            <a:lvl1pPr algn="ctr">
              <a:lnSpc>
                <a:spcPct val="85000"/>
              </a:lnSpc>
              <a:defRPr sz="4400" b="1" i="0" spc="0">
                <a:solidFill>
                  <a:schemeClr val="accent1"/>
                </a:solidFill>
                <a:latin typeface="+mn-lt"/>
                <a:cs typeface="Segoe UI Light" panose="020B0502040204020203" pitchFamily="34" charset="0"/>
              </a:defRPr>
            </a:lvl1pPr>
          </a:lstStyle>
          <a:p>
            <a:r>
              <a:rPr lang="en-US" dirty="0" err="1"/>
              <a:t>Tärkein</a:t>
            </a:r>
            <a:r>
              <a:rPr lang="en-US" dirty="0"/>
              <a:t> </a:t>
            </a:r>
            <a:r>
              <a:rPr lang="en-US" dirty="0" err="1"/>
              <a:t>viestisi</a:t>
            </a:r>
            <a:r>
              <a:rPr lang="en-US" dirty="0"/>
              <a:t> </a:t>
            </a:r>
            <a:r>
              <a:rPr lang="en-US" dirty="0" err="1"/>
              <a:t>hyvin</a:t>
            </a:r>
            <a:r>
              <a:rPr lang="en-US" dirty="0"/>
              <a:t> </a:t>
            </a:r>
            <a:r>
              <a:rPr lang="en-US" dirty="0" err="1"/>
              <a:t>kiteytettynä</a:t>
            </a:r>
            <a:r>
              <a:rPr lang="en-US" dirty="0"/>
              <a:t> tai </a:t>
            </a:r>
            <a:r>
              <a:rPr lang="en-US" dirty="0" err="1"/>
              <a:t>pelkkä</a:t>
            </a:r>
            <a:r>
              <a:rPr lang="en-US" dirty="0"/>
              <a:t> </a:t>
            </a:r>
            <a:r>
              <a:rPr lang="en-US" dirty="0" err="1"/>
              <a:t>kaunis</a:t>
            </a:r>
            <a:r>
              <a:rPr lang="en-US" dirty="0"/>
              <a:t> KIITOS!</a:t>
            </a:r>
            <a:endParaRPr lang="fi-FI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CC40ACB-3445-4A17-8E27-7174DB1FA43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73114" y="3742669"/>
            <a:ext cx="8642840" cy="471805"/>
          </a:xfrm>
        </p:spPr>
        <p:txBody>
          <a:bodyPr anchor="b" anchorCtr="0">
            <a:no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@</a:t>
            </a:r>
            <a:r>
              <a:rPr lang="en-US" dirty="0" err="1"/>
              <a:t>millänimellälöytääsomesta</a:t>
            </a:r>
            <a:endParaRPr lang="fi-FI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AD2FEB0A-B3AF-41F9-BD28-02B4985E07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462340" y="3514943"/>
            <a:ext cx="6879873" cy="4278702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14E7EB82-48FB-4678-AF4D-33DC1DE08151}"/>
              </a:ext>
            </a:extLst>
          </p:cNvPr>
          <p:cNvGrpSpPr/>
          <p:nvPr/>
        </p:nvGrpSpPr>
        <p:grpSpPr>
          <a:xfrm>
            <a:off x="2350346" y="4886360"/>
            <a:ext cx="6281174" cy="1050546"/>
            <a:chOff x="1044575" y="5231727"/>
            <a:chExt cx="6281174" cy="105054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625063E-969A-43EC-91EF-C1F067627F19}"/>
                </a:ext>
              </a:extLst>
            </p:cNvPr>
            <p:cNvSpPr/>
            <p:nvPr/>
          </p:nvSpPr>
          <p:spPr>
            <a:xfrm>
              <a:off x="1793897" y="5741760"/>
              <a:ext cx="1127439" cy="430887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>
                <a:spcBef>
                  <a:spcPts val="0"/>
                </a:spcBef>
              </a:pPr>
              <a:r>
                <a:rPr lang="fi-FI" sz="1400" b="0" spc="0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@</a:t>
              </a:r>
              <a:r>
                <a:rPr lang="fi-FI" sz="1400" b="0" spc="0" dirty="0" err="1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tyoterveys</a:t>
              </a:r>
              <a:endParaRPr lang="fi-FI" sz="1400" b="0" spc="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  <a:p>
              <a:pPr algn="ctr">
                <a:spcBef>
                  <a:spcPts val="0"/>
                </a:spcBef>
              </a:pPr>
              <a:r>
                <a:rPr lang="fi-FI" sz="1400" b="0" spc="0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@</a:t>
              </a:r>
              <a:r>
                <a:rPr lang="fi-FI" sz="1400" b="0" spc="0" dirty="0" err="1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fioh</a:t>
              </a:r>
              <a:endParaRPr lang="fi-FI" sz="1400" b="0" spc="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2" name="Subtitle 8">
              <a:extLst>
                <a:ext uri="{FF2B5EF4-FFF2-40B4-BE49-F238E27FC236}">
                  <a16:creationId xmlns:a16="http://schemas.microsoft.com/office/drawing/2014/main" id="{C0B3B4CF-0155-4569-AD6B-52013C2F0707}"/>
                </a:ext>
              </a:extLst>
            </p:cNvPr>
            <p:cNvSpPr txBox="1">
              <a:spLocks/>
            </p:cNvSpPr>
            <p:nvPr/>
          </p:nvSpPr>
          <p:spPr>
            <a:xfrm>
              <a:off x="6051139" y="5732235"/>
              <a:ext cx="1274610" cy="549742"/>
            </a:xfrm>
            <a:prstGeom prst="rect">
              <a:avLst/>
            </a:prstGeom>
          </p:spPr>
          <p:txBody>
            <a:bodyPr vert="horz" lIns="0" tIns="45720" rIns="0" bIns="0" rtlCol="0" anchor="t" anchorCtr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sz="3600" kern="1200">
                  <a:solidFill>
                    <a:schemeClr val="bg1"/>
                  </a:solidFill>
                  <a:latin typeface="+mn-lt"/>
                  <a:ea typeface="+mn-ea"/>
                  <a:cs typeface="Segoe UI" panose="020B0502040204020203" pitchFamily="34" charset="0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Segoe UI" panose="020B0502040204020203" pitchFamily="34" charset="0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Segoe UI" panose="020B0502040204020203" pitchFamily="34" charset="0"/>
                  <a:ea typeface="+mn-ea"/>
                  <a:cs typeface="Segoe UI" panose="020B0502040204020203" pitchFamily="34" charset="0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Segoe UI" panose="020B0502040204020203" pitchFamily="34" charset="0"/>
                  <a:ea typeface="+mn-ea"/>
                  <a:cs typeface="Segoe UI" panose="020B0502040204020203" pitchFamily="34" charset="0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Segoe UI" panose="020B0502040204020203" pitchFamily="34" charset="0"/>
                  <a:ea typeface="+mn-ea"/>
                  <a:cs typeface="Segoe UI" panose="020B0502040204020203" pitchFamily="34" charset="0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ts val="0"/>
                </a:spcBef>
              </a:pPr>
              <a:r>
                <a:rPr lang="fi-FI" sz="1400" b="0" spc="0" dirty="0" err="1">
                  <a:solidFill>
                    <a:schemeClr val="tx1"/>
                  </a:solidFill>
                  <a:latin typeface="Segoe UI" panose="020B0502040204020203" pitchFamily="34" charset="0"/>
                </a:rPr>
                <a:t>Tyoterveyslaitos</a:t>
              </a:r>
              <a:endParaRPr lang="fi-FI" sz="1400" b="0" spc="0" dirty="0">
                <a:solidFill>
                  <a:schemeClr val="tx1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13" name="Subtitle 8">
              <a:extLst>
                <a:ext uri="{FF2B5EF4-FFF2-40B4-BE49-F238E27FC236}">
                  <a16:creationId xmlns:a16="http://schemas.microsoft.com/office/drawing/2014/main" id="{A7D99E37-FD3E-40AD-B9C2-71EE1A5E0A48}"/>
                </a:ext>
              </a:extLst>
            </p:cNvPr>
            <p:cNvSpPr txBox="1">
              <a:spLocks/>
            </p:cNvSpPr>
            <p:nvPr/>
          </p:nvSpPr>
          <p:spPr>
            <a:xfrm>
              <a:off x="4831322" y="5732235"/>
              <a:ext cx="902129" cy="541276"/>
            </a:xfrm>
            <a:prstGeom prst="rect">
              <a:avLst/>
            </a:prstGeom>
          </p:spPr>
          <p:txBody>
            <a:bodyPr vert="horz" lIns="0" tIns="45720" rIns="0" bIns="0" rtlCol="0" anchor="t" anchorCtr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sz="3600" kern="1200">
                  <a:solidFill>
                    <a:schemeClr val="bg1"/>
                  </a:solidFill>
                  <a:latin typeface="+mn-lt"/>
                  <a:ea typeface="+mn-ea"/>
                  <a:cs typeface="Segoe UI" panose="020B0502040204020203" pitchFamily="34" charset="0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Segoe UI" panose="020B0502040204020203" pitchFamily="34" charset="0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Segoe UI" panose="020B0502040204020203" pitchFamily="34" charset="0"/>
                  <a:ea typeface="+mn-ea"/>
                  <a:cs typeface="Segoe UI" panose="020B0502040204020203" pitchFamily="34" charset="0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Segoe UI" panose="020B0502040204020203" pitchFamily="34" charset="0"/>
                  <a:ea typeface="+mn-ea"/>
                  <a:cs typeface="Segoe UI" panose="020B0502040204020203" pitchFamily="34" charset="0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Segoe UI" panose="020B0502040204020203" pitchFamily="34" charset="0"/>
                  <a:ea typeface="+mn-ea"/>
                  <a:cs typeface="Segoe UI" panose="020B0502040204020203" pitchFamily="34" charset="0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ts val="0"/>
                </a:spcBef>
              </a:pPr>
              <a:r>
                <a:rPr lang="fi-FI" sz="1400" b="0" spc="0" dirty="0" err="1">
                  <a:solidFill>
                    <a:schemeClr val="tx1"/>
                  </a:solidFill>
                  <a:latin typeface="Segoe UI" panose="020B0502040204020203" pitchFamily="34" charset="0"/>
                </a:rPr>
                <a:t>tyoterveys</a:t>
              </a:r>
              <a:endParaRPr lang="fi-FI" sz="1400" b="0" spc="0" dirty="0">
                <a:solidFill>
                  <a:schemeClr val="tx1"/>
                </a:solidFill>
                <a:latin typeface="Segoe UI" panose="020B0502040204020203" pitchFamily="34" charset="0"/>
              </a:endParaRP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A351CB64-C3E6-44A5-B664-68863BC55730}"/>
                </a:ext>
              </a:extLst>
            </p:cNvPr>
            <p:cNvGrpSpPr/>
            <p:nvPr/>
          </p:nvGrpSpPr>
          <p:grpSpPr>
            <a:xfrm>
              <a:off x="1044790" y="5231727"/>
              <a:ext cx="4441682" cy="431420"/>
              <a:chOff x="1032691" y="5104231"/>
              <a:chExt cx="5754311" cy="558915"/>
            </a:xfrm>
          </p:grpSpPr>
          <p:pic>
            <p:nvPicPr>
              <p:cNvPr id="17" name="Picture 16">
                <a:hlinkClick r:id="rId4"/>
                <a:extLst>
                  <a:ext uri="{FF2B5EF4-FFF2-40B4-BE49-F238E27FC236}">
                    <a16:creationId xmlns:a16="http://schemas.microsoft.com/office/drawing/2014/main" id="{3D2293B4-307B-495E-A7DE-9EFA24281F9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310851" y="5170062"/>
                <a:ext cx="476151" cy="476150"/>
              </a:xfrm>
              <a:prstGeom prst="rect">
                <a:avLst/>
              </a:prstGeom>
            </p:spPr>
          </p:pic>
          <p:pic>
            <p:nvPicPr>
              <p:cNvPr id="18" name="Picture 17">
                <a:hlinkClick r:id="rId6"/>
                <a:extLst>
                  <a:ext uri="{FF2B5EF4-FFF2-40B4-BE49-F238E27FC236}">
                    <a16:creationId xmlns:a16="http://schemas.microsoft.com/office/drawing/2014/main" id="{EB81A114-C1BE-40EE-ABED-D7371FD678E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495747" y="5170013"/>
                <a:ext cx="476250" cy="476250"/>
              </a:xfrm>
              <a:prstGeom prst="rect">
                <a:avLst/>
              </a:prstGeom>
            </p:spPr>
          </p:pic>
          <p:pic>
            <p:nvPicPr>
              <p:cNvPr id="19" name="Picture 18">
                <a:hlinkClick r:id="rId8"/>
                <a:extLst>
                  <a:ext uri="{FF2B5EF4-FFF2-40B4-BE49-F238E27FC236}">
                    <a16:creationId xmlns:a16="http://schemas.microsoft.com/office/drawing/2014/main" id="{7C179F40-C84C-47CC-8D0F-82800172162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568196" y="5168666"/>
                <a:ext cx="588698" cy="478941"/>
              </a:xfrm>
              <a:prstGeom prst="rect">
                <a:avLst/>
              </a:prstGeom>
            </p:spPr>
          </p:pic>
          <p:pic>
            <p:nvPicPr>
              <p:cNvPr id="21" name="Picture 20">
                <a:hlinkClick r:id="rId10"/>
                <a:extLst>
                  <a:ext uri="{FF2B5EF4-FFF2-40B4-BE49-F238E27FC236}">
                    <a16:creationId xmlns:a16="http://schemas.microsoft.com/office/drawing/2014/main" id="{5F905804-D723-4661-8243-A588C602ECE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032691" y="5104231"/>
                <a:ext cx="558915" cy="558915"/>
              </a:xfrm>
              <a:prstGeom prst="rect">
                <a:avLst/>
              </a:prstGeom>
            </p:spPr>
          </p:pic>
        </p:grpSp>
        <p:sp>
          <p:nvSpPr>
            <p:cNvPr id="15" name="Subtitle 8">
              <a:extLst>
                <a:ext uri="{FF2B5EF4-FFF2-40B4-BE49-F238E27FC236}">
                  <a16:creationId xmlns:a16="http://schemas.microsoft.com/office/drawing/2014/main" id="{C6824AFB-6E6B-44D6-923B-A1588F05EC6C}"/>
                </a:ext>
              </a:extLst>
            </p:cNvPr>
            <p:cNvSpPr txBox="1">
              <a:spLocks/>
            </p:cNvSpPr>
            <p:nvPr/>
          </p:nvSpPr>
          <p:spPr>
            <a:xfrm>
              <a:off x="1044575" y="5732235"/>
              <a:ext cx="431635" cy="550038"/>
            </a:xfrm>
            <a:prstGeom prst="rect">
              <a:avLst/>
            </a:prstGeom>
          </p:spPr>
          <p:txBody>
            <a:bodyPr vert="horz" lIns="0" tIns="45720" rIns="0" bIns="0" rtlCol="0" anchor="t" anchorCtr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sz="3600" kern="1200">
                  <a:solidFill>
                    <a:schemeClr val="bg1"/>
                  </a:solidFill>
                  <a:latin typeface="+mn-lt"/>
                  <a:ea typeface="+mn-ea"/>
                  <a:cs typeface="Segoe UI" panose="020B0502040204020203" pitchFamily="34" charset="0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Segoe UI" panose="020B0502040204020203" pitchFamily="34" charset="0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Segoe UI" panose="020B0502040204020203" pitchFamily="34" charset="0"/>
                  <a:ea typeface="+mn-ea"/>
                  <a:cs typeface="Segoe UI" panose="020B0502040204020203" pitchFamily="34" charset="0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Segoe UI" panose="020B0502040204020203" pitchFamily="34" charset="0"/>
                  <a:ea typeface="+mn-ea"/>
                  <a:cs typeface="Segoe UI" panose="020B0502040204020203" pitchFamily="34" charset="0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Segoe UI" panose="020B0502040204020203" pitchFamily="34" charset="0"/>
                  <a:ea typeface="+mn-ea"/>
                  <a:cs typeface="Segoe UI" panose="020B0502040204020203" pitchFamily="34" charset="0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ts val="0"/>
                </a:spcBef>
              </a:pPr>
              <a:r>
                <a:rPr lang="fi-FI" sz="1400" b="0" spc="0" dirty="0">
                  <a:solidFill>
                    <a:schemeClr val="tx1"/>
                  </a:solidFill>
                  <a:latin typeface="Segoe UI" panose="020B0502040204020203" pitchFamily="34" charset="0"/>
                </a:rPr>
                <a:t>ttl.fi</a:t>
              </a:r>
            </a:p>
          </p:txBody>
        </p:sp>
        <p:sp>
          <p:nvSpPr>
            <p:cNvPr id="16" name="Subtitle 8">
              <a:extLst>
                <a:ext uri="{FF2B5EF4-FFF2-40B4-BE49-F238E27FC236}">
                  <a16:creationId xmlns:a16="http://schemas.microsoft.com/office/drawing/2014/main" id="{BDC2C32F-F7D3-4E73-B993-FC8012D6658C}"/>
                </a:ext>
              </a:extLst>
            </p:cNvPr>
            <p:cNvSpPr txBox="1">
              <a:spLocks/>
            </p:cNvSpPr>
            <p:nvPr/>
          </p:nvSpPr>
          <p:spPr>
            <a:xfrm>
              <a:off x="3239024" y="5720859"/>
              <a:ext cx="1274610" cy="550038"/>
            </a:xfrm>
            <a:prstGeom prst="rect">
              <a:avLst/>
            </a:prstGeom>
          </p:spPr>
          <p:txBody>
            <a:bodyPr vert="horz" lIns="0" tIns="45720" rIns="0" bIns="0" rtlCol="0" anchor="t" anchorCtr="0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600"/>
                </a:spcAft>
                <a:buFont typeface="Arial" panose="020B0604020202020204" pitchFamily="34" charset="0"/>
                <a:buNone/>
                <a:defRPr sz="2400" b="0" kern="1200">
                  <a:solidFill>
                    <a:schemeClr val="bg1"/>
                  </a:solidFill>
                  <a:latin typeface="Segoe UI" panose="020B0502040204020203" pitchFamily="34" charset="0"/>
                  <a:ea typeface="+mn-ea"/>
                  <a:cs typeface="Segoe UI" panose="020B0502040204020203" pitchFamily="34" charset="0"/>
                </a:defRPr>
              </a:lvl1pPr>
              <a:lvl2pPr marL="468000" indent="-22860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60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Segoe UI" panose="020B0502040204020203" pitchFamily="34" charset="0"/>
                </a:defRPr>
              </a:lvl2pPr>
              <a:lvl3pPr marL="720000" indent="-22860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600"/>
                </a:spcAft>
                <a:buFont typeface="Arial" panose="020B0604020202020204" pitchFamily="34" charset="0"/>
                <a:buChar char="•"/>
                <a:defRPr sz="18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Segoe UI" panose="020B0502040204020203" pitchFamily="34" charset="0"/>
                  <a:ea typeface="+mn-ea"/>
                  <a:cs typeface="Segoe UI" panose="020B0502040204020203" pitchFamily="34" charset="0"/>
                </a:defRPr>
              </a:lvl3pPr>
              <a:lvl4pPr marL="972000" indent="-22860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600"/>
                </a:spcAft>
                <a:buFont typeface="Arial" panose="020B0604020202020204" pitchFamily="34" charset="0"/>
                <a:buChar char="•"/>
                <a:defRPr sz="16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Segoe UI" panose="020B0502040204020203" pitchFamily="34" charset="0"/>
                  <a:ea typeface="+mn-ea"/>
                  <a:cs typeface="Segoe UI" panose="020B0502040204020203" pitchFamily="34" charset="0"/>
                </a:defRPr>
              </a:lvl4pPr>
              <a:lvl5pPr marL="1224000" indent="-22860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800"/>
                </a:spcAft>
                <a:buFont typeface="Arial" panose="020B0604020202020204" pitchFamily="34" charset="0"/>
                <a:buChar char="•"/>
                <a:defRPr sz="16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" panose="020B0502040204020203" pitchFamily="34" charset="0"/>
                  <a:ea typeface="+mn-ea"/>
                  <a:cs typeface="Segoe UI" panose="020B0502040204020203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fi-FI" sz="1400" b="0" spc="0" dirty="0" err="1">
                  <a:solidFill>
                    <a:schemeClr val="tx1"/>
                  </a:solidFill>
                </a:rPr>
                <a:t>tyoterveyslaitos</a:t>
              </a:r>
              <a:endParaRPr lang="fi-FI" sz="1400" b="0" spc="0" dirty="0">
                <a:solidFill>
                  <a:schemeClr val="tx1"/>
                </a:solidFill>
              </a:endParaRPr>
            </a:p>
          </p:txBody>
        </p: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54B672A5-FCD9-4450-BCA6-FBF85EB284F8}"/>
              </a:ext>
            </a:extLst>
          </p:cNvPr>
          <p:cNvSpPr/>
          <p:nvPr/>
        </p:nvSpPr>
        <p:spPr>
          <a:xfrm>
            <a:off x="4657165" y="643348"/>
            <a:ext cx="2882153" cy="41094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4103E258-EAC9-4F62-A0A3-AA6511A59D8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834534" y="673006"/>
            <a:ext cx="2520000" cy="347447"/>
          </a:xfrm>
          <a:prstGeom prst="rect">
            <a:avLst/>
          </a:prstGeom>
        </p:spPr>
      </p:pic>
      <p:pic>
        <p:nvPicPr>
          <p:cNvPr id="26" name="Graphic 25">
            <a:extLst>
              <a:ext uri="{FF2B5EF4-FFF2-40B4-BE49-F238E27FC236}">
                <a16:creationId xmlns:a16="http://schemas.microsoft.com/office/drawing/2014/main" id="{E1CED565-6BE2-494C-B3B7-E6D7250D605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7770780" y="4973155"/>
            <a:ext cx="467749" cy="328936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C064598F-B4ED-4119-A3DB-1AA211EBFADE}"/>
              </a:ext>
            </a:extLst>
          </p:cNvPr>
          <p:cNvSpPr/>
          <p:nvPr userDrawn="1"/>
        </p:nvSpPr>
        <p:spPr>
          <a:xfrm>
            <a:off x="839788" y="836613"/>
            <a:ext cx="10512425" cy="5184774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47A9781-2A72-4B40-AD1E-1FBC4B0F8BBF}"/>
              </a:ext>
            </a:extLst>
          </p:cNvPr>
          <p:cNvSpPr/>
          <p:nvPr userDrawn="1"/>
        </p:nvSpPr>
        <p:spPr>
          <a:xfrm>
            <a:off x="8649325" y="3559913"/>
            <a:ext cx="3542676" cy="334305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253DF4F5-F771-4BB7-B86C-B7FEFFA506D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462340" y="3514943"/>
            <a:ext cx="6879873" cy="4278702"/>
          </a:xfrm>
          <a:prstGeom prst="rect">
            <a:avLst/>
          </a:prstGeom>
        </p:spPr>
      </p:pic>
      <p:grpSp>
        <p:nvGrpSpPr>
          <p:cNvPr id="34" name="Group 33">
            <a:extLst>
              <a:ext uri="{FF2B5EF4-FFF2-40B4-BE49-F238E27FC236}">
                <a16:creationId xmlns:a16="http://schemas.microsoft.com/office/drawing/2014/main" id="{E5DFEA60-8DD1-4CB3-A45C-C6869BC24EA2}"/>
              </a:ext>
            </a:extLst>
          </p:cNvPr>
          <p:cNvGrpSpPr/>
          <p:nvPr userDrawn="1"/>
        </p:nvGrpSpPr>
        <p:grpSpPr>
          <a:xfrm>
            <a:off x="2350561" y="4886360"/>
            <a:ext cx="4441682" cy="431420"/>
            <a:chOff x="1032691" y="5104231"/>
            <a:chExt cx="5754311" cy="558915"/>
          </a:xfrm>
        </p:grpSpPr>
        <p:pic>
          <p:nvPicPr>
            <p:cNvPr id="37" name="Picture 36">
              <a:hlinkClick r:id="rId4"/>
              <a:extLst>
                <a:ext uri="{FF2B5EF4-FFF2-40B4-BE49-F238E27FC236}">
                  <a16:creationId xmlns:a16="http://schemas.microsoft.com/office/drawing/2014/main" id="{21F4A1BD-250A-4195-883C-0E8ED268AD7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310851" y="5170062"/>
              <a:ext cx="476151" cy="476150"/>
            </a:xfrm>
            <a:prstGeom prst="rect">
              <a:avLst/>
            </a:prstGeom>
          </p:spPr>
        </p:pic>
        <p:pic>
          <p:nvPicPr>
            <p:cNvPr id="38" name="Picture 37">
              <a:hlinkClick r:id="rId6"/>
              <a:extLst>
                <a:ext uri="{FF2B5EF4-FFF2-40B4-BE49-F238E27FC236}">
                  <a16:creationId xmlns:a16="http://schemas.microsoft.com/office/drawing/2014/main" id="{A9DDB296-9914-4812-843D-16A3C0C7A8A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95747" y="5170013"/>
              <a:ext cx="476250" cy="476250"/>
            </a:xfrm>
            <a:prstGeom prst="rect">
              <a:avLst/>
            </a:prstGeom>
          </p:spPr>
        </p:pic>
        <p:pic>
          <p:nvPicPr>
            <p:cNvPr id="39" name="Picture 38">
              <a:hlinkClick r:id="rId8"/>
              <a:extLst>
                <a:ext uri="{FF2B5EF4-FFF2-40B4-BE49-F238E27FC236}">
                  <a16:creationId xmlns:a16="http://schemas.microsoft.com/office/drawing/2014/main" id="{A876D62B-17DD-4839-ADB0-1215C3EA4CB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68196" y="5168666"/>
              <a:ext cx="588698" cy="478941"/>
            </a:xfrm>
            <a:prstGeom prst="rect">
              <a:avLst/>
            </a:prstGeom>
          </p:spPr>
        </p:pic>
        <p:pic>
          <p:nvPicPr>
            <p:cNvPr id="40" name="Picture 39">
              <a:hlinkClick r:id="rId10"/>
              <a:extLst>
                <a:ext uri="{FF2B5EF4-FFF2-40B4-BE49-F238E27FC236}">
                  <a16:creationId xmlns:a16="http://schemas.microsoft.com/office/drawing/2014/main" id="{C8BE3762-1FB9-4E7B-A44E-FE884377E26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32691" y="5104231"/>
              <a:ext cx="558915" cy="558915"/>
            </a:xfrm>
            <a:prstGeom prst="rect">
              <a:avLst/>
            </a:prstGeom>
          </p:spPr>
        </p:pic>
      </p:grpSp>
      <p:sp>
        <p:nvSpPr>
          <p:cNvPr id="41" name="Rectangle 40">
            <a:extLst>
              <a:ext uri="{FF2B5EF4-FFF2-40B4-BE49-F238E27FC236}">
                <a16:creationId xmlns:a16="http://schemas.microsoft.com/office/drawing/2014/main" id="{B7120C71-8E54-4185-974E-6D0FD560D980}"/>
              </a:ext>
            </a:extLst>
          </p:cNvPr>
          <p:cNvSpPr/>
          <p:nvPr userDrawn="1"/>
        </p:nvSpPr>
        <p:spPr>
          <a:xfrm>
            <a:off x="4657165" y="643348"/>
            <a:ext cx="2882153" cy="41094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42" name="Graphic 41">
            <a:extLst>
              <a:ext uri="{FF2B5EF4-FFF2-40B4-BE49-F238E27FC236}">
                <a16:creationId xmlns:a16="http://schemas.microsoft.com/office/drawing/2014/main" id="{086AE29A-4F4B-445F-AD34-3E99998D0E60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834534" y="673006"/>
            <a:ext cx="2520000" cy="347447"/>
          </a:xfrm>
          <a:prstGeom prst="rect">
            <a:avLst/>
          </a:prstGeom>
        </p:spPr>
      </p:pic>
      <p:pic>
        <p:nvPicPr>
          <p:cNvPr id="43" name="Graphic 42">
            <a:extLst>
              <a:ext uri="{FF2B5EF4-FFF2-40B4-BE49-F238E27FC236}">
                <a16:creationId xmlns:a16="http://schemas.microsoft.com/office/drawing/2014/main" id="{AEF9D685-272F-4CB1-99C7-5BDC1A62FBC8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7770780" y="4973155"/>
            <a:ext cx="467749" cy="328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3296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7151">
          <p15:clr>
            <a:srgbClr val="FBAE40"/>
          </p15:clr>
        </p15:guide>
        <p15:guide id="2" pos="529">
          <p15:clr>
            <a:srgbClr val="FBAE40"/>
          </p15:clr>
        </p15:guide>
        <p15:guide id="3" pos="7355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petussivu valkoine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1FB6C228-E448-409D-98C5-76EB7875FCF5}"/>
              </a:ext>
            </a:extLst>
          </p:cNvPr>
          <p:cNvSpPr/>
          <p:nvPr/>
        </p:nvSpPr>
        <p:spPr>
          <a:xfrm>
            <a:off x="839788" y="836613"/>
            <a:ext cx="10512425" cy="5184774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40327CE-2779-44AD-8216-B99BBD0B97EE}"/>
              </a:ext>
            </a:extLst>
          </p:cNvPr>
          <p:cNvSpPr/>
          <p:nvPr/>
        </p:nvSpPr>
        <p:spPr>
          <a:xfrm>
            <a:off x="8649325" y="3559913"/>
            <a:ext cx="3542676" cy="33430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27" name="Graphic 26">
            <a:extLst>
              <a:ext uri="{FF2B5EF4-FFF2-40B4-BE49-F238E27FC236}">
                <a16:creationId xmlns:a16="http://schemas.microsoft.com/office/drawing/2014/main" id="{603BA59B-C7C7-436D-98D7-C8DC7140E5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462613" y="3515113"/>
            <a:ext cx="6879600" cy="42785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773114" y="1791179"/>
            <a:ext cx="8642840" cy="1768734"/>
          </a:xfrm>
        </p:spPr>
        <p:txBody>
          <a:bodyPr anchor="b" anchorCtr="0">
            <a:noAutofit/>
          </a:bodyPr>
          <a:lstStyle>
            <a:lvl1pPr algn="ctr">
              <a:lnSpc>
                <a:spcPct val="85000"/>
              </a:lnSpc>
              <a:defRPr sz="4400" b="1" i="0" spc="0">
                <a:solidFill>
                  <a:schemeClr val="tx2"/>
                </a:solidFill>
                <a:latin typeface="+mn-lt"/>
                <a:cs typeface="Segoe UI Light" panose="020B0502040204020203" pitchFamily="34" charset="0"/>
              </a:defRPr>
            </a:lvl1pPr>
          </a:lstStyle>
          <a:p>
            <a:r>
              <a:rPr lang="en-US" dirty="0" err="1"/>
              <a:t>Tärkein</a:t>
            </a:r>
            <a:r>
              <a:rPr lang="en-US" dirty="0"/>
              <a:t> </a:t>
            </a:r>
            <a:r>
              <a:rPr lang="en-US" dirty="0" err="1"/>
              <a:t>viestisi</a:t>
            </a:r>
            <a:r>
              <a:rPr lang="en-US" dirty="0"/>
              <a:t> </a:t>
            </a:r>
            <a:r>
              <a:rPr lang="en-US" dirty="0" err="1"/>
              <a:t>hyvin</a:t>
            </a:r>
            <a:r>
              <a:rPr lang="en-US" dirty="0"/>
              <a:t> </a:t>
            </a:r>
            <a:r>
              <a:rPr lang="en-US" dirty="0" err="1"/>
              <a:t>kiteytettynä</a:t>
            </a:r>
            <a:r>
              <a:rPr lang="en-US" dirty="0"/>
              <a:t> tai </a:t>
            </a:r>
            <a:r>
              <a:rPr lang="en-US" dirty="0" err="1"/>
              <a:t>pelkkä</a:t>
            </a:r>
            <a:r>
              <a:rPr lang="en-US" dirty="0"/>
              <a:t> </a:t>
            </a:r>
            <a:r>
              <a:rPr lang="en-US" dirty="0" err="1"/>
              <a:t>kaunis</a:t>
            </a:r>
            <a:r>
              <a:rPr lang="en-US" dirty="0"/>
              <a:t> KIITOS!</a:t>
            </a:r>
            <a:endParaRPr lang="fi-FI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CC40ACB-3445-4A17-8E27-7174DB1FA43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73114" y="3732620"/>
            <a:ext cx="8642840" cy="471805"/>
          </a:xfrm>
        </p:spPr>
        <p:txBody>
          <a:bodyPr anchor="b" anchorCtr="0">
            <a:noAutofit/>
          </a:bodyPr>
          <a:lstStyle>
            <a:lvl1pPr marL="0" indent="0" algn="ctr">
              <a:buNone/>
              <a:defRPr sz="2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@</a:t>
            </a:r>
            <a:r>
              <a:rPr lang="en-US" dirty="0" err="1"/>
              <a:t>millänimellälöytääsomesta</a:t>
            </a:r>
            <a:endParaRPr lang="fi-FI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B56DDF6-24C9-4FA5-9092-48729FE5F021}"/>
              </a:ext>
            </a:extLst>
          </p:cNvPr>
          <p:cNvSpPr/>
          <p:nvPr/>
        </p:nvSpPr>
        <p:spPr>
          <a:xfrm>
            <a:off x="4657165" y="643348"/>
            <a:ext cx="2882153" cy="4109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50700333-0915-4B9F-9387-A9281AB62B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834534" y="673006"/>
            <a:ext cx="2520000" cy="347447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F6A856A5-D2EC-441E-832B-A4A01F5EA02F}"/>
              </a:ext>
            </a:extLst>
          </p:cNvPr>
          <p:cNvGrpSpPr/>
          <p:nvPr/>
        </p:nvGrpSpPr>
        <p:grpSpPr>
          <a:xfrm>
            <a:off x="2303251" y="4848122"/>
            <a:ext cx="6328269" cy="1088784"/>
            <a:chOff x="2303251" y="4848122"/>
            <a:chExt cx="6328269" cy="1088784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34D36CA6-B581-4869-84C3-D15557408EAD}"/>
                </a:ext>
              </a:extLst>
            </p:cNvPr>
            <p:cNvSpPr/>
            <p:nvPr/>
          </p:nvSpPr>
          <p:spPr>
            <a:xfrm>
              <a:off x="3401712" y="4848122"/>
              <a:ext cx="523353" cy="523353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4E9D0EFE-81CD-4B1F-8AF7-D42CBCACD215}"/>
                </a:ext>
              </a:extLst>
            </p:cNvPr>
            <p:cNvSpPr/>
            <p:nvPr/>
          </p:nvSpPr>
          <p:spPr>
            <a:xfrm>
              <a:off x="4920423" y="4848122"/>
              <a:ext cx="523353" cy="523353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5BD579AE-AE13-44EF-AB9E-394592E76F14}"/>
                </a:ext>
              </a:extLst>
            </p:cNvPr>
            <p:cNvSpPr/>
            <p:nvPr/>
          </p:nvSpPr>
          <p:spPr>
            <a:xfrm>
              <a:off x="6326480" y="4848122"/>
              <a:ext cx="523353" cy="523353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32BA6DB6-B666-495B-BA3A-2748E673451B}"/>
                </a:ext>
              </a:extLst>
            </p:cNvPr>
            <p:cNvSpPr/>
            <p:nvPr/>
          </p:nvSpPr>
          <p:spPr>
            <a:xfrm>
              <a:off x="7697467" y="4848122"/>
              <a:ext cx="523353" cy="523353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FD785AF0-635B-4B1D-9981-1E17515E67AF}"/>
                </a:ext>
              </a:extLst>
            </p:cNvPr>
            <p:cNvSpPr/>
            <p:nvPr/>
          </p:nvSpPr>
          <p:spPr>
            <a:xfrm>
              <a:off x="2303251" y="4848122"/>
              <a:ext cx="523353" cy="523353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822A6404-E1D1-4416-89B0-B8E73A56A260}"/>
                </a:ext>
              </a:extLst>
            </p:cNvPr>
            <p:cNvSpPr/>
            <p:nvPr/>
          </p:nvSpPr>
          <p:spPr>
            <a:xfrm>
              <a:off x="3099668" y="5396393"/>
              <a:ext cx="1127439" cy="430887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>
                <a:spcBef>
                  <a:spcPts val="0"/>
                </a:spcBef>
              </a:pPr>
              <a:r>
                <a:rPr lang="fi-FI" sz="1400" b="0" spc="0" dirty="0">
                  <a:solidFill>
                    <a:schemeClr val="tx2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@</a:t>
              </a:r>
              <a:r>
                <a:rPr lang="fi-FI" sz="1400" b="0" spc="0" dirty="0" err="1">
                  <a:solidFill>
                    <a:schemeClr val="tx2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tyoterveys</a:t>
              </a:r>
              <a:endParaRPr lang="fi-FI" sz="1400" b="0" spc="0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  <a:p>
              <a:pPr algn="ctr">
                <a:spcBef>
                  <a:spcPts val="0"/>
                </a:spcBef>
              </a:pPr>
              <a:r>
                <a:rPr lang="fi-FI" sz="1400" b="0" spc="0" dirty="0">
                  <a:solidFill>
                    <a:schemeClr val="tx2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@</a:t>
              </a:r>
              <a:r>
                <a:rPr lang="fi-FI" sz="1400" b="0" spc="0" dirty="0" err="1">
                  <a:solidFill>
                    <a:schemeClr val="tx2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fioh</a:t>
              </a:r>
              <a:endParaRPr lang="fi-FI" sz="1400" b="0" spc="0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5" name="Subtitle 8">
              <a:extLst>
                <a:ext uri="{FF2B5EF4-FFF2-40B4-BE49-F238E27FC236}">
                  <a16:creationId xmlns:a16="http://schemas.microsoft.com/office/drawing/2014/main" id="{6940C869-33C9-455E-A0C8-005239529785}"/>
                </a:ext>
              </a:extLst>
            </p:cNvPr>
            <p:cNvSpPr txBox="1">
              <a:spLocks/>
            </p:cNvSpPr>
            <p:nvPr/>
          </p:nvSpPr>
          <p:spPr>
            <a:xfrm>
              <a:off x="7356910" y="5386868"/>
              <a:ext cx="1274610" cy="549742"/>
            </a:xfrm>
            <a:prstGeom prst="rect">
              <a:avLst/>
            </a:prstGeom>
          </p:spPr>
          <p:txBody>
            <a:bodyPr vert="horz" lIns="0" tIns="45720" rIns="0" bIns="0" rtlCol="0" anchor="t" anchorCtr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sz="3600" kern="1200">
                  <a:solidFill>
                    <a:schemeClr val="bg1"/>
                  </a:solidFill>
                  <a:latin typeface="+mn-lt"/>
                  <a:ea typeface="+mn-ea"/>
                  <a:cs typeface="Segoe UI" panose="020B0502040204020203" pitchFamily="34" charset="0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Segoe UI" panose="020B0502040204020203" pitchFamily="34" charset="0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Segoe UI" panose="020B0502040204020203" pitchFamily="34" charset="0"/>
                  <a:ea typeface="+mn-ea"/>
                  <a:cs typeface="Segoe UI" panose="020B0502040204020203" pitchFamily="34" charset="0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Segoe UI" panose="020B0502040204020203" pitchFamily="34" charset="0"/>
                  <a:ea typeface="+mn-ea"/>
                  <a:cs typeface="Segoe UI" panose="020B0502040204020203" pitchFamily="34" charset="0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Segoe UI" panose="020B0502040204020203" pitchFamily="34" charset="0"/>
                  <a:ea typeface="+mn-ea"/>
                  <a:cs typeface="Segoe UI" panose="020B0502040204020203" pitchFamily="34" charset="0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ts val="0"/>
                </a:spcBef>
              </a:pPr>
              <a:r>
                <a:rPr lang="fi-FI" sz="1400" b="0" spc="0" dirty="0" err="1">
                  <a:solidFill>
                    <a:schemeClr val="tx2"/>
                  </a:solidFill>
                  <a:latin typeface="Segoe UI" panose="020B0502040204020203" pitchFamily="34" charset="0"/>
                </a:rPr>
                <a:t>Tyoterveyslaitos</a:t>
              </a:r>
              <a:endParaRPr lang="fi-FI" sz="1400" b="0" spc="0" dirty="0">
                <a:solidFill>
                  <a:schemeClr val="tx2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16" name="Subtitle 8">
              <a:extLst>
                <a:ext uri="{FF2B5EF4-FFF2-40B4-BE49-F238E27FC236}">
                  <a16:creationId xmlns:a16="http://schemas.microsoft.com/office/drawing/2014/main" id="{15208476-5B58-4F87-8327-442FEB8A1CC2}"/>
                </a:ext>
              </a:extLst>
            </p:cNvPr>
            <p:cNvSpPr txBox="1">
              <a:spLocks/>
            </p:cNvSpPr>
            <p:nvPr/>
          </p:nvSpPr>
          <p:spPr>
            <a:xfrm>
              <a:off x="6137093" y="5386868"/>
              <a:ext cx="902129" cy="541276"/>
            </a:xfrm>
            <a:prstGeom prst="rect">
              <a:avLst/>
            </a:prstGeom>
          </p:spPr>
          <p:txBody>
            <a:bodyPr vert="horz" lIns="0" tIns="45720" rIns="0" bIns="0" rtlCol="0" anchor="t" anchorCtr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sz="3600" kern="1200">
                  <a:solidFill>
                    <a:schemeClr val="bg1"/>
                  </a:solidFill>
                  <a:latin typeface="+mn-lt"/>
                  <a:ea typeface="+mn-ea"/>
                  <a:cs typeface="Segoe UI" panose="020B0502040204020203" pitchFamily="34" charset="0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Segoe UI" panose="020B0502040204020203" pitchFamily="34" charset="0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Segoe UI" panose="020B0502040204020203" pitchFamily="34" charset="0"/>
                  <a:ea typeface="+mn-ea"/>
                  <a:cs typeface="Segoe UI" panose="020B0502040204020203" pitchFamily="34" charset="0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Segoe UI" panose="020B0502040204020203" pitchFamily="34" charset="0"/>
                  <a:ea typeface="+mn-ea"/>
                  <a:cs typeface="Segoe UI" panose="020B0502040204020203" pitchFamily="34" charset="0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Segoe UI" panose="020B0502040204020203" pitchFamily="34" charset="0"/>
                  <a:ea typeface="+mn-ea"/>
                  <a:cs typeface="Segoe UI" panose="020B0502040204020203" pitchFamily="34" charset="0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ts val="0"/>
                </a:spcBef>
              </a:pPr>
              <a:r>
                <a:rPr lang="fi-FI" sz="1400" b="0" spc="0" dirty="0" err="1">
                  <a:solidFill>
                    <a:schemeClr val="tx2"/>
                  </a:solidFill>
                  <a:latin typeface="Segoe UI" panose="020B0502040204020203" pitchFamily="34" charset="0"/>
                </a:rPr>
                <a:t>tyoterveys</a:t>
              </a:r>
              <a:endParaRPr lang="fi-FI" sz="1400" b="0" spc="0" dirty="0">
                <a:solidFill>
                  <a:schemeClr val="tx2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18" name="Subtitle 8">
              <a:extLst>
                <a:ext uri="{FF2B5EF4-FFF2-40B4-BE49-F238E27FC236}">
                  <a16:creationId xmlns:a16="http://schemas.microsoft.com/office/drawing/2014/main" id="{74857E02-F87D-40B8-9E2A-7542E7B8D0C6}"/>
                </a:ext>
              </a:extLst>
            </p:cNvPr>
            <p:cNvSpPr txBox="1">
              <a:spLocks/>
            </p:cNvSpPr>
            <p:nvPr/>
          </p:nvSpPr>
          <p:spPr>
            <a:xfrm>
              <a:off x="2350346" y="5386868"/>
              <a:ext cx="431635" cy="550038"/>
            </a:xfrm>
            <a:prstGeom prst="rect">
              <a:avLst/>
            </a:prstGeom>
          </p:spPr>
          <p:txBody>
            <a:bodyPr vert="horz" lIns="0" tIns="45720" rIns="0" bIns="0" rtlCol="0" anchor="t" anchorCtr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sz="3600" kern="1200">
                  <a:solidFill>
                    <a:schemeClr val="bg1"/>
                  </a:solidFill>
                  <a:latin typeface="+mn-lt"/>
                  <a:ea typeface="+mn-ea"/>
                  <a:cs typeface="Segoe UI" panose="020B0502040204020203" pitchFamily="34" charset="0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Segoe UI" panose="020B0502040204020203" pitchFamily="34" charset="0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Segoe UI" panose="020B0502040204020203" pitchFamily="34" charset="0"/>
                  <a:ea typeface="+mn-ea"/>
                  <a:cs typeface="Segoe UI" panose="020B0502040204020203" pitchFamily="34" charset="0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Segoe UI" panose="020B0502040204020203" pitchFamily="34" charset="0"/>
                  <a:ea typeface="+mn-ea"/>
                  <a:cs typeface="Segoe UI" panose="020B0502040204020203" pitchFamily="34" charset="0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Segoe UI" panose="020B0502040204020203" pitchFamily="34" charset="0"/>
                  <a:ea typeface="+mn-ea"/>
                  <a:cs typeface="Segoe UI" panose="020B0502040204020203" pitchFamily="34" charset="0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ts val="0"/>
                </a:spcBef>
              </a:pPr>
              <a:r>
                <a:rPr lang="fi-FI" sz="1400" b="0" spc="0" dirty="0">
                  <a:solidFill>
                    <a:schemeClr val="tx2"/>
                  </a:solidFill>
                  <a:latin typeface="Segoe UI" panose="020B0502040204020203" pitchFamily="34" charset="0"/>
                </a:rPr>
                <a:t>ttl.fi</a:t>
              </a:r>
            </a:p>
          </p:txBody>
        </p:sp>
        <p:sp>
          <p:nvSpPr>
            <p:cNvPr id="19" name="Subtitle 8">
              <a:extLst>
                <a:ext uri="{FF2B5EF4-FFF2-40B4-BE49-F238E27FC236}">
                  <a16:creationId xmlns:a16="http://schemas.microsoft.com/office/drawing/2014/main" id="{2EF92C35-B94F-4678-BAEB-51FADD602F7E}"/>
                </a:ext>
              </a:extLst>
            </p:cNvPr>
            <p:cNvSpPr txBox="1">
              <a:spLocks/>
            </p:cNvSpPr>
            <p:nvPr/>
          </p:nvSpPr>
          <p:spPr>
            <a:xfrm>
              <a:off x="4544795" y="5375492"/>
              <a:ext cx="1274610" cy="550038"/>
            </a:xfrm>
            <a:prstGeom prst="rect">
              <a:avLst/>
            </a:prstGeom>
          </p:spPr>
          <p:txBody>
            <a:bodyPr vert="horz" lIns="0" tIns="45720" rIns="0" bIns="0" rtlCol="0" anchor="t" anchorCtr="0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600"/>
                </a:spcAft>
                <a:buFont typeface="Arial" panose="020B0604020202020204" pitchFamily="34" charset="0"/>
                <a:buNone/>
                <a:defRPr sz="2400" b="0" kern="1200">
                  <a:solidFill>
                    <a:schemeClr val="bg1"/>
                  </a:solidFill>
                  <a:latin typeface="Segoe UI" panose="020B0502040204020203" pitchFamily="34" charset="0"/>
                  <a:ea typeface="+mn-ea"/>
                  <a:cs typeface="Segoe UI" panose="020B0502040204020203" pitchFamily="34" charset="0"/>
                </a:defRPr>
              </a:lvl1pPr>
              <a:lvl2pPr marL="468000" indent="-22860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60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Segoe UI" panose="020B0502040204020203" pitchFamily="34" charset="0"/>
                </a:defRPr>
              </a:lvl2pPr>
              <a:lvl3pPr marL="720000" indent="-22860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600"/>
                </a:spcAft>
                <a:buFont typeface="Arial" panose="020B0604020202020204" pitchFamily="34" charset="0"/>
                <a:buChar char="•"/>
                <a:defRPr sz="18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Segoe UI" panose="020B0502040204020203" pitchFamily="34" charset="0"/>
                  <a:ea typeface="+mn-ea"/>
                  <a:cs typeface="Segoe UI" panose="020B0502040204020203" pitchFamily="34" charset="0"/>
                </a:defRPr>
              </a:lvl3pPr>
              <a:lvl4pPr marL="972000" indent="-22860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600"/>
                </a:spcAft>
                <a:buFont typeface="Arial" panose="020B0604020202020204" pitchFamily="34" charset="0"/>
                <a:buChar char="•"/>
                <a:defRPr sz="16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Segoe UI" panose="020B0502040204020203" pitchFamily="34" charset="0"/>
                  <a:ea typeface="+mn-ea"/>
                  <a:cs typeface="Segoe UI" panose="020B0502040204020203" pitchFamily="34" charset="0"/>
                </a:defRPr>
              </a:lvl4pPr>
              <a:lvl5pPr marL="1224000" indent="-22860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800"/>
                </a:spcAft>
                <a:buFont typeface="Arial" panose="020B0604020202020204" pitchFamily="34" charset="0"/>
                <a:buChar char="•"/>
                <a:defRPr sz="16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" panose="020B0502040204020203" pitchFamily="34" charset="0"/>
                  <a:ea typeface="+mn-ea"/>
                  <a:cs typeface="Segoe UI" panose="020B0502040204020203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fi-FI" sz="1400" b="0" spc="0" dirty="0" err="1">
                  <a:solidFill>
                    <a:schemeClr val="tx2"/>
                  </a:solidFill>
                </a:rPr>
                <a:t>tyoterveyslaitos</a:t>
              </a:r>
              <a:endParaRPr lang="fi-FI" sz="1400" b="0" spc="0" dirty="0">
                <a:solidFill>
                  <a:schemeClr val="tx2"/>
                </a:solidFill>
              </a:endParaRPr>
            </a:p>
          </p:txBody>
        </p:sp>
        <p:pic>
          <p:nvPicPr>
            <p:cNvPr id="20" name="Picture 19">
              <a:hlinkClick r:id="rId6"/>
              <a:extLst>
                <a:ext uri="{FF2B5EF4-FFF2-40B4-BE49-F238E27FC236}">
                  <a16:creationId xmlns:a16="http://schemas.microsoft.com/office/drawing/2014/main" id="{F746FFB3-5EE7-44F3-BC89-127BCF1373C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50586" y="4973914"/>
              <a:ext cx="288000" cy="288000"/>
            </a:xfrm>
            <a:prstGeom prst="rect">
              <a:avLst/>
            </a:prstGeom>
          </p:spPr>
        </p:pic>
        <p:pic>
          <p:nvPicPr>
            <p:cNvPr id="21" name="Picture 20">
              <a:hlinkClick r:id="rId8"/>
              <a:extLst>
                <a:ext uri="{FF2B5EF4-FFF2-40B4-BE49-F238E27FC236}">
                  <a16:creationId xmlns:a16="http://schemas.microsoft.com/office/drawing/2014/main" id="{9C4E4EF3-EFC7-436E-864D-CE0B4F814C3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40138" y="4965288"/>
              <a:ext cx="288000" cy="288000"/>
            </a:xfrm>
            <a:prstGeom prst="rect">
              <a:avLst/>
            </a:prstGeom>
          </p:spPr>
        </p:pic>
        <p:pic>
          <p:nvPicPr>
            <p:cNvPr id="22" name="Picture 21">
              <a:hlinkClick r:id="rId10"/>
              <a:extLst>
                <a:ext uri="{FF2B5EF4-FFF2-40B4-BE49-F238E27FC236}">
                  <a16:creationId xmlns:a16="http://schemas.microsoft.com/office/drawing/2014/main" id="{FEE9B284-A03C-44C9-BE24-505BB5EB93B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69812" y="4965288"/>
              <a:ext cx="396000" cy="322169"/>
            </a:xfrm>
            <a:prstGeom prst="rect">
              <a:avLst/>
            </a:prstGeom>
          </p:spPr>
        </p:pic>
        <p:pic>
          <p:nvPicPr>
            <p:cNvPr id="24" name="Picture 23">
              <a:hlinkClick r:id="rId12"/>
              <a:extLst>
                <a:ext uri="{FF2B5EF4-FFF2-40B4-BE49-F238E27FC236}">
                  <a16:creationId xmlns:a16="http://schemas.microsoft.com/office/drawing/2014/main" id="{EC8B3A94-65EE-479A-A481-791A22098E4E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77919" y="4917874"/>
              <a:ext cx="367261" cy="367261"/>
            </a:xfrm>
            <a:prstGeom prst="rect">
              <a:avLst/>
            </a:prstGeom>
          </p:spPr>
        </p:pic>
        <p:pic>
          <p:nvPicPr>
            <p:cNvPr id="7" name="Graphic 6">
              <a:extLst>
                <a:ext uri="{FF2B5EF4-FFF2-40B4-BE49-F238E27FC236}">
                  <a16:creationId xmlns:a16="http://schemas.microsoft.com/office/drawing/2014/main" id="{BE1C0BC2-59E2-464E-96E3-A84CC59D2AD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7779970" y="4983288"/>
              <a:ext cx="358345" cy="252000"/>
            </a:xfrm>
            <a:prstGeom prst="rect">
              <a:avLst/>
            </a:prstGeom>
          </p:spPr>
        </p:pic>
      </p:grpSp>
      <p:sp>
        <p:nvSpPr>
          <p:cNvPr id="32" name="Rectangle 31">
            <a:extLst>
              <a:ext uri="{FF2B5EF4-FFF2-40B4-BE49-F238E27FC236}">
                <a16:creationId xmlns:a16="http://schemas.microsoft.com/office/drawing/2014/main" id="{B6E6751F-2D76-4FBC-802D-7861EB7CDAD0}"/>
              </a:ext>
            </a:extLst>
          </p:cNvPr>
          <p:cNvSpPr/>
          <p:nvPr userDrawn="1"/>
        </p:nvSpPr>
        <p:spPr>
          <a:xfrm>
            <a:off x="839788" y="836613"/>
            <a:ext cx="10512425" cy="5184774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94001DAD-EF02-491C-8C06-35444286F4D6}"/>
              </a:ext>
            </a:extLst>
          </p:cNvPr>
          <p:cNvSpPr/>
          <p:nvPr userDrawn="1"/>
        </p:nvSpPr>
        <p:spPr>
          <a:xfrm>
            <a:off x="8649325" y="3559913"/>
            <a:ext cx="3542676" cy="33430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34" name="Graphic 33">
            <a:extLst>
              <a:ext uri="{FF2B5EF4-FFF2-40B4-BE49-F238E27FC236}">
                <a16:creationId xmlns:a16="http://schemas.microsoft.com/office/drawing/2014/main" id="{59383F79-8A1C-4826-AFDE-942BE872BF0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462613" y="3515113"/>
            <a:ext cx="6879600" cy="4278532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3E3A80FD-A974-422B-B03A-3D2BF5E922AB}"/>
              </a:ext>
            </a:extLst>
          </p:cNvPr>
          <p:cNvSpPr/>
          <p:nvPr userDrawn="1"/>
        </p:nvSpPr>
        <p:spPr>
          <a:xfrm>
            <a:off x="4657165" y="643348"/>
            <a:ext cx="2882153" cy="4109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38" name="Graphic 37">
            <a:extLst>
              <a:ext uri="{FF2B5EF4-FFF2-40B4-BE49-F238E27FC236}">
                <a16:creationId xmlns:a16="http://schemas.microsoft.com/office/drawing/2014/main" id="{140CF6E5-E499-4CCD-B056-3DEFFCA4689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834534" y="673006"/>
            <a:ext cx="2520000" cy="347447"/>
          </a:xfrm>
          <a:prstGeom prst="rect">
            <a:avLst/>
          </a:prstGeom>
        </p:spPr>
      </p:pic>
      <p:grpSp>
        <p:nvGrpSpPr>
          <p:cNvPr id="39" name="Group 38">
            <a:extLst>
              <a:ext uri="{FF2B5EF4-FFF2-40B4-BE49-F238E27FC236}">
                <a16:creationId xmlns:a16="http://schemas.microsoft.com/office/drawing/2014/main" id="{16C1ABA2-A14D-4226-8535-5FBDF291CE69}"/>
              </a:ext>
            </a:extLst>
          </p:cNvPr>
          <p:cNvGrpSpPr/>
          <p:nvPr userDrawn="1"/>
        </p:nvGrpSpPr>
        <p:grpSpPr>
          <a:xfrm>
            <a:off x="2303251" y="4848122"/>
            <a:ext cx="5917569" cy="523353"/>
            <a:chOff x="2303251" y="4848122"/>
            <a:chExt cx="5917569" cy="523353"/>
          </a:xfrm>
        </p:grpSpPr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CBE0FAFB-2672-4F15-9E94-18D33BD661CA}"/>
                </a:ext>
              </a:extLst>
            </p:cNvPr>
            <p:cNvSpPr/>
            <p:nvPr userDrawn="1"/>
          </p:nvSpPr>
          <p:spPr>
            <a:xfrm>
              <a:off x="3401712" y="4848122"/>
              <a:ext cx="523353" cy="523353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18E38FC0-DC61-4676-BDD6-6D705D0A246E}"/>
                </a:ext>
              </a:extLst>
            </p:cNvPr>
            <p:cNvSpPr/>
            <p:nvPr userDrawn="1"/>
          </p:nvSpPr>
          <p:spPr>
            <a:xfrm>
              <a:off x="4920423" y="4848122"/>
              <a:ext cx="523353" cy="523353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C2E76123-B215-4F71-99BA-2B1FE7A96297}"/>
                </a:ext>
              </a:extLst>
            </p:cNvPr>
            <p:cNvSpPr/>
            <p:nvPr userDrawn="1"/>
          </p:nvSpPr>
          <p:spPr>
            <a:xfrm>
              <a:off x="6326480" y="4848122"/>
              <a:ext cx="523353" cy="523353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12107794-4614-4879-964E-BB388DD5D883}"/>
                </a:ext>
              </a:extLst>
            </p:cNvPr>
            <p:cNvSpPr/>
            <p:nvPr userDrawn="1"/>
          </p:nvSpPr>
          <p:spPr>
            <a:xfrm>
              <a:off x="7697467" y="4848122"/>
              <a:ext cx="523353" cy="523353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C64FFAC8-01EC-4438-AD4F-4B6EABF2A23E}"/>
                </a:ext>
              </a:extLst>
            </p:cNvPr>
            <p:cNvSpPr/>
            <p:nvPr userDrawn="1"/>
          </p:nvSpPr>
          <p:spPr>
            <a:xfrm>
              <a:off x="2303251" y="4848122"/>
              <a:ext cx="523353" cy="523353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50" name="Picture 49">
              <a:hlinkClick r:id="rId6"/>
              <a:extLst>
                <a:ext uri="{FF2B5EF4-FFF2-40B4-BE49-F238E27FC236}">
                  <a16:creationId xmlns:a16="http://schemas.microsoft.com/office/drawing/2014/main" id="{1AA9F7FF-54E6-47EA-BA6E-6389F02D786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50586" y="4973914"/>
              <a:ext cx="288000" cy="288000"/>
            </a:xfrm>
            <a:prstGeom prst="rect">
              <a:avLst/>
            </a:prstGeom>
          </p:spPr>
        </p:pic>
        <p:pic>
          <p:nvPicPr>
            <p:cNvPr id="51" name="Picture 50">
              <a:hlinkClick r:id="rId8"/>
              <a:extLst>
                <a:ext uri="{FF2B5EF4-FFF2-40B4-BE49-F238E27FC236}">
                  <a16:creationId xmlns:a16="http://schemas.microsoft.com/office/drawing/2014/main" id="{C99BE471-71BC-43CE-A572-869C0BB041F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40138" y="4965288"/>
              <a:ext cx="288000" cy="288000"/>
            </a:xfrm>
            <a:prstGeom prst="rect">
              <a:avLst/>
            </a:prstGeom>
          </p:spPr>
        </p:pic>
        <p:pic>
          <p:nvPicPr>
            <p:cNvPr id="52" name="Picture 51">
              <a:hlinkClick r:id="rId10"/>
              <a:extLst>
                <a:ext uri="{FF2B5EF4-FFF2-40B4-BE49-F238E27FC236}">
                  <a16:creationId xmlns:a16="http://schemas.microsoft.com/office/drawing/2014/main" id="{F151CC07-420A-472F-9D9A-499F191860A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69812" y="4965288"/>
              <a:ext cx="396000" cy="322169"/>
            </a:xfrm>
            <a:prstGeom prst="rect">
              <a:avLst/>
            </a:prstGeom>
          </p:spPr>
        </p:pic>
        <p:pic>
          <p:nvPicPr>
            <p:cNvPr id="53" name="Picture 52">
              <a:hlinkClick r:id="rId12"/>
              <a:extLst>
                <a:ext uri="{FF2B5EF4-FFF2-40B4-BE49-F238E27FC236}">
                  <a16:creationId xmlns:a16="http://schemas.microsoft.com/office/drawing/2014/main" id="{59A1CFD7-3E07-4140-8E9F-A9639687AD50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77919" y="4917874"/>
              <a:ext cx="367261" cy="367261"/>
            </a:xfrm>
            <a:prstGeom prst="rect">
              <a:avLst/>
            </a:prstGeom>
          </p:spPr>
        </p:pic>
        <p:pic>
          <p:nvPicPr>
            <p:cNvPr id="54" name="Graphic 53">
              <a:extLst>
                <a:ext uri="{FF2B5EF4-FFF2-40B4-BE49-F238E27FC236}">
                  <a16:creationId xmlns:a16="http://schemas.microsoft.com/office/drawing/2014/main" id="{36D626B9-9DDA-4EE7-B80F-E02661CC8CB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7779970" y="4983288"/>
              <a:ext cx="358345" cy="252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953142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7151">
          <p15:clr>
            <a:srgbClr val="FBAE40"/>
          </p15:clr>
        </p15:guide>
        <p15:guide id="2" pos="529">
          <p15:clr>
            <a:srgbClr val="FBAE40"/>
          </p15:clr>
        </p15:guide>
        <p15:guide id="3" pos="7355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nsilehti ESR-hankkeill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13B805B-77B9-4EAA-A7BD-B335B75154A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4626" y="2750912"/>
            <a:ext cx="6096000" cy="4114947"/>
          </a:xfrm>
          <a:prstGeom prst="rect">
            <a:avLst/>
          </a:prstGeom>
        </p:spPr>
      </p:pic>
      <p:sp>
        <p:nvSpPr>
          <p:cNvPr id="9" name="Subtitle 2">
            <a:extLst>
              <a:ext uri="{FF2B5EF4-FFF2-40B4-BE49-F238E27FC236}">
                <a16:creationId xmlns:a16="http://schemas.microsoft.com/office/drawing/2014/main" id="{64ABB6EB-E913-4FFA-8F7C-839E3248825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98978" y="3428234"/>
            <a:ext cx="8977744" cy="802483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800" b="0" spc="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err="1"/>
              <a:t>Etunimi</a:t>
            </a:r>
            <a:r>
              <a:rPr lang="en-US" dirty="0"/>
              <a:t> </a:t>
            </a:r>
            <a:r>
              <a:rPr lang="en-US" dirty="0" err="1"/>
              <a:t>Sukunimi</a:t>
            </a:r>
            <a:r>
              <a:rPr lang="en-US" dirty="0"/>
              <a:t>, </a:t>
            </a:r>
            <a:r>
              <a:rPr lang="en-US" dirty="0" err="1"/>
              <a:t>titteli</a:t>
            </a:r>
            <a:r>
              <a:rPr lang="en-US" dirty="0"/>
              <a:t> (1 </a:t>
            </a:r>
            <a:r>
              <a:rPr lang="en-US" dirty="0" err="1"/>
              <a:t>riville</a:t>
            </a:r>
            <a:r>
              <a:rPr lang="en-US" dirty="0"/>
              <a:t>)</a:t>
            </a:r>
            <a:endParaRPr lang="fi-FI" dirty="0"/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CAF022CC-4AE4-4497-B898-EEB82DFE432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98978" y="4169904"/>
            <a:ext cx="8977742" cy="471805"/>
          </a:xfrm>
        </p:spPr>
        <p:txBody>
          <a:bodyPr anchor="b" anchorCtr="0">
            <a:no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</a:lstStyle>
          <a:p>
            <a:r>
              <a:rPr lang="en-US" dirty="0" err="1"/>
              <a:t>Pääsomekanava</a:t>
            </a:r>
            <a:r>
              <a:rPr lang="en-US" dirty="0"/>
              <a:t> @</a:t>
            </a:r>
            <a:r>
              <a:rPr lang="en-US" dirty="0" err="1"/>
              <a:t>loremipsum</a:t>
            </a:r>
            <a:r>
              <a:rPr lang="en-US" dirty="0"/>
              <a:t> (1 </a:t>
            </a:r>
            <a:r>
              <a:rPr lang="en-US" dirty="0" err="1"/>
              <a:t>riville</a:t>
            </a:r>
            <a:r>
              <a:rPr lang="en-US" dirty="0"/>
              <a:t>)</a:t>
            </a:r>
            <a:endParaRPr lang="fi-FI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273A1ED5-23A4-4EA6-B327-99702D993D4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98978" y="1998703"/>
            <a:ext cx="8977745" cy="1556841"/>
          </a:xfrm>
        </p:spPr>
        <p:txBody>
          <a:bodyPr anchor="b"/>
          <a:lstStyle>
            <a:lvl1pPr marL="0" indent="0" algn="ctr">
              <a:lnSpc>
                <a:spcPct val="85000"/>
              </a:lnSpc>
              <a:buNone/>
              <a:defRPr sz="4400" b="1">
                <a:solidFill>
                  <a:schemeClr val="accent1"/>
                </a:solidFill>
                <a:latin typeface="+mn-lt"/>
              </a:defRPr>
            </a:lvl1pPr>
            <a:lvl2pPr marL="239400" indent="0">
              <a:buNone/>
              <a:defRPr>
                <a:latin typeface="+mn-lt"/>
              </a:defRPr>
            </a:lvl2pPr>
            <a:lvl3pPr marL="268287" indent="0">
              <a:buNone/>
              <a:defRPr>
                <a:latin typeface="+mn-lt"/>
              </a:defRPr>
            </a:lvl3pPr>
            <a:lvl4pPr marL="536575" indent="0">
              <a:buNone/>
              <a:defRPr>
                <a:latin typeface="+mn-lt"/>
              </a:defRPr>
            </a:lvl4pPr>
            <a:lvl5pPr marL="804862" indent="0">
              <a:buNone/>
              <a:defRPr>
                <a:latin typeface="+mn-lt"/>
              </a:defRPr>
            </a:lvl5pPr>
          </a:lstStyle>
          <a:p>
            <a:r>
              <a:rPr lang="en-US" dirty="0" err="1"/>
              <a:t>Käytä</a:t>
            </a:r>
            <a:r>
              <a:rPr lang="en-US" dirty="0"/>
              <a:t> </a:t>
            </a:r>
            <a:r>
              <a:rPr lang="en-US" dirty="0" err="1"/>
              <a:t>tätä</a:t>
            </a:r>
            <a:r>
              <a:rPr lang="en-US" dirty="0"/>
              <a:t> </a:t>
            </a:r>
            <a:r>
              <a:rPr lang="en-US" dirty="0" err="1"/>
              <a:t>kansilehteä</a:t>
            </a:r>
            <a:r>
              <a:rPr lang="en-US" dirty="0"/>
              <a:t> vain ESR-</a:t>
            </a:r>
            <a:r>
              <a:rPr lang="en-US" dirty="0" err="1"/>
              <a:t>rahoitteisten</a:t>
            </a:r>
            <a:r>
              <a:rPr lang="en-US" dirty="0"/>
              <a:t> </a:t>
            </a:r>
            <a:r>
              <a:rPr lang="en-US" dirty="0" err="1"/>
              <a:t>hankkeiden</a:t>
            </a:r>
            <a:r>
              <a:rPr lang="en-US" dirty="0"/>
              <a:t> </a:t>
            </a:r>
            <a:r>
              <a:rPr lang="en-US" dirty="0" err="1"/>
              <a:t>esityksissä</a:t>
            </a:r>
            <a:endParaRPr lang="fi-FI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1C82E75-7A7C-47FA-B8CD-646220C3C0B9}"/>
              </a:ext>
            </a:extLst>
          </p:cNvPr>
          <p:cNvSpPr/>
          <p:nvPr/>
        </p:nvSpPr>
        <p:spPr>
          <a:xfrm>
            <a:off x="839788" y="836613"/>
            <a:ext cx="10512425" cy="5184774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E6B8DDB-A733-4D3C-983F-9A5322F1B47B}"/>
              </a:ext>
            </a:extLst>
          </p:cNvPr>
          <p:cNvSpPr/>
          <p:nvPr/>
        </p:nvSpPr>
        <p:spPr>
          <a:xfrm>
            <a:off x="4657165" y="643348"/>
            <a:ext cx="2882153" cy="41094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4C8F6610-E26C-43F0-9C89-E8FC24B079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834534" y="673006"/>
            <a:ext cx="2520000" cy="347447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615A16D1-FAAF-49CA-A318-53679976F84A}"/>
              </a:ext>
            </a:extLst>
          </p:cNvPr>
          <p:cNvSpPr/>
          <p:nvPr userDrawn="1"/>
        </p:nvSpPr>
        <p:spPr>
          <a:xfrm>
            <a:off x="839788" y="836613"/>
            <a:ext cx="10512425" cy="518477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701C62C-52D1-4CF5-B4A2-FB003D0D36F4}"/>
              </a:ext>
            </a:extLst>
          </p:cNvPr>
          <p:cNvSpPr/>
          <p:nvPr userDrawn="1"/>
        </p:nvSpPr>
        <p:spPr>
          <a:xfrm>
            <a:off x="4657165" y="643348"/>
            <a:ext cx="2882153" cy="41094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23" name="Graphic 22">
            <a:extLst>
              <a:ext uri="{FF2B5EF4-FFF2-40B4-BE49-F238E27FC236}">
                <a16:creationId xmlns:a16="http://schemas.microsoft.com/office/drawing/2014/main" id="{CDBCD405-28EA-43A6-BC6E-05ACC603CBE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834534" y="673006"/>
            <a:ext cx="2520000" cy="347447"/>
          </a:xfrm>
          <a:prstGeom prst="rect">
            <a:avLst/>
          </a:prstGeom>
        </p:spPr>
      </p:pic>
      <p:pic>
        <p:nvPicPr>
          <p:cNvPr id="26" name="Graphic 25">
            <a:extLst>
              <a:ext uri="{FF2B5EF4-FFF2-40B4-BE49-F238E27FC236}">
                <a16:creationId xmlns:a16="http://schemas.microsoft.com/office/drawing/2014/main" id="{24A1863A-2144-4F83-AE59-1DB95296C24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364366" y="4985075"/>
            <a:ext cx="2987847" cy="1386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913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petussivu turkoosi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0EAF27D-2807-47D9-BB1A-2097B4E876EC}"/>
              </a:ext>
            </a:extLst>
          </p:cNvPr>
          <p:cNvSpPr/>
          <p:nvPr/>
        </p:nvSpPr>
        <p:spPr>
          <a:xfrm>
            <a:off x="839788" y="836613"/>
            <a:ext cx="10512425" cy="5184774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BA3B657-F64D-4FF7-BDE7-E9D34A702845}"/>
              </a:ext>
            </a:extLst>
          </p:cNvPr>
          <p:cNvSpPr/>
          <p:nvPr/>
        </p:nvSpPr>
        <p:spPr>
          <a:xfrm>
            <a:off x="8649325" y="3559913"/>
            <a:ext cx="3542676" cy="334305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773114" y="1791179"/>
            <a:ext cx="8642840" cy="1768734"/>
          </a:xfrm>
        </p:spPr>
        <p:txBody>
          <a:bodyPr anchor="b" anchorCtr="0">
            <a:noAutofit/>
          </a:bodyPr>
          <a:lstStyle>
            <a:lvl1pPr algn="ctr">
              <a:lnSpc>
                <a:spcPct val="85000"/>
              </a:lnSpc>
              <a:defRPr sz="4400" b="1" i="0" spc="0">
                <a:solidFill>
                  <a:schemeClr val="tx2"/>
                </a:solidFill>
                <a:latin typeface="+mn-lt"/>
                <a:cs typeface="Segoe UI Light" panose="020B0502040204020203" pitchFamily="34" charset="0"/>
              </a:defRPr>
            </a:lvl1pPr>
          </a:lstStyle>
          <a:p>
            <a:r>
              <a:rPr lang="en-US" dirty="0" err="1"/>
              <a:t>Tärkein</a:t>
            </a:r>
            <a:r>
              <a:rPr lang="en-US" dirty="0"/>
              <a:t> </a:t>
            </a:r>
            <a:r>
              <a:rPr lang="en-US" dirty="0" err="1"/>
              <a:t>viestisi</a:t>
            </a:r>
            <a:r>
              <a:rPr lang="en-US" dirty="0"/>
              <a:t> </a:t>
            </a:r>
            <a:r>
              <a:rPr lang="en-US" dirty="0" err="1"/>
              <a:t>hyvin</a:t>
            </a:r>
            <a:r>
              <a:rPr lang="en-US" dirty="0"/>
              <a:t> </a:t>
            </a:r>
            <a:r>
              <a:rPr lang="en-US" dirty="0" err="1"/>
              <a:t>kiteytettynä</a:t>
            </a:r>
            <a:r>
              <a:rPr lang="en-US" dirty="0"/>
              <a:t> tai </a:t>
            </a:r>
            <a:r>
              <a:rPr lang="en-US" dirty="0" err="1"/>
              <a:t>pelkkä</a:t>
            </a:r>
            <a:r>
              <a:rPr lang="en-US" dirty="0"/>
              <a:t> </a:t>
            </a:r>
            <a:r>
              <a:rPr lang="en-US" dirty="0" err="1"/>
              <a:t>kaunis</a:t>
            </a:r>
            <a:r>
              <a:rPr lang="en-US" dirty="0"/>
              <a:t> KIITOS!</a:t>
            </a:r>
            <a:endParaRPr lang="fi-FI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CC40ACB-3445-4A17-8E27-7174DB1FA43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73114" y="3732620"/>
            <a:ext cx="8642840" cy="471805"/>
          </a:xfrm>
        </p:spPr>
        <p:txBody>
          <a:bodyPr anchor="b" anchorCtr="0">
            <a:noAutofit/>
          </a:bodyPr>
          <a:lstStyle>
            <a:lvl1pPr marL="0" indent="0" algn="ctr">
              <a:buNone/>
              <a:defRPr sz="2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@</a:t>
            </a:r>
            <a:r>
              <a:rPr lang="en-US" dirty="0" err="1"/>
              <a:t>millänimellälöytääsomesta</a:t>
            </a:r>
            <a:endParaRPr lang="fi-FI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7C0D784A-D0A0-40CA-96AC-88A16CB39F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462340" y="3514943"/>
            <a:ext cx="6879873" cy="427870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FB56DDF6-24C9-4FA5-9092-48729FE5F021}"/>
              </a:ext>
            </a:extLst>
          </p:cNvPr>
          <p:cNvSpPr/>
          <p:nvPr/>
        </p:nvSpPr>
        <p:spPr>
          <a:xfrm>
            <a:off x="4657165" y="643348"/>
            <a:ext cx="2882153" cy="41094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50700333-0915-4B9F-9387-A9281AB62B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834534" y="673006"/>
            <a:ext cx="2520000" cy="347447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4FF6616E-B6E7-4A38-BB44-2FC57301FEBE}"/>
              </a:ext>
            </a:extLst>
          </p:cNvPr>
          <p:cNvGrpSpPr/>
          <p:nvPr/>
        </p:nvGrpSpPr>
        <p:grpSpPr>
          <a:xfrm>
            <a:off x="2303251" y="4848122"/>
            <a:ext cx="6328269" cy="1088784"/>
            <a:chOff x="2303251" y="4848122"/>
            <a:chExt cx="6328269" cy="1088784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26C60E6D-1D53-4E4E-B199-83A1B0ADC855}"/>
                </a:ext>
              </a:extLst>
            </p:cNvPr>
            <p:cNvSpPr/>
            <p:nvPr/>
          </p:nvSpPr>
          <p:spPr>
            <a:xfrm>
              <a:off x="3401712" y="4848122"/>
              <a:ext cx="523353" cy="523353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ED19E6B3-771C-4BAC-851F-5E320F9A7B91}"/>
                </a:ext>
              </a:extLst>
            </p:cNvPr>
            <p:cNvSpPr/>
            <p:nvPr/>
          </p:nvSpPr>
          <p:spPr>
            <a:xfrm>
              <a:off x="4920423" y="4848122"/>
              <a:ext cx="523353" cy="523353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FB7D517A-03F1-4C08-845F-C04C0AFACCEB}"/>
                </a:ext>
              </a:extLst>
            </p:cNvPr>
            <p:cNvSpPr/>
            <p:nvPr/>
          </p:nvSpPr>
          <p:spPr>
            <a:xfrm>
              <a:off x="6326480" y="4848122"/>
              <a:ext cx="523353" cy="523353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DF332660-30C3-4637-82CC-84A4F136BDB6}"/>
                </a:ext>
              </a:extLst>
            </p:cNvPr>
            <p:cNvSpPr/>
            <p:nvPr/>
          </p:nvSpPr>
          <p:spPr>
            <a:xfrm>
              <a:off x="7697467" y="4848122"/>
              <a:ext cx="523353" cy="523353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E969FFA8-F39C-4B26-A665-129D50E8377A}"/>
                </a:ext>
              </a:extLst>
            </p:cNvPr>
            <p:cNvSpPr/>
            <p:nvPr/>
          </p:nvSpPr>
          <p:spPr>
            <a:xfrm>
              <a:off x="2303251" y="4848122"/>
              <a:ext cx="523353" cy="523353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CBC201B9-742F-4608-B942-1FD11B0120AF}"/>
                </a:ext>
              </a:extLst>
            </p:cNvPr>
            <p:cNvSpPr/>
            <p:nvPr/>
          </p:nvSpPr>
          <p:spPr>
            <a:xfrm>
              <a:off x="3099668" y="5396393"/>
              <a:ext cx="1127439" cy="430887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>
                <a:spcBef>
                  <a:spcPts val="0"/>
                </a:spcBef>
              </a:pPr>
              <a:r>
                <a:rPr lang="fi-FI" sz="1400" b="0" spc="0" dirty="0">
                  <a:solidFill>
                    <a:schemeClr val="tx2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@</a:t>
              </a:r>
              <a:r>
                <a:rPr lang="fi-FI" sz="1400" b="0" spc="0" dirty="0" err="1">
                  <a:solidFill>
                    <a:schemeClr val="tx2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tyoterveys</a:t>
              </a:r>
              <a:endParaRPr lang="fi-FI" sz="1400" b="0" spc="0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  <a:p>
              <a:pPr algn="ctr">
                <a:spcBef>
                  <a:spcPts val="0"/>
                </a:spcBef>
              </a:pPr>
              <a:r>
                <a:rPr lang="fi-FI" sz="1400" b="0" spc="0" dirty="0">
                  <a:solidFill>
                    <a:schemeClr val="tx2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@</a:t>
              </a:r>
              <a:r>
                <a:rPr lang="fi-FI" sz="1400" b="0" spc="0" dirty="0" err="1">
                  <a:solidFill>
                    <a:schemeClr val="tx2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fioh</a:t>
              </a:r>
              <a:endParaRPr lang="fi-FI" sz="1400" b="0" spc="0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2" name="Subtitle 8">
              <a:extLst>
                <a:ext uri="{FF2B5EF4-FFF2-40B4-BE49-F238E27FC236}">
                  <a16:creationId xmlns:a16="http://schemas.microsoft.com/office/drawing/2014/main" id="{B71E80DA-5F8E-4C2C-83A2-DA54F34FAAC8}"/>
                </a:ext>
              </a:extLst>
            </p:cNvPr>
            <p:cNvSpPr txBox="1">
              <a:spLocks/>
            </p:cNvSpPr>
            <p:nvPr/>
          </p:nvSpPr>
          <p:spPr>
            <a:xfrm>
              <a:off x="7356910" y="5386868"/>
              <a:ext cx="1274610" cy="549742"/>
            </a:xfrm>
            <a:prstGeom prst="rect">
              <a:avLst/>
            </a:prstGeom>
          </p:spPr>
          <p:txBody>
            <a:bodyPr vert="horz" lIns="0" tIns="45720" rIns="0" bIns="0" rtlCol="0" anchor="t" anchorCtr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sz="3600" kern="1200">
                  <a:solidFill>
                    <a:schemeClr val="bg1"/>
                  </a:solidFill>
                  <a:latin typeface="+mn-lt"/>
                  <a:ea typeface="+mn-ea"/>
                  <a:cs typeface="Segoe UI" panose="020B0502040204020203" pitchFamily="34" charset="0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Segoe UI" panose="020B0502040204020203" pitchFamily="34" charset="0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Segoe UI" panose="020B0502040204020203" pitchFamily="34" charset="0"/>
                  <a:ea typeface="+mn-ea"/>
                  <a:cs typeface="Segoe UI" panose="020B0502040204020203" pitchFamily="34" charset="0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Segoe UI" panose="020B0502040204020203" pitchFamily="34" charset="0"/>
                  <a:ea typeface="+mn-ea"/>
                  <a:cs typeface="Segoe UI" panose="020B0502040204020203" pitchFamily="34" charset="0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Segoe UI" panose="020B0502040204020203" pitchFamily="34" charset="0"/>
                  <a:ea typeface="+mn-ea"/>
                  <a:cs typeface="Segoe UI" panose="020B0502040204020203" pitchFamily="34" charset="0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ts val="0"/>
                </a:spcBef>
              </a:pPr>
              <a:r>
                <a:rPr lang="fi-FI" sz="1400" b="0" spc="0" dirty="0" err="1">
                  <a:solidFill>
                    <a:schemeClr val="tx2"/>
                  </a:solidFill>
                  <a:latin typeface="Segoe UI" panose="020B0502040204020203" pitchFamily="34" charset="0"/>
                </a:rPr>
                <a:t>Tyoterveyslaitos</a:t>
              </a:r>
              <a:endParaRPr lang="fi-FI" sz="1400" b="0" spc="0" dirty="0">
                <a:solidFill>
                  <a:schemeClr val="tx2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33" name="Subtitle 8">
              <a:extLst>
                <a:ext uri="{FF2B5EF4-FFF2-40B4-BE49-F238E27FC236}">
                  <a16:creationId xmlns:a16="http://schemas.microsoft.com/office/drawing/2014/main" id="{71B32D58-6764-4B99-BE82-628F8B5F31A5}"/>
                </a:ext>
              </a:extLst>
            </p:cNvPr>
            <p:cNvSpPr txBox="1">
              <a:spLocks/>
            </p:cNvSpPr>
            <p:nvPr/>
          </p:nvSpPr>
          <p:spPr>
            <a:xfrm>
              <a:off x="6137093" y="5386868"/>
              <a:ext cx="902129" cy="541276"/>
            </a:xfrm>
            <a:prstGeom prst="rect">
              <a:avLst/>
            </a:prstGeom>
          </p:spPr>
          <p:txBody>
            <a:bodyPr vert="horz" lIns="0" tIns="45720" rIns="0" bIns="0" rtlCol="0" anchor="t" anchorCtr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sz="3600" kern="1200">
                  <a:solidFill>
                    <a:schemeClr val="bg1"/>
                  </a:solidFill>
                  <a:latin typeface="+mn-lt"/>
                  <a:ea typeface="+mn-ea"/>
                  <a:cs typeface="Segoe UI" panose="020B0502040204020203" pitchFamily="34" charset="0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Segoe UI" panose="020B0502040204020203" pitchFamily="34" charset="0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Segoe UI" panose="020B0502040204020203" pitchFamily="34" charset="0"/>
                  <a:ea typeface="+mn-ea"/>
                  <a:cs typeface="Segoe UI" panose="020B0502040204020203" pitchFamily="34" charset="0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Segoe UI" panose="020B0502040204020203" pitchFamily="34" charset="0"/>
                  <a:ea typeface="+mn-ea"/>
                  <a:cs typeface="Segoe UI" panose="020B0502040204020203" pitchFamily="34" charset="0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Segoe UI" panose="020B0502040204020203" pitchFamily="34" charset="0"/>
                  <a:ea typeface="+mn-ea"/>
                  <a:cs typeface="Segoe UI" panose="020B0502040204020203" pitchFamily="34" charset="0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ts val="0"/>
                </a:spcBef>
              </a:pPr>
              <a:r>
                <a:rPr lang="fi-FI" sz="1400" b="0" spc="0" dirty="0" err="1">
                  <a:solidFill>
                    <a:schemeClr val="tx2"/>
                  </a:solidFill>
                  <a:latin typeface="Segoe UI" panose="020B0502040204020203" pitchFamily="34" charset="0"/>
                </a:rPr>
                <a:t>tyoterveys</a:t>
              </a:r>
              <a:endParaRPr lang="fi-FI" sz="1400" b="0" spc="0" dirty="0">
                <a:solidFill>
                  <a:schemeClr val="tx2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34" name="Subtitle 8">
              <a:extLst>
                <a:ext uri="{FF2B5EF4-FFF2-40B4-BE49-F238E27FC236}">
                  <a16:creationId xmlns:a16="http://schemas.microsoft.com/office/drawing/2014/main" id="{838CE389-85E2-4C5D-94A3-4664AF604703}"/>
                </a:ext>
              </a:extLst>
            </p:cNvPr>
            <p:cNvSpPr txBox="1">
              <a:spLocks/>
            </p:cNvSpPr>
            <p:nvPr/>
          </p:nvSpPr>
          <p:spPr>
            <a:xfrm>
              <a:off x="2350346" y="5386868"/>
              <a:ext cx="431635" cy="550038"/>
            </a:xfrm>
            <a:prstGeom prst="rect">
              <a:avLst/>
            </a:prstGeom>
          </p:spPr>
          <p:txBody>
            <a:bodyPr vert="horz" lIns="0" tIns="45720" rIns="0" bIns="0" rtlCol="0" anchor="t" anchorCtr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sz="3600" kern="1200">
                  <a:solidFill>
                    <a:schemeClr val="bg1"/>
                  </a:solidFill>
                  <a:latin typeface="+mn-lt"/>
                  <a:ea typeface="+mn-ea"/>
                  <a:cs typeface="Segoe UI" panose="020B0502040204020203" pitchFamily="34" charset="0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Segoe UI" panose="020B0502040204020203" pitchFamily="34" charset="0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Segoe UI" panose="020B0502040204020203" pitchFamily="34" charset="0"/>
                  <a:ea typeface="+mn-ea"/>
                  <a:cs typeface="Segoe UI" panose="020B0502040204020203" pitchFamily="34" charset="0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Segoe UI" panose="020B0502040204020203" pitchFamily="34" charset="0"/>
                  <a:ea typeface="+mn-ea"/>
                  <a:cs typeface="Segoe UI" panose="020B0502040204020203" pitchFamily="34" charset="0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Segoe UI" panose="020B0502040204020203" pitchFamily="34" charset="0"/>
                  <a:ea typeface="+mn-ea"/>
                  <a:cs typeface="Segoe UI" panose="020B0502040204020203" pitchFamily="34" charset="0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ts val="0"/>
                </a:spcBef>
              </a:pPr>
              <a:r>
                <a:rPr lang="fi-FI" sz="1400" b="0" spc="0" dirty="0">
                  <a:solidFill>
                    <a:schemeClr val="tx2"/>
                  </a:solidFill>
                  <a:latin typeface="Segoe UI" panose="020B0502040204020203" pitchFamily="34" charset="0"/>
                </a:rPr>
                <a:t>ttl.fi</a:t>
              </a:r>
            </a:p>
          </p:txBody>
        </p:sp>
        <p:sp>
          <p:nvSpPr>
            <p:cNvPr id="35" name="Subtitle 8">
              <a:extLst>
                <a:ext uri="{FF2B5EF4-FFF2-40B4-BE49-F238E27FC236}">
                  <a16:creationId xmlns:a16="http://schemas.microsoft.com/office/drawing/2014/main" id="{AE3063B2-5B67-44F4-AA05-4D5577DB2020}"/>
                </a:ext>
              </a:extLst>
            </p:cNvPr>
            <p:cNvSpPr txBox="1">
              <a:spLocks/>
            </p:cNvSpPr>
            <p:nvPr/>
          </p:nvSpPr>
          <p:spPr>
            <a:xfrm>
              <a:off x="4544795" y="5375492"/>
              <a:ext cx="1274610" cy="550038"/>
            </a:xfrm>
            <a:prstGeom prst="rect">
              <a:avLst/>
            </a:prstGeom>
          </p:spPr>
          <p:txBody>
            <a:bodyPr vert="horz" lIns="0" tIns="45720" rIns="0" bIns="0" rtlCol="0" anchor="t" anchorCtr="0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600"/>
                </a:spcAft>
                <a:buFont typeface="Arial" panose="020B0604020202020204" pitchFamily="34" charset="0"/>
                <a:buNone/>
                <a:defRPr sz="2400" b="0" kern="1200">
                  <a:solidFill>
                    <a:schemeClr val="bg1"/>
                  </a:solidFill>
                  <a:latin typeface="Segoe UI" panose="020B0502040204020203" pitchFamily="34" charset="0"/>
                  <a:ea typeface="+mn-ea"/>
                  <a:cs typeface="Segoe UI" panose="020B0502040204020203" pitchFamily="34" charset="0"/>
                </a:defRPr>
              </a:lvl1pPr>
              <a:lvl2pPr marL="468000" indent="-22860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60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Segoe UI" panose="020B0502040204020203" pitchFamily="34" charset="0"/>
                </a:defRPr>
              </a:lvl2pPr>
              <a:lvl3pPr marL="720000" indent="-22860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600"/>
                </a:spcAft>
                <a:buFont typeface="Arial" panose="020B0604020202020204" pitchFamily="34" charset="0"/>
                <a:buChar char="•"/>
                <a:defRPr sz="18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Segoe UI" panose="020B0502040204020203" pitchFamily="34" charset="0"/>
                  <a:ea typeface="+mn-ea"/>
                  <a:cs typeface="Segoe UI" panose="020B0502040204020203" pitchFamily="34" charset="0"/>
                </a:defRPr>
              </a:lvl3pPr>
              <a:lvl4pPr marL="972000" indent="-22860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600"/>
                </a:spcAft>
                <a:buFont typeface="Arial" panose="020B0604020202020204" pitchFamily="34" charset="0"/>
                <a:buChar char="•"/>
                <a:defRPr sz="16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Segoe UI" panose="020B0502040204020203" pitchFamily="34" charset="0"/>
                  <a:ea typeface="+mn-ea"/>
                  <a:cs typeface="Segoe UI" panose="020B0502040204020203" pitchFamily="34" charset="0"/>
                </a:defRPr>
              </a:lvl4pPr>
              <a:lvl5pPr marL="1224000" indent="-22860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800"/>
                </a:spcAft>
                <a:buFont typeface="Arial" panose="020B0604020202020204" pitchFamily="34" charset="0"/>
                <a:buChar char="•"/>
                <a:defRPr sz="16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" panose="020B0502040204020203" pitchFamily="34" charset="0"/>
                  <a:ea typeface="+mn-ea"/>
                  <a:cs typeface="Segoe UI" panose="020B0502040204020203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fi-FI" sz="1400" b="0" spc="0" dirty="0" err="1">
                  <a:solidFill>
                    <a:schemeClr val="tx2"/>
                  </a:solidFill>
                </a:rPr>
                <a:t>tyoterveyslaitos</a:t>
              </a:r>
              <a:endParaRPr lang="fi-FI" sz="1400" b="0" spc="0" dirty="0">
                <a:solidFill>
                  <a:schemeClr val="tx2"/>
                </a:solidFill>
              </a:endParaRPr>
            </a:p>
          </p:txBody>
        </p:sp>
        <p:pic>
          <p:nvPicPr>
            <p:cNvPr id="36" name="Picture 35">
              <a:hlinkClick r:id="rId6"/>
              <a:extLst>
                <a:ext uri="{FF2B5EF4-FFF2-40B4-BE49-F238E27FC236}">
                  <a16:creationId xmlns:a16="http://schemas.microsoft.com/office/drawing/2014/main" id="{56D71168-3C7E-4923-8A7B-C8F5995C18F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50586" y="4973914"/>
              <a:ext cx="288000" cy="288000"/>
            </a:xfrm>
            <a:prstGeom prst="rect">
              <a:avLst/>
            </a:prstGeom>
          </p:spPr>
        </p:pic>
        <p:pic>
          <p:nvPicPr>
            <p:cNvPr id="37" name="Picture 36">
              <a:hlinkClick r:id="rId8"/>
              <a:extLst>
                <a:ext uri="{FF2B5EF4-FFF2-40B4-BE49-F238E27FC236}">
                  <a16:creationId xmlns:a16="http://schemas.microsoft.com/office/drawing/2014/main" id="{E3DC11ED-C1F3-4F53-AD55-86A265646B1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40138" y="4965288"/>
              <a:ext cx="288000" cy="288000"/>
            </a:xfrm>
            <a:prstGeom prst="rect">
              <a:avLst/>
            </a:prstGeom>
          </p:spPr>
        </p:pic>
        <p:pic>
          <p:nvPicPr>
            <p:cNvPr id="38" name="Picture 37">
              <a:hlinkClick r:id="rId10"/>
              <a:extLst>
                <a:ext uri="{FF2B5EF4-FFF2-40B4-BE49-F238E27FC236}">
                  <a16:creationId xmlns:a16="http://schemas.microsoft.com/office/drawing/2014/main" id="{8D107413-3498-4985-8FEE-0F60CD3E326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69812" y="4965288"/>
              <a:ext cx="396000" cy="322169"/>
            </a:xfrm>
            <a:prstGeom prst="rect">
              <a:avLst/>
            </a:prstGeom>
          </p:spPr>
        </p:pic>
        <p:pic>
          <p:nvPicPr>
            <p:cNvPr id="39" name="Picture 38">
              <a:hlinkClick r:id="rId12"/>
              <a:extLst>
                <a:ext uri="{FF2B5EF4-FFF2-40B4-BE49-F238E27FC236}">
                  <a16:creationId xmlns:a16="http://schemas.microsoft.com/office/drawing/2014/main" id="{3F160CD6-3D3E-4C84-9970-466A8B414FAC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77919" y="4917874"/>
              <a:ext cx="367261" cy="367261"/>
            </a:xfrm>
            <a:prstGeom prst="rect">
              <a:avLst/>
            </a:prstGeom>
          </p:spPr>
        </p:pic>
        <p:pic>
          <p:nvPicPr>
            <p:cNvPr id="40" name="Graphic 39">
              <a:extLst>
                <a:ext uri="{FF2B5EF4-FFF2-40B4-BE49-F238E27FC236}">
                  <a16:creationId xmlns:a16="http://schemas.microsoft.com/office/drawing/2014/main" id="{35C1BCD0-7FD9-4C02-9857-C30C8AF46D7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7779970" y="4983288"/>
              <a:ext cx="358345" cy="252000"/>
            </a:xfrm>
            <a:prstGeom prst="rect">
              <a:avLst/>
            </a:prstGeom>
          </p:spPr>
        </p:pic>
      </p:grpSp>
      <p:sp>
        <p:nvSpPr>
          <p:cNvPr id="41" name="Rectangle 40">
            <a:extLst>
              <a:ext uri="{FF2B5EF4-FFF2-40B4-BE49-F238E27FC236}">
                <a16:creationId xmlns:a16="http://schemas.microsoft.com/office/drawing/2014/main" id="{D2E32495-21EF-4DC3-9F3F-0206BB578D73}"/>
              </a:ext>
            </a:extLst>
          </p:cNvPr>
          <p:cNvSpPr/>
          <p:nvPr userDrawn="1"/>
        </p:nvSpPr>
        <p:spPr>
          <a:xfrm>
            <a:off x="839788" y="836613"/>
            <a:ext cx="10512425" cy="5184774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72E220B3-3AFB-48DA-BE41-65685BF7C806}"/>
              </a:ext>
            </a:extLst>
          </p:cNvPr>
          <p:cNvSpPr/>
          <p:nvPr userDrawn="1"/>
        </p:nvSpPr>
        <p:spPr>
          <a:xfrm>
            <a:off x="8649325" y="3559913"/>
            <a:ext cx="3542676" cy="334305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45" name="Graphic 44">
            <a:extLst>
              <a:ext uri="{FF2B5EF4-FFF2-40B4-BE49-F238E27FC236}">
                <a16:creationId xmlns:a16="http://schemas.microsoft.com/office/drawing/2014/main" id="{AF63423C-25BC-4B77-919F-5AD0E51FDF6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462340" y="3514943"/>
            <a:ext cx="6879873" cy="4278702"/>
          </a:xfrm>
          <a:prstGeom prst="rect">
            <a:avLst/>
          </a:prstGeom>
        </p:spPr>
      </p:pic>
      <p:sp>
        <p:nvSpPr>
          <p:cNvPr id="46" name="Rectangle 45">
            <a:extLst>
              <a:ext uri="{FF2B5EF4-FFF2-40B4-BE49-F238E27FC236}">
                <a16:creationId xmlns:a16="http://schemas.microsoft.com/office/drawing/2014/main" id="{BA6A6189-7A8C-494D-AEAD-9FD12C1B16A9}"/>
              </a:ext>
            </a:extLst>
          </p:cNvPr>
          <p:cNvSpPr/>
          <p:nvPr userDrawn="1"/>
        </p:nvSpPr>
        <p:spPr>
          <a:xfrm>
            <a:off x="4657165" y="643348"/>
            <a:ext cx="2882153" cy="41094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47" name="Graphic 46">
            <a:extLst>
              <a:ext uri="{FF2B5EF4-FFF2-40B4-BE49-F238E27FC236}">
                <a16:creationId xmlns:a16="http://schemas.microsoft.com/office/drawing/2014/main" id="{2F299EF2-1753-4C59-8A38-32549239DDC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834534" y="673006"/>
            <a:ext cx="2520000" cy="347447"/>
          </a:xfrm>
          <a:prstGeom prst="rect">
            <a:avLst/>
          </a:prstGeom>
        </p:spPr>
      </p:pic>
      <p:grpSp>
        <p:nvGrpSpPr>
          <p:cNvPr id="48" name="Group 47">
            <a:extLst>
              <a:ext uri="{FF2B5EF4-FFF2-40B4-BE49-F238E27FC236}">
                <a16:creationId xmlns:a16="http://schemas.microsoft.com/office/drawing/2014/main" id="{93CB0FFD-B6D5-4321-AB4D-C98AAF735638}"/>
              </a:ext>
            </a:extLst>
          </p:cNvPr>
          <p:cNvGrpSpPr/>
          <p:nvPr userDrawn="1"/>
        </p:nvGrpSpPr>
        <p:grpSpPr>
          <a:xfrm>
            <a:off x="2303251" y="4848122"/>
            <a:ext cx="5917569" cy="523353"/>
            <a:chOff x="2303251" y="4848122"/>
            <a:chExt cx="5917569" cy="523353"/>
          </a:xfrm>
        </p:grpSpPr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695BCB29-E6B2-4639-9CFA-E7EFEE231A83}"/>
                </a:ext>
              </a:extLst>
            </p:cNvPr>
            <p:cNvSpPr/>
            <p:nvPr userDrawn="1"/>
          </p:nvSpPr>
          <p:spPr>
            <a:xfrm>
              <a:off x="3401712" y="4848122"/>
              <a:ext cx="523353" cy="523353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FC5ED51D-1351-4755-AFDC-FF71D62AC092}"/>
                </a:ext>
              </a:extLst>
            </p:cNvPr>
            <p:cNvSpPr/>
            <p:nvPr userDrawn="1"/>
          </p:nvSpPr>
          <p:spPr>
            <a:xfrm>
              <a:off x="4920423" y="4848122"/>
              <a:ext cx="523353" cy="523353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0AE7260B-EF91-4FF6-A894-362F7C5A52B0}"/>
                </a:ext>
              </a:extLst>
            </p:cNvPr>
            <p:cNvSpPr/>
            <p:nvPr userDrawn="1"/>
          </p:nvSpPr>
          <p:spPr>
            <a:xfrm>
              <a:off x="6326480" y="4848122"/>
              <a:ext cx="523353" cy="523353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45A2623A-ABC0-4314-B5FD-9F86F1662B3F}"/>
                </a:ext>
              </a:extLst>
            </p:cNvPr>
            <p:cNvSpPr/>
            <p:nvPr userDrawn="1"/>
          </p:nvSpPr>
          <p:spPr>
            <a:xfrm>
              <a:off x="7697467" y="4848122"/>
              <a:ext cx="523353" cy="523353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4FDB776B-8DFB-4613-894B-D4887D04F431}"/>
                </a:ext>
              </a:extLst>
            </p:cNvPr>
            <p:cNvSpPr/>
            <p:nvPr userDrawn="1"/>
          </p:nvSpPr>
          <p:spPr>
            <a:xfrm>
              <a:off x="2303251" y="4848122"/>
              <a:ext cx="523353" cy="523353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59" name="Picture 58">
              <a:hlinkClick r:id="rId6"/>
              <a:extLst>
                <a:ext uri="{FF2B5EF4-FFF2-40B4-BE49-F238E27FC236}">
                  <a16:creationId xmlns:a16="http://schemas.microsoft.com/office/drawing/2014/main" id="{890072DB-9C52-4031-B966-99410D5753F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50586" y="4973914"/>
              <a:ext cx="288000" cy="288000"/>
            </a:xfrm>
            <a:prstGeom prst="rect">
              <a:avLst/>
            </a:prstGeom>
          </p:spPr>
        </p:pic>
        <p:pic>
          <p:nvPicPr>
            <p:cNvPr id="60" name="Picture 59">
              <a:hlinkClick r:id="rId8"/>
              <a:extLst>
                <a:ext uri="{FF2B5EF4-FFF2-40B4-BE49-F238E27FC236}">
                  <a16:creationId xmlns:a16="http://schemas.microsoft.com/office/drawing/2014/main" id="{BA472755-EDF3-40E0-8612-5BC61E31654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40138" y="4965288"/>
              <a:ext cx="288000" cy="288000"/>
            </a:xfrm>
            <a:prstGeom prst="rect">
              <a:avLst/>
            </a:prstGeom>
          </p:spPr>
        </p:pic>
        <p:pic>
          <p:nvPicPr>
            <p:cNvPr id="61" name="Picture 60">
              <a:hlinkClick r:id="rId10"/>
              <a:extLst>
                <a:ext uri="{FF2B5EF4-FFF2-40B4-BE49-F238E27FC236}">
                  <a16:creationId xmlns:a16="http://schemas.microsoft.com/office/drawing/2014/main" id="{30A53DA9-E333-43AD-B9E3-D012A7FB2FD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69812" y="4965288"/>
              <a:ext cx="396000" cy="322169"/>
            </a:xfrm>
            <a:prstGeom prst="rect">
              <a:avLst/>
            </a:prstGeom>
          </p:spPr>
        </p:pic>
        <p:pic>
          <p:nvPicPr>
            <p:cNvPr id="62" name="Picture 61">
              <a:hlinkClick r:id="rId12"/>
              <a:extLst>
                <a:ext uri="{FF2B5EF4-FFF2-40B4-BE49-F238E27FC236}">
                  <a16:creationId xmlns:a16="http://schemas.microsoft.com/office/drawing/2014/main" id="{EC36C833-F661-4845-896F-76CB15A71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77919" y="4917874"/>
              <a:ext cx="367261" cy="367261"/>
            </a:xfrm>
            <a:prstGeom prst="rect">
              <a:avLst/>
            </a:prstGeom>
          </p:spPr>
        </p:pic>
        <p:pic>
          <p:nvPicPr>
            <p:cNvPr id="63" name="Graphic 62">
              <a:extLst>
                <a:ext uri="{FF2B5EF4-FFF2-40B4-BE49-F238E27FC236}">
                  <a16:creationId xmlns:a16="http://schemas.microsoft.com/office/drawing/2014/main" id="{0433001B-5664-431B-8B71-87C2F9287BD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7779970" y="4983288"/>
              <a:ext cx="358345" cy="252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608772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7151">
          <p15:clr>
            <a:srgbClr val="FBAE40"/>
          </p15:clr>
        </p15:guide>
        <p15:guide id="2" pos="529">
          <p15:clr>
            <a:srgbClr val="FBAE40"/>
          </p15:clr>
        </p15:guide>
        <p15:guide id="3" pos="7355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petussivu ESR-hankkeill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13B805B-77B9-4EAA-A7BD-B335B75154A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4626" y="2750912"/>
            <a:ext cx="6096000" cy="4114947"/>
          </a:xfrm>
          <a:prstGeom prst="rect">
            <a:avLst/>
          </a:prstGeom>
        </p:spPr>
      </p:pic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CAF022CC-4AE4-4497-B898-EEB82DFE432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98978" y="3741349"/>
            <a:ext cx="8977742" cy="471805"/>
          </a:xfrm>
        </p:spPr>
        <p:txBody>
          <a:bodyPr anchor="b" anchorCtr="0">
            <a:no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@</a:t>
            </a:r>
            <a:r>
              <a:rPr lang="en-US" dirty="0" err="1"/>
              <a:t>millänimellälöytääsomesta</a:t>
            </a:r>
            <a:endParaRPr lang="fi-FI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273A1ED5-23A4-4EA6-B327-99702D993D4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98978" y="1998703"/>
            <a:ext cx="8977745" cy="1556841"/>
          </a:xfrm>
        </p:spPr>
        <p:txBody>
          <a:bodyPr anchor="b"/>
          <a:lstStyle>
            <a:lvl1pPr marL="0" indent="0" algn="ctr">
              <a:lnSpc>
                <a:spcPct val="85000"/>
              </a:lnSpc>
              <a:buNone/>
              <a:defRPr sz="4400" b="1">
                <a:solidFill>
                  <a:schemeClr val="accent1"/>
                </a:solidFill>
                <a:latin typeface="+mn-lt"/>
              </a:defRPr>
            </a:lvl1pPr>
            <a:lvl2pPr marL="239400" indent="0">
              <a:buNone/>
              <a:defRPr>
                <a:latin typeface="+mn-lt"/>
              </a:defRPr>
            </a:lvl2pPr>
            <a:lvl3pPr marL="268287" indent="0">
              <a:buNone/>
              <a:defRPr>
                <a:latin typeface="+mn-lt"/>
              </a:defRPr>
            </a:lvl3pPr>
            <a:lvl4pPr marL="536575" indent="0">
              <a:buNone/>
              <a:defRPr>
                <a:latin typeface="+mn-lt"/>
              </a:defRPr>
            </a:lvl4pPr>
            <a:lvl5pPr marL="804862" indent="0">
              <a:buNone/>
              <a:defRPr>
                <a:latin typeface="+mn-lt"/>
              </a:defRPr>
            </a:lvl5pPr>
          </a:lstStyle>
          <a:p>
            <a:r>
              <a:rPr lang="en-US" dirty="0" err="1"/>
              <a:t>Käytä</a:t>
            </a:r>
            <a:r>
              <a:rPr lang="en-US" dirty="0"/>
              <a:t> </a:t>
            </a:r>
            <a:r>
              <a:rPr lang="en-US" dirty="0" err="1"/>
              <a:t>tätä</a:t>
            </a:r>
            <a:r>
              <a:rPr lang="en-US" dirty="0"/>
              <a:t> KIITOS-</a:t>
            </a:r>
            <a:r>
              <a:rPr lang="en-US" dirty="0" err="1"/>
              <a:t>sivua</a:t>
            </a:r>
            <a:r>
              <a:rPr lang="en-US" dirty="0"/>
              <a:t> vain ESR-</a:t>
            </a:r>
            <a:r>
              <a:rPr lang="en-US" dirty="0" err="1"/>
              <a:t>rahoitteisten</a:t>
            </a:r>
            <a:r>
              <a:rPr lang="en-US" dirty="0"/>
              <a:t> </a:t>
            </a:r>
            <a:r>
              <a:rPr lang="en-US" dirty="0" err="1"/>
              <a:t>hankkeiden</a:t>
            </a:r>
            <a:r>
              <a:rPr lang="en-US" dirty="0"/>
              <a:t> </a:t>
            </a:r>
            <a:r>
              <a:rPr lang="en-US" dirty="0" err="1"/>
              <a:t>esityksissä</a:t>
            </a:r>
            <a:endParaRPr lang="fi-FI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1C82E75-7A7C-47FA-B8CD-646220C3C0B9}"/>
              </a:ext>
            </a:extLst>
          </p:cNvPr>
          <p:cNvSpPr/>
          <p:nvPr/>
        </p:nvSpPr>
        <p:spPr>
          <a:xfrm>
            <a:off x="839788" y="836613"/>
            <a:ext cx="10512425" cy="5184774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E6B8DDB-A733-4D3C-983F-9A5322F1B47B}"/>
              </a:ext>
            </a:extLst>
          </p:cNvPr>
          <p:cNvSpPr/>
          <p:nvPr/>
        </p:nvSpPr>
        <p:spPr>
          <a:xfrm>
            <a:off x="4657165" y="643348"/>
            <a:ext cx="2882153" cy="41094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4C8F6610-E26C-43F0-9C89-E8FC24B079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834534" y="673006"/>
            <a:ext cx="2520000" cy="347447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615A16D1-FAAF-49CA-A318-53679976F84A}"/>
              </a:ext>
            </a:extLst>
          </p:cNvPr>
          <p:cNvSpPr/>
          <p:nvPr userDrawn="1"/>
        </p:nvSpPr>
        <p:spPr>
          <a:xfrm>
            <a:off x="839788" y="836613"/>
            <a:ext cx="10512425" cy="518477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701C62C-52D1-4CF5-B4A2-FB003D0D36F4}"/>
              </a:ext>
            </a:extLst>
          </p:cNvPr>
          <p:cNvSpPr/>
          <p:nvPr userDrawn="1"/>
        </p:nvSpPr>
        <p:spPr>
          <a:xfrm>
            <a:off x="4657165" y="643348"/>
            <a:ext cx="2882153" cy="41094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23" name="Graphic 22">
            <a:extLst>
              <a:ext uri="{FF2B5EF4-FFF2-40B4-BE49-F238E27FC236}">
                <a16:creationId xmlns:a16="http://schemas.microsoft.com/office/drawing/2014/main" id="{CDBCD405-28EA-43A6-BC6E-05ACC603CBE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834534" y="673006"/>
            <a:ext cx="2520000" cy="347447"/>
          </a:xfrm>
          <a:prstGeom prst="rect">
            <a:avLst/>
          </a:prstGeom>
        </p:spPr>
      </p:pic>
      <p:pic>
        <p:nvPicPr>
          <p:cNvPr id="26" name="Graphic 25">
            <a:extLst>
              <a:ext uri="{FF2B5EF4-FFF2-40B4-BE49-F238E27FC236}">
                <a16:creationId xmlns:a16="http://schemas.microsoft.com/office/drawing/2014/main" id="{24A1863A-2144-4F83-AE59-1DB95296C24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364366" y="4985075"/>
            <a:ext cx="2987847" cy="1386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1478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Yksi tekstilaatikko_kenn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98097" y="-536512"/>
            <a:ext cx="5894345" cy="3599390"/>
          </a:xfrm>
          <a:prstGeom prst="rect">
            <a:avLst/>
          </a:prstGeom>
          <a:effectLst>
            <a:reflection blurRad="6350" endPos="90000" dist="635000" dir="5400000" sy="-100000" algn="bl" rotWithShape="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28.11.2018</a:t>
            </a:r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© Työterveyslaitos    |    Jari Hakanen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97733" y="6470652"/>
            <a:ext cx="370417" cy="365125"/>
          </a:xfrm>
        </p:spPr>
        <p:txBody>
          <a:bodyPr/>
          <a:lstStyle/>
          <a:p>
            <a:fld id="{C2B26B3D-B871-4165-8A92-6E025442FD4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8046230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Loppulehti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/>
          <a:srcRect l="-61245" t="-44479" r="61245" b="44479"/>
          <a:stretch/>
        </p:blipFill>
        <p:spPr>
          <a:xfrm rot="935207">
            <a:off x="8064000" y="-2412000"/>
            <a:ext cx="5326829" cy="958089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/>
          <a:srcRect l="-23694" t="-76750" r="23694" b="76750"/>
          <a:stretch/>
        </p:blipFill>
        <p:spPr>
          <a:xfrm rot="935207">
            <a:off x="6970442" y="-2232000"/>
            <a:ext cx="5326829" cy="9580894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1285021" y="5741760"/>
            <a:ext cx="2214082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spcBef>
                <a:spcPts val="0"/>
              </a:spcBef>
            </a:pPr>
            <a:r>
              <a:rPr lang="fi-FI" sz="1400" b="1" spc="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@</a:t>
            </a:r>
            <a:r>
              <a:rPr lang="fi-FI" sz="1400" b="1" spc="0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tyoterveys</a:t>
            </a:r>
            <a:endParaRPr lang="fi-FI" sz="1400" b="1" spc="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>
              <a:spcBef>
                <a:spcPts val="0"/>
              </a:spcBef>
            </a:pPr>
            <a:r>
              <a:rPr lang="fi-FI" sz="1400" b="1" spc="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@</a:t>
            </a:r>
            <a:r>
              <a:rPr lang="fi-FI" sz="1400" b="1" spc="0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fioh</a:t>
            </a:r>
            <a:endParaRPr lang="fi-FI" sz="1400" b="1" spc="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" name="Subtitle 8"/>
          <p:cNvSpPr txBox="1">
            <a:spLocks/>
          </p:cNvSpPr>
          <p:nvPr userDrawn="1"/>
        </p:nvSpPr>
        <p:spPr>
          <a:xfrm>
            <a:off x="5895413" y="5732235"/>
            <a:ext cx="2055238" cy="549742"/>
          </a:xfrm>
          <a:prstGeom prst="rect">
            <a:avLst/>
          </a:prstGeom>
        </p:spPr>
        <p:txBody>
          <a:bodyPr vert="horz" lIns="0" tIns="45720" rIns="0" bIns="0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3600" kern="1200">
                <a:solidFill>
                  <a:schemeClr val="bg1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fi-FI" sz="1400" b="1" spc="0" dirty="0" err="1">
                <a:latin typeface="Segoe UI" panose="020B0502040204020203" pitchFamily="34" charset="0"/>
              </a:rPr>
              <a:t>Tyoterveyslaitos</a:t>
            </a:r>
            <a:endParaRPr lang="fi-FI" sz="1400" b="1" spc="0" dirty="0">
              <a:latin typeface="Segoe UI" panose="020B0502040204020203" pitchFamily="34" charset="0"/>
            </a:endParaRPr>
          </a:p>
        </p:txBody>
      </p:sp>
      <p:sp>
        <p:nvSpPr>
          <p:cNvPr id="17" name="Subtitle 8"/>
          <p:cNvSpPr txBox="1">
            <a:spLocks/>
          </p:cNvSpPr>
          <p:nvPr userDrawn="1"/>
        </p:nvSpPr>
        <p:spPr>
          <a:xfrm>
            <a:off x="4608590" y="5732235"/>
            <a:ext cx="1712426" cy="541276"/>
          </a:xfrm>
          <a:prstGeom prst="rect">
            <a:avLst/>
          </a:prstGeom>
        </p:spPr>
        <p:txBody>
          <a:bodyPr vert="horz" lIns="0" tIns="45720" rIns="0" bIns="0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3600" kern="1200">
                <a:solidFill>
                  <a:schemeClr val="bg1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fi-FI" sz="1400" b="1" spc="0" dirty="0" err="1">
                <a:latin typeface="Segoe UI" panose="020B0502040204020203" pitchFamily="34" charset="0"/>
              </a:rPr>
              <a:t>tyoterveys</a:t>
            </a:r>
            <a:endParaRPr lang="fi-FI" sz="1400" b="1" spc="0" dirty="0">
              <a:latin typeface="Segoe UI" panose="020B0502040204020203" pitchFamily="34" charset="0"/>
            </a:endParaRPr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1044790" y="5231727"/>
            <a:ext cx="6294863" cy="431420"/>
            <a:chOff x="1032691" y="5104231"/>
            <a:chExt cx="8155153" cy="558915"/>
          </a:xfrm>
        </p:grpSpPr>
        <p:pic>
          <p:nvPicPr>
            <p:cNvPr id="19" name="Picture 18">
              <a:hlinkClick r:id="rId3"/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40649" y="5170062"/>
              <a:ext cx="476151" cy="476150"/>
            </a:xfrm>
            <a:prstGeom prst="rect">
              <a:avLst/>
            </a:prstGeom>
          </p:spPr>
        </p:pic>
        <p:pic>
          <p:nvPicPr>
            <p:cNvPr id="20" name="Picture 19">
              <a:hlinkClick r:id="rId5"/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95747" y="5170013"/>
              <a:ext cx="476250" cy="476250"/>
            </a:xfrm>
            <a:prstGeom prst="rect">
              <a:avLst/>
            </a:prstGeom>
          </p:spPr>
        </p:pic>
        <p:pic>
          <p:nvPicPr>
            <p:cNvPr id="21" name="Picture 20">
              <a:hlinkClick r:id="rId7"/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68196" y="5168666"/>
              <a:ext cx="588698" cy="478941"/>
            </a:xfrm>
            <a:prstGeom prst="rect">
              <a:avLst/>
            </a:prstGeom>
          </p:spPr>
        </p:pic>
        <p:pic>
          <p:nvPicPr>
            <p:cNvPr id="22" name="Picture 21">
              <a:hlinkClick r:id="rId9"/>
            </p:cNvPr>
            <p:cNvPicPr>
              <a:picLocks noChangeAspect="1"/>
            </p:cNvPicPr>
            <p:nvPr/>
          </p:nvPicPr>
          <p:blipFill rotWithShape="1"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7113" t="27085" r="16422" b="26900"/>
            <a:stretch/>
          </p:blipFill>
          <p:spPr>
            <a:xfrm>
              <a:off x="8070245" y="5167409"/>
              <a:ext cx="1117599" cy="481458"/>
            </a:xfrm>
            <a:prstGeom prst="rect">
              <a:avLst/>
            </a:prstGeom>
          </p:spPr>
        </p:pic>
        <p:pic>
          <p:nvPicPr>
            <p:cNvPr id="23" name="Picture 22">
              <a:hlinkClick r:id="rId11"/>
            </p:cNvPr>
            <p:cNvPicPr>
              <a:picLocks noChangeAspect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32691" y="5104231"/>
              <a:ext cx="558915" cy="558915"/>
            </a:xfrm>
            <a:prstGeom prst="rect">
              <a:avLst/>
            </a:prstGeom>
          </p:spPr>
        </p:pic>
      </p:grpSp>
      <p:sp>
        <p:nvSpPr>
          <p:cNvPr id="24" name="Subtitle 8"/>
          <p:cNvSpPr txBox="1">
            <a:spLocks/>
          </p:cNvSpPr>
          <p:nvPr userDrawn="1"/>
        </p:nvSpPr>
        <p:spPr>
          <a:xfrm>
            <a:off x="232775" y="5732235"/>
            <a:ext cx="2074332" cy="550038"/>
          </a:xfrm>
          <a:prstGeom prst="rect">
            <a:avLst/>
          </a:prstGeom>
        </p:spPr>
        <p:txBody>
          <a:bodyPr vert="horz" lIns="0" tIns="45720" rIns="0" bIns="0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3600" kern="1200">
                <a:solidFill>
                  <a:schemeClr val="bg1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fi-FI" sz="1400" b="1" spc="0" dirty="0">
                <a:latin typeface="Segoe UI" panose="020B0502040204020203" pitchFamily="34" charset="0"/>
              </a:rPr>
              <a:t>ttl.fi</a:t>
            </a:r>
          </a:p>
        </p:txBody>
      </p:sp>
      <p:sp>
        <p:nvSpPr>
          <p:cNvPr id="26" name="Subtitle 8"/>
          <p:cNvSpPr txBox="1">
            <a:spLocks/>
          </p:cNvSpPr>
          <p:nvPr userDrawn="1"/>
        </p:nvSpPr>
        <p:spPr>
          <a:xfrm>
            <a:off x="3239024" y="5720859"/>
            <a:ext cx="2074332" cy="550038"/>
          </a:xfrm>
          <a:prstGeom prst="rect">
            <a:avLst/>
          </a:prstGeom>
        </p:spPr>
        <p:txBody>
          <a:bodyPr vert="horz" lIns="0" tIns="4572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None/>
              <a:defRPr sz="2400" b="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680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Segoe UI" panose="020B0502040204020203" pitchFamily="34" charset="0"/>
              </a:defRPr>
            </a:lvl2pPr>
            <a:lvl3pPr marL="7200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9720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12240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400" b="1" spc="0" dirty="0" err="1"/>
              <a:t>tyoterveyslaitos</a:t>
            </a:r>
            <a:endParaRPr lang="fi-FI" sz="1400" b="1" spc="0" dirty="0"/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89995" y="1242692"/>
            <a:ext cx="2794953" cy="192111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6560" y="460018"/>
            <a:ext cx="3041683" cy="1173600"/>
          </a:xfrm>
          <a:prstGeom prst="rect">
            <a:avLst/>
          </a:prstGeom>
        </p:spPr>
      </p:pic>
      <p:sp>
        <p:nvSpPr>
          <p:cNvPr id="29" name="Title 1">
            <a:extLst>
              <a:ext uri="{FF2B5EF4-FFF2-40B4-BE49-F238E27FC236}">
                <a16:creationId xmlns:a16="http://schemas.microsoft.com/office/drawing/2014/main" id="{EF5B7251-BED1-4E08-B1BB-087F5CC1E3CF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1052661" y="2920094"/>
            <a:ext cx="7486577" cy="1768734"/>
          </a:xfrm>
        </p:spPr>
        <p:txBody>
          <a:bodyPr anchor="b" anchorCtr="0">
            <a:noAutofit/>
          </a:bodyPr>
          <a:lstStyle>
            <a:lvl1pPr algn="l">
              <a:lnSpc>
                <a:spcPct val="80000"/>
              </a:lnSpc>
              <a:defRPr sz="8800" b="0" i="0" spc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 dirty="0" err="1"/>
              <a:t>Kiitos</a:t>
            </a:r>
            <a:r>
              <a:rPr lang="en-US" dirty="0"/>
              <a:t>!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083072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0" pos="3840">
          <p15:clr>
            <a:srgbClr val="FBAE40"/>
          </p15:clr>
        </p15:guide>
        <p15:guide id="1" pos="7151">
          <p15:clr>
            <a:srgbClr val="FBAE40"/>
          </p15:clr>
        </p15:guide>
        <p15:guide id="2" pos="529">
          <p15:clr>
            <a:srgbClr val="FBAE40"/>
          </p15:clr>
        </p15:guide>
        <p15:guide id="3" pos="7355">
          <p15:clr>
            <a:srgbClr val="FBAE40"/>
          </p15:clr>
        </p15:guide>
        <p15:guide id="4" orient="horz" pos="890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yöterveyshuol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047"/>
          <a:stretch/>
        </p:blipFill>
        <p:spPr>
          <a:xfrm flipH="1">
            <a:off x="7456868" y="-180000"/>
            <a:ext cx="4824000" cy="703800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-38637" y="0"/>
            <a:ext cx="7495505" cy="695405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ACA51834-18A7-4B2C-91D8-CFC75D524D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9836" y="936000"/>
            <a:ext cx="5954502" cy="96678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lnSpc>
                <a:spcPts val="32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0C0C1C9E-FB7C-4B0F-A20C-3D47174D5A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9837" y="1872000"/>
            <a:ext cx="5731268" cy="4152901"/>
          </a:xfrm>
          <a:prstGeom prst="rect">
            <a:avLst/>
          </a:prstGeom>
        </p:spPr>
        <p:txBody>
          <a:bodyPr vert="horz" lIns="36000" tIns="45720" rIns="91440" bIns="45720" rtlCol="0">
            <a:noAutofit/>
          </a:bodyPr>
          <a:lstStyle>
            <a:lvl1pPr>
              <a:lnSpc>
                <a:spcPct val="90000"/>
              </a:lnSpc>
              <a:spcAft>
                <a:spcPts val="1400"/>
              </a:spcAft>
              <a:defRPr sz="2400"/>
            </a:lvl1pPr>
            <a:lvl2pPr>
              <a:lnSpc>
                <a:spcPct val="95000"/>
              </a:lnSpc>
              <a:spcAft>
                <a:spcPts val="1400"/>
              </a:spcAft>
              <a:defRPr/>
            </a:lvl2pPr>
            <a:lvl3pPr>
              <a:lnSpc>
                <a:spcPct val="98000"/>
              </a:lnSpc>
              <a:spcAft>
                <a:spcPts val="1400"/>
              </a:spcAft>
              <a:defRPr sz="2000" spc="20" baseline="0">
                <a:latin typeface="+mn-lt"/>
              </a:defRPr>
            </a:lvl3pPr>
            <a:lvl4pPr>
              <a:lnSpc>
                <a:spcPct val="98000"/>
              </a:lnSpc>
              <a:spcAft>
                <a:spcPts val="1400"/>
              </a:spcAft>
              <a:defRPr sz="1800" baseline="0">
                <a:latin typeface="+mn-lt"/>
              </a:defRPr>
            </a:lvl4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8" name="Date Placeholder 3">
            <a:extLst>
              <a:ext uri="{FF2B5EF4-FFF2-40B4-BE49-F238E27FC236}">
                <a16:creationId xmlns:a16="http://schemas.microsoft.com/office/drawing/2014/main" id="{B623CF59-FCD5-4E47-BECB-E7509184A6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49836" y="6219422"/>
            <a:ext cx="540814" cy="365125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fi-FI"/>
              <a:t>28.11.2018</a:t>
            </a:r>
            <a:endParaRPr lang="fi-FI" dirty="0"/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BD2997DE-7968-407C-851F-B420753C98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02282" y="6219422"/>
            <a:ext cx="5793856" cy="365124"/>
          </a:xfrm>
          <a:prstGeom prst="rect">
            <a:avLst/>
          </a:prstGeom>
        </p:spPr>
        <p:txBody>
          <a:bodyPr vert="horz" lIns="72000" tIns="45720" rIns="7200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fi-FI"/>
              <a:t>© Työterveyslaitos    |    Jari Hakanen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7111744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0D33BD-73C3-4C44-99EE-A6CE435143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BF252AB-19A9-4C83-A3E2-CC22AEE2D1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28.11.2018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FF17235-05E8-4AA3-A9E1-1F49D3BF3E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© Työterveyslaitos    |    Jari Hakanen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78934D-2010-4FEA-A99F-20FB71D1A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0973C-BFC1-4F5D-8B0E-318C3DF715B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5684317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Yksi tekstilaatikko, valkoinen tau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849836" y="936000"/>
            <a:ext cx="8864180" cy="94804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lnSpc>
                <a:spcPts val="3200"/>
              </a:lnSpc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0608C38-13FB-4280-AEC9-A894CEED864E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849837" y="1872000"/>
            <a:ext cx="10502376" cy="3859480"/>
          </a:xfrm>
        </p:spPr>
        <p:txBody>
          <a:bodyPr numCol="1" spcCol="360000"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ClrTx/>
              <a:buSzTx/>
              <a:buFont typeface="Arial" panose="020B0604020202020204" pitchFamily="34" charset="0"/>
              <a:buChar char="•"/>
              <a:tabLst/>
              <a:defRPr sz="2400" b="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defRPr>
            </a:lvl1pPr>
            <a:lvl2pPr marL="623888" indent="-265113">
              <a:buFont typeface="Arial" panose="020B0604020202020204" pitchFamily="34" charset="0"/>
              <a:buChar char="•"/>
              <a:defRPr/>
            </a:lvl2pPr>
            <a:lvl3pPr marL="896938" indent="-285750">
              <a:lnSpc>
                <a:spcPct val="90000"/>
              </a:lnSpc>
              <a:spcAft>
                <a:spcPts val="1400"/>
              </a:spcAft>
              <a:buFont typeface="Arial" panose="020B0604020202020204" pitchFamily="34" charset="0"/>
              <a:buChar char="•"/>
              <a:defRPr sz="20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Segoe UI" panose="020B0502040204020203" pitchFamily="34" charset="0"/>
              </a:defRPr>
            </a:lvl3pPr>
            <a:lvl4pPr marL="1162050" indent="-285750">
              <a:lnSpc>
                <a:spcPct val="90000"/>
              </a:lnSpc>
              <a:spcAft>
                <a:spcPts val="1400"/>
              </a:spcAft>
              <a:buFont typeface="Arial" panose="020B0604020202020204" pitchFamily="34" charset="0"/>
              <a:buChar char="•"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Segoe UI" panose="020B0502040204020203" pitchFamily="34" charset="0"/>
              </a:defRPr>
            </a:lvl4pPr>
            <a:lvl5pPr>
              <a:lnSpc>
                <a:spcPct val="90000"/>
              </a:lnSpc>
              <a:spcAft>
                <a:spcPts val="1400"/>
              </a:spcAf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Segoe UI" panose="020B0502040204020203" pitchFamily="34" charset="0"/>
              </a:defRPr>
            </a:lvl5pPr>
          </a:lstStyle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tabLst/>
              <a:defRPr/>
            </a:pPr>
            <a:r>
              <a:rPr lang="en-US" dirty="0"/>
              <a:t>Click to edit Master text styles Click to edit Master text </a:t>
            </a:r>
            <a:r>
              <a:rPr lang="en-US" dirty="0" err="1"/>
              <a:t>stylesClick</a:t>
            </a:r>
            <a:r>
              <a:rPr lang="en-US" dirty="0"/>
              <a:t> to edit Master text </a:t>
            </a:r>
            <a:r>
              <a:rPr lang="en-US" dirty="0" err="1"/>
              <a:t>stylesClick</a:t>
            </a:r>
            <a:r>
              <a:rPr lang="en-US" dirty="0"/>
              <a:t> to edit Master text </a:t>
            </a:r>
            <a:r>
              <a:rPr lang="en-US" dirty="0" err="1"/>
              <a:t>stylesClick</a:t>
            </a:r>
            <a:r>
              <a:rPr lang="en-US" dirty="0"/>
              <a:t>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tabLst/>
              <a:defRPr/>
            </a:pPr>
            <a:endParaRPr lang="en-US" dirty="0"/>
          </a:p>
        </p:txBody>
      </p:sp>
      <p:sp>
        <p:nvSpPr>
          <p:cNvPr id="39" name="Date Placeholder 3">
            <a:extLst>
              <a:ext uri="{FF2B5EF4-FFF2-40B4-BE49-F238E27FC236}">
                <a16:creationId xmlns:a16="http://schemas.microsoft.com/office/drawing/2014/main" id="{FD3EA1EA-99A2-4021-B464-A7378F0446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49836" y="6219422"/>
            <a:ext cx="540814" cy="365125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fi-FI"/>
              <a:t>28.11.2018</a:t>
            </a:r>
            <a:endParaRPr lang="fi-FI" dirty="0"/>
          </a:p>
        </p:txBody>
      </p:sp>
      <p:sp>
        <p:nvSpPr>
          <p:cNvPr id="40" name="Footer Placeholder 4">
            <a:extLst>
              <a:ext uri="{FF2B5EF4-FFF2-40B4-BE49-F238E27FC236}">
                <a16:creationId xmlns:a16="http://schemas.microsoft.com/office/drawing/2014/main" id="{14BBB7B8-97E9-47D9-8DA6-ABF994DA8E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02282" y="6219422"/>
            <a:ext cx="7104365" cy="365124"/>
          </a:xfrm>
          <a:prstGeom prst="rect">
            <a:avLst/>
          </a:prstGeom>
        </p:spPr>
        <p:txBody>
          <a:bodyPr vert="horz" lIns="72000" tIns="45720" rIns="7200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fi-FI"/>
              <a:t>© Työterveyslaitos    |    Jari Hakanen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1639980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lintarvikeal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640" r="-1700" b="-9881"/>
          <a:stretch/>
        </p:blipFill>
        <p:spPr>
          <a:xfrm flipH="1">
            <a:off x="6984000" y="-252000"/>
            <a:ext cx="5242303" cy="7858284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-38637" y="-38101"/>
            <a:ext cx="7495505" cy="695405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A0280D51-8D1C-4EF4-8283-8C12B8B851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9836" y="936000"/>
            <a:ext cx="5954502" cy="96678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lnSpc>
                <a:spcPts val="32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465937E6-A120-4027-8E7D-1E6B04B66E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9837" y="1872000"/>
            <a:ext cx="5731268" cy="4152901"/>
          </a:xfrm>
          <a:prstGeom prst="rect">
            <a:avLst/>
          </a:prstGeom>
        </p:spPr>
        <p:txBody>
          <a:bodyPr vert="horz" lIns="36000" tIns="45720" rIns="91440" bIns="45720" rtlCol="0">
            <a:noAutofit/>
          </a:bodyPr>
          <a:lstStyle>
            <a:lvl1pPr>
              <a:lnSpc>
                <a:spcPct val="90000"/>
              </a:lnSpc>
              <a:spcAft>
                <a:spcPts val="1400"/>
              </a:spcAft>
              <a:defRPr sz="2400"/>
            </a:lvl1pPr>
            <a:lvl2pPr>
              <a:lnSpc>
                <a:spcPct val="95000"/>
              </a:lnSpc>
              <a:spcAft>
                <a:spcPts val="1400"/>
              </a:spcAft>
              <a:defRPr/>
            </a:lvl2pPr>
            <a:lvl3pPr>
              <a:lnSpc>
                <a:spcPct val="98000"/>
              </a:lnSpc>
              <a:spcAft>
                <a:spcPts val="1400"/>
              </a:spcAft>
              <a:defRPr sz="2000" spc="20" baseline="0">
                <a:latin typeface="+mn-lt"/>
              </a:defRPr>
            </a:lvl3pPr>
            <a:lvl4pPr>
              <a:lnSpc>
                <a:spcPct val="98000"/>
              </a:lnSpc>
              <a:spcAft>
                <a:spcPts val="1400"/>
              </a:spcAft>
              <a:defRPr sz="1800" baseline="0">
                <a:latin typeface="+mn-lt"/>
              </a:defRPr>
            </a:lvl4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8" name="Date Placeholder 3">
            <a:extLst>
              <a:ext uri="{FF2B5EF4-FFF2-40B4-BE49-F238E27FC236}">
                <a16:creationId xmlns:a16="http://schemas.microsoft.com/office/drawing/2014/main" id="{B4DFDE59-1C47-4BA9-AC25-4410856246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49836" y="6219422"/>
            <a:ext cx="540814" cy="365125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fi-FI"/>
              <a:t>28.11.2018</a:t>
            </a:r>
            <a:endParaRPr lang="fi-FI" dirty="0"/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20DC792B-303D-4817-B87E-E4C02F28A3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02282" y="6219422"/>
            <a:ext cx="5793856" cy="365124"/>
          </a:xfrm>
          <a:prstGeom prst="rect">
            <a:avLst/>
          </a:prstGeom>
        </p:spPr>
        <p:txBody>
          <a:bodyPr vert="horz" lIns="72000" tIns="45720" rIns="7200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fi-FI"/>
              <a:t>© Työterveyslaitos    |    Jari Hakanen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755647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Yksi leveä tekstilaat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849837" y="1872000"/>
            <a:ext cx="10502376" cy="3859480"/>
          </a:xfrm>
        </p:spPr>
        <p:txBody>
          <a:bodyPr numCol="1" spcCol="360000"/>
          <a:lstStyle>
            <a:lvl1pPr marL="342900" marR="0" indent="-342900" algn="l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400" b="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582300" indent="-342900">
              <a:buFont typeface="Arial" panose="020B0604020202020204" pitchFamily="34" charset="0"/>
              <a:buChar char="•"/>
              <a:defRPr/>
            </a:lvl2pPr>
            <a:lvl3pPr marL="834300" indent="-342900">
              <a:buFont typeface="Arial" panose="020B0604020202020204" pitchFamily="34" charset="0"/>
              <a:buChar char="•"/>
              <a:defRPr/>
            </a:lvl3pPr>
            <a:lvl4pPr marL="1086300" indent="-342900">
              <a:buFont typeface="Arial" panose="020B0604020202020204" pitchFamily="34" charset="0"/>
              <a:buChar char="•"/>
              <a:defRPr/>
            </a:lvl4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FB6C3F15-AD4B-4015-B21C-7A49C93254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9836" y="936000"/>
            <a:ext cx="8864180" cy="94804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lnSpc>
                <a:spcPts val="3200"/>
              </a:lnSpc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10C18178-E2E4-4510-8B24-8322D2C8F8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49836" y="6219422"/>
            <a:ext cx="540814" cy="365125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fi-FI"/>
              <a:t>28.11.2018</a:t>
            </a:r>
            <a:endParaRPr lang="fi-FI" dirty="0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C861298E-AF78-4DA2-B75B-87252BF3DA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02282" y="6219422"/>
            <a:ext cx="7104365" cy="365124"/>
          </a:xfrm>
          <a:prstGeom prst="rect">
            <a:avLst/>
          </a:prstGeom>
        </p:spPr>
        <p:txBody>
          <a:bodyPr vert="horz" lIns="72000" tIns="45720" rIns="7200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fi-FI"/>
              <a:t>© Työterveyslaitos    |    Jari Hakanen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4378147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Kaksi laatikkoa_kenn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98098" y="-536512"/>
            <a:ext cx="5894345" cy="3599391"/>
          </a:xfrm>
          <a:prstGeom prst="rect">
            <a:avLst/>
          </a:prstGeom>
          <a:effectLst>
            <a:reflection blurRad="6350" endPos="90000" dist="635000" dir="5400000" sy="-100000" algn="bl" rotWithShape="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5939" y="1700212"/>
            <a:ext cx="5397437" cy="44767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9448" y="1700212"/>
            <a:ext cx="5580000" cy="44767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28.11.2018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© Työterveyslaitos    |    Jari Hakanen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497734" y="6470652"/>
            <a:ext cx="370417" cy="365125"/>
          </a:xfrm>
        </p:spPr>
        <p:txBody>
          <a:bodyPr/>
          <a:lstStyle/>
          <a:p>
            <a:fld id="{C2B26B3D-B871-4165-8A92-6E025442FD4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307905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yöterveyslaitoksen strateg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390F443-BA0F-4D49-9990-20E701B76B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92"/>
            <a:ext cx="12192000" cy="6856668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52BD233-A8B1-419C-8987-C803C717C82E}"/>
              </a:ext>
            </a:extLst>
          </p:cNvPr>
          <p:cNvCxnSpPr>
            <a:cxnSpLocks/>
          </p:cNvCxnSpPr>
          <p:nvPr/>
        </p:nvCxnSpPr>
        <p:spPr>
          <a:xfrm>
            <a:off x="0" y="429754"/>
            <a:ext cx="9520518" cy="0"/>
          </a:xfrm>
          <a:prstGeom prst="line">
            <a:avLst/>
          </a:prstGeom>
          <a:ln w="2349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41D403AA-53E6-4AA5-BD38-4EAFD1F3A321}"/>
              </a:ext>
            </a:extLst>
          </p:cNvPr>
          <p:cNvSpPr/>
          <p:nvPr/>
        </p:nvSpPr>
        <p:spPr>
          <a:xfrm>
            <a:off x="839788" y="250523"/>
            <a:ext cx="1728000" cy="479239"/>
          </a:xfrm>
          <a:prstGeom prst="rect">
            <a:avLst/>
          </a:prstGeom>
          <a:solidFill>
            <a:srgbClr val="00B6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1369D18-B748-4260-9C94-E7FC1CE67689}"/>
              </a:ext>
            </a:extLst>
          </p:cNvPr>
          <p:cNvCxnSpPr>
            <a:cxnSpLocks/>
          </p:cNvCxnSpPr>
          <p:nvPr/>
        </p:nvCxnSpPr>
        <p:spPr>
          <a:xfrm flipV="1">
            <a:off x="11679421" y="1178451"/>
            <a:ext cx="0" cy="5718251"/>
          </a:xfrm>
          <a:prstGeom prst="line">
            <a:avLst/>
          </a:prstGeom>
          <a:ln w="2349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Graphic 13">
            <a:extLst>
              <a:ext uri="{FF2B5EF4-FFF2-40B4-BE49-F238E27FC236}">
                <a16:creationId xmlns:a16="http://schemas.microsoft.com/office/drawing/2014/main" id="{8E00E210-87CF-4784-8A18-369897E7B3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85763" y="354804"/>
            <a:ext cx="1440000" cy="198540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F1CBB470-C577-442E-A9D8-E97B13921CE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649668" y="277353"/>
            <a:ext cx="2067002" cy="802483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9DB808CD-2E1D-44C6-B402-A4E6643B1774}"/>
              </a:ext>
            </a:extLst>
          </p:cNvPr>
          <p:cNvSpPr txBox="1"/>
          <p:nvPr/>
        </p:nvSpPr>
        <p:spPr>
          <a:xfrm>
            <a:off x="67703" y="6610598"/>
            <a:ext cx="279203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800" spc="100" baseline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©TYÖTERVEYSLAITOS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C105731-3A2F-498F-8C29-14EA99D02611}"/>
              </a:ext>
            </a:extLst>
          </p:cNvPr>
          <p:cNvSpPr/>
          <p:nvPr/>
        </p:nvSpPr>
        <p:spPr>
          <a:xfrm>
            <a:off x="0" y="0"/>
            <a:ext cx="12192000" cy="126933"/>
          </a:xfrm>
          <a:prstGeom prst="rect">
            <a:avLst/>
          </a:prstGeom>
          <a:solidFill>
            <a:srgbClr val="00B6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47A3812-920F-4737-BF2D-9BB4CF37BF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92"/>
            <a:ext cx="12192000" cy="6856668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24B8FF1-E5A2-4CD4-AF40-1E98DC384DDE}"/>
              </a:ext>
            </a:extLst>
          </p:cNvPr>
          <p:cNvCxnSpPr>
            <a:cxnSpLocks/>
          </p:cNvCxnSpPr>
          <p:nvPr userDrawn="1"/>
        </p:nvCxnSpPr>
        <p:spPr>
          <a:xfrm>
            <a:off x="0" y="429754"/>
            <a:ext cx="9520518" cy="0"/>
          </a:xfrm>
          <a:prstGeom prst="line">
            <a:avLst/>
          </a:prstGeom>
          <a:ln w="2349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F66A79AC-30BF-40AA-BB33-7C1357087227}"/>
              </a:ext>
            </a:extLst>
          </p:cNvPr>
          <p:cNvSpPr/>
          <p:nvPr userDrawn="1"/>
        </p:nvSpPr>
        <p:spPr>
          <a:xfrm>
            <a:off x="839788" y="250523"/>
            <a:ext cx="1728000" cy="479239"/>
          </a:xfrm>
          <a:prstGeom prst="rect">
            <a:avLst/>
          </a:prstGeom>
          <a:solidFill>
            <a:srgbClr val="00B6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70F3872-F2EC-4939-BBC5-E4EEE8E08D74}"/>
              </a:ext>
            </a:extLst>
          </p:cNvPr>
          <p:cNvCxnSpPr>
            <a:cxnSpLocks/>
          </p:cNvCxnSpPr>
          <p:nvPr userDrawn="1"/>
        </p:nvCxnSpPr>
        <p:spPr>
          <a:xfrm flipV="1">
            <a:off x="11679421" y="1178451"/>
            <a:ext cx="0" cy="5718251"/>
          </a:xfrm>
          <a:prstGeom prst="line">
            <a:avLst/>
          </a:prstGeom>
          <a:ln w="2349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Graphic 19">
            <a:extLst>
              <a:ext uri="{FF2B5EF4-FFF2-40B4-BE49-F238E27FC236}">
                <a16:creationId xmlns:a16="http://schemas.microsoft.com/office/drawing/2014/main" id="{83B14769-CC16-409A-B60F-8B2D03528DE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85763" y="354804"/>
            <a:ext cx="1440000" cy="198540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8701FE90-8B9C-4989-AB5B-DBCAD2D1646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649668" y="277353"/>
            <a:ext cx="2067002" cy="802483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C7455941-6FD3-4D22-A737-945E51708007}"/>
              </a:ext>
            </a:extLst>
          </p:cNvPr>
          <p:cNvSpPr txBox="1"/>
          <p:nvPr userDrawn="1"/>
        </p:nvSpPr>
        <p:spPr>
          <a:xfrm>
            <a:off x="67703" y="6610598"/>
            <a:ext cx="279203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800" spc="100" baseline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©TYÖTERVEYSLAITOS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6E4AFBD-A28B-45AD-898A-046603E349D0}"/>
              </a:ext>
            </a:extLst>
          </p:cNvPr>
          <p:cNvSpPr/>
          <p:nvPr userDrawn="1"/>
        </p:nvSpPr>
        <p:spPr>
          <a:xfrm>
            <a:off x="0" y="0"/>
            <a:ext cx="12192000" cy="126933"/>
          </a:xfrm>
          <a:prstGeom prst="rect">
            <a:avLst/>
          </a:prstGeom>
          <a:solidFill>
            <a:srgbClr val="00B6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9546005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Kaksi tekstilaatikko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EEC2D8B1-7A77-4C47-B6FC-E65F5FB146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944562"/>
            <a:ext cx="10297904" cy="774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/>
            </a:lvl1pPr>
          </a:lstStyle>
          <a:p>
            <a:r>
              <a:rPr lang="fi-FI"/>
              <a:t>Tämä sivumalli on kaksi tekstilaatikkoa, tähän mahtuu kaksirivinen otsikko, älä kirjoita pidempää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15D1B3-C6B6-4019-8BE0-E3EB9332C1B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9789" y="1991170"/>
            <a:ext cx="5077932" cy="4138168"/>
          </a:xfrm>
        </p:spPr>
        <p:txBody>
          <a:bodyPr lIns="0" rIns="0" bIns="0"/>
          <a:lstStyle>
            <a:lvl1pPr marL="266700" indent="-266700">
              <a:lnSpc>
                <a:spcPct val="95000"/>
              </a:lnSpc>
              <a:spcAft>
                <a:spcPts val="1200"/>
              </a:spcAft>
              <a:defRPr sz="2200">
                <a:solidFill>
                  <a:schemeClr val="bg2">
                    <a:lumMod val="50000"/>
                  </a:schemeClr>
                </a:solidFill>
                <a:latin typeface="+mn-lt"/>
              </a:defRPr>
            </a:lvl1pPr>
            <a:lvl2pPr marL="449263" indent="-182563">
              <a:lnSpc>
                <a:spcPct val="95000"/>
              </a:lnSpc>
              <a:spcAft>
                <a:spcPts val="1200"/>
              </a:spcAft>
              <a:defRPr sz="2000">
                <a:solidFill>
                  <a:schemeClr val="bg2">
                    <a:lumMod val="50000"/>
                  </a:schemeClr>
                </a:solidFill>
                <a:latin typeface="+mn-lt"/>
              </a:defRPr>
            </a:lvl2pPr>
            <a:lvl3pPr marL="630238" indent="-180975">
              <a:lnSpc>
                <a:spcPct val="95000"/>
              </a:lnSpc>
              <a:spcAft>
                <a:spcPts val="1200"/>
              </a:spcAft>
              <a:defRPr sz="1800">
                <a:solidFill>
                  <a:schemeClr val="bg2">
                    <a:lumMod val="50000"/>
                  </a:schemeClr>
                </a:solidFill>
                <a:latin typeface="+mn-lt"/>
              </a:defRPr>
            </a:lvl3pPr>
            <a:lvl4pPr marL="801688" indent="-171450">
              <a:lnSpc>
                <a:spcPct val="95000"/>
              </a:lnSpc>
              <a:spcAft>
                <a:spcPts val="1200"/>
              </a:spcAft>
              <a:defRPr sz="1600">
                <a:solidFill>
                  <a:schemeClr val="bg2">
                    <a:lumMod val="50000"/>
                  </a:schemeClr>
                </a:solidFill>
                <a:latin typeface="+mn-lt"/>
              </a:defRPr>
            </a:lvl4pPr>
            <a:lvl5pPr marL="982663" indent="-180975">
              <a:lnSpc>
                <a:spcPct val="95000"/>
              </a:lnSpc>
              <a:spcAft>
                <a:spcPts val="1200"/>
              </a:spcAft>
              <a:defRPr sz="1600">
                <a:solidFill>
                  <a:schemeClr val="bg2">
                    <a:lumMod val="50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B1A1B5E-7A25-4796-9106-CE8D5B6B967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72611" y="1991170"/>
            <a:ext cx="5079600" cy="41386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15" name="Date Placeholder 4">
            <a:extLst>
              <a:ext uri="{FF2B5EF4-FFF2-40B4-BE49-F238E27FC236}">
                <a16:creationId xmlns:a16="http://schemas.microsoft.com/office/drawing/2014/main" id="{2EECF96C-C4F2-4291-845A-827450CDBD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12058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bg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fi-FI"/>
              <a:t>9.3.2023</a:t>
            </a:r>
          </a:p>
        </p:txBody>
      </p:sp>
      <p:sp>
        <p:nvSpPr>
          <p:cNvPr id="16" name="Footer Placeholder 6">
            <a:extLst>
              <a:ext uri="{FF2B5EF4-FFF2-40B4-BE49-F238E27FC236}">
                <a16:creationId xmlns:a16="http://schemas.microsoft.com/office/drawing/2014/main" id="{0239BB99-587F-4F12-817E-0D666E6170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17375" y="6356350"/>
            <a:ext cx="7590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kern="800" spc="100" baseline="0">
                <a:solidFill>
                  <a:schemeClr val="bg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fi-FI"/>
              <a:t>©TYÖTERVEYSLAITOS</a:t>
            </a:r>
          </a:p>
        </p:txBody>
      </p:sp>
      <p:sp>
        <p:nvSpPr>
          <p:cNvPr id="17" name="Slide Number Placeholder 7">
            <a:extLst>
              <a:ext uri="{FF2B5EF4-FFF2-40B4-BE49-F238E27FC236}">
                <a16:creationId xmlns:a16="http://schemas.microsoft.com/office/drawing/2014/main" id="{12A91F40-1C0E-4DC6-88AB-03BACDE3B0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33212" y="6356350"/>
            <a:ext cx="112058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bg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fld id="{0CED4B1A-FCA2-483F-A5D4-2A977CA5EF49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0192035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lehti sinine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329543" y="2394674"/>
            <a:ext cx="7532914" cy="1752197"/>
          </a:xfrm>
        </p:spPr>
        <p:txBody>
          <a:bodyPr anchor="ctr" anchorCtr="0"/>
          <a:lstStyle>
            <a:lvl1pPr algn="ctr">
              <a:lnSpc>
                <a:spcPct val="95000"/>
              </a:lnSpc>
              <a:defRPr sz="3200" spc="100" baseline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 err="1"/>
              <a:t>Tämä</a:t>
            </a:r>
            <a:r>
              <a:rPr lang="en-US" dirty="0"/>
              <a:t> on </a:t>
            </a:r>
            <a:r>
              <a:rPr lang="en-US" dirty="0" err="1"/>
              <a:t>välilehti</a:t>
            </a:r>
            <a:r>
              <a:rPr lang="en-US" dirty="0"/>
              <a:t>. </a:t>
            </a:r>
            <a:r>
              <a:rPr lang="en-US" dirty="0" err="1"/>
              <a:t>Enintään</a:t>
            </a:r>
            <a:r>
              <a:rPr lang="en-US" dirty="0"/>
              <a:t> 4 </a:t>
            </a:r>
            <a:r>
              <a:rPr lang="en-US" dirty="0" err="1"/>
              <a:t>riviä</a:t>
            </a:r>
            <a:r>
              <a:rPr lang="en-US" dirty="0"/>
              <a:t> </a:t>
            </a:r>
            <a:r>
              <a:rPr lang="en-US" dirty="0" err="1"/>
              <a:t>tekstiä</a:t>
            </a:r>
            <a:r>
              <a:rPr lang="en-US" dirty="0"/>
              <a:t> </a:t>
            </a:r>
            <a:r>
              <a:rPr lang="en-US" dirty="0" err="1"/>
              <a:t>voi</a:t>
            </a:r>
            <a:r>
              <a:rPr lang="en-US" dirty="0"/>
              <a:t> olla </a:t>
            </a:r>
            <a:r>
              <a:rPr lang="en-US" dirty="0" err="1"/>
              <a:t>tässä</a:t>
            </a:r>
            <a:r>
              <a:rPr lang="en-US" dirty="0"/>
              <a:t>. </a:t>
            </a:r>
            <a:r>
              <a:rPr lang="en-US" dirty="0" err="1"/>
              <a:t>Pitäydy</a:t>
            </a:r>
            <a:r>
              <a:rPr lang="en-US" dirty="0"/>
              <a:t> </a:t>
            </a:r>
            <a:r>
              <a:rPr lang="en-US" dirty="0" err="1"/>
              <a:t>tekstin</a:t>
            </a:r>
            <a:r>
              <a:rPr lang="en-US" dirty="0"/>
              <a:t> </a:t>
            </a:r>
            <a:r>
              <a:rPr lang="en-US" dirty="0" err="1"/>
              <a:t>tyylissä</a:t>
            </a:r>
            <a:r>
              <a:rPr lang="en-US" dirty="0"/>
              <a:t> ja </a:t>
            </a:r>
            <a:r>
              <a:rPr lang="en-US" dirty="0" err="1"/>
              <a:t>pistekoossa</a:t>
            </a:r>
            <a:r>
              <a:rPr lang="en-US" dirty="0"/>
              <a:t>. </a:t>
            </a:r>
            <a:r>
              <a:rPr lang="en-US" dirty="0" err="1"/>
              <a:t>Valkoinen</a:t>
            </a:r>
            <a:r>
              <a:rPr lang="en-US" dirty="0"/>
              <a:t> </a:t>
            </a:r>
            <a:r>
              <a:rPr lang="en-US" dirty="0" err="1"/>
              <a:t>teksti</a:t>
            </a:r>
            <a:r>
              <a:rPr lang="en-US" dirty="0"/>
              <a:t> on </a:t>
            </a:r>
            <a:r>
              <a:rPr lang="en-US" dirty="0" err="1"/>
              <a:t>myös</a:t>
            </a:r>
            <a:r>
              <a:rPr lang="en-US" dirty="0"/>
              <a:t> </a:t>
            </a:r>
            <a:r>
              <a:rPr lang="en-US" dirty="0" err="1"/>
              <a:t>sallittu</a:t>
            </a:r>
            <a:r>
              <a:rPr lang="en-US" dirty="0"/>
              <a:t>.</a:t>
            </a:r>
            <a:endParaRPr lang="fi-FI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238999A2-A2D0-46AD-9DD9-6EC69B888D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57251" y="354804"/>
            <a:ext cx="1440000" cy="198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6838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lehti turkoosi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329543" y="2399071"/>
            <a:ext cx="7532914" cy="1752197"/>
          </a:xfrm>
        </p:spPr>
        <p:txBody>
          <a:bodyPr anchor="ctr" anchorCtr="0"/>
          <a:lstStyle>
            <a:lvl1pPr algn="ctr">
              <a:lnSpc>
                <a:spcPct val="95000"/>
              </a:lnSpc>
              <a:defRPr sz="3200" spc="100" baseline="0">
                <a:solidFill>
                  <a:schemeClr val="bg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 err="1"/>
              <a:t>Tämä</a:t>
            </a:r>
            <a:r>
              <a:rPr lang="en-US" dirty="0"/>
              <a:t> on </a:t>
            </a:r>
            <a:r>
              <a:rPr lang="en-US" dirty="0" err="1"/>
              <a:t>välilehti</a:t>
            </a:r>
            <a:r>
              <a:rPr lang="en-US" dirty="0"/>
              <a:t>. </a:t>
            </a:r>
            <a:r>
              <a:rPr lang="en-US" dirty="0" err="1"/>
              <a:t>Enintään</a:t>
            </a:r>
            <a:r>
              <a:rPr lang="en-US" dirty="0"/>
              <a:t> 4 </a:t>
            </a:r>
            <a:r>
              <a:rPr lang="en-US" dirty="0" err="1"/>
              <a:t>riviä</a:t>
            </a:r>
            <a:r>
              <a:rPr lang="en-US" dirty="0"/>
              <a:t> </a:t>
            </a:r>
            <a:r>
              <a:rPr lang="en-US" dirty="0" err="1"/>
              <a:t>tekstiä</a:t>
            </a:r>
            <a:r>
              <a:rPr lang="en-US" dirty="0"/>
              <a:t> </a:t>
            </a:r>
            <a:r>
              <a:rPr lang="en-US" dirty="0" err="1"/>
              <a:t>voi</a:t>
            </a:r>
            <a:r>
              <a:rPr lang="en-US" dirty="0"/>
              <a:t> olla </a:t>
            </a:r>
            <a:r>
              <a:rPr lang="en-US" dirty="0" err="1"/>
              <a:t>tässä</a:t>
            </a:r>
            <a:r>
              <a:rPr lang="en-US" dirty="0"/>
              <a:t>. </a:t>
            </a:r>
            <a:r>
              <a:rPr lang="en-US" dirty="0" err="1"/>
              <a:t>Pitäydy</a:t>
            </a:r>
            <a:r>
              <a:rPr lang="en-US" dirty="0"/>
              <a:t> </a:t>
            </a:r>
            <a:r>
              <a:rPr lang="en-US" dirty="0" err="1"/>
              <a:t>tekstin</a:t>
            </a:r>
            <a:r>
              <a:rPr lang="en-US" dirty="0"/>
              <a:t> </a:t>
            </a:r>
            <a:r>
              <a:rPr lang="en-US" dirty="0" err="1"/>
              <a:t>tyylissä</a:t>
            </a:r>
            <a:r>
              <a:rPr lang="en-US" dirty="0"/>
              <a:t> ja </a:t>
            </a:r>
            <a:r>
              <a:rPr lang="en-US" dirty="0" err="1"/>
              <a:t>pistekoossa</a:t>
            </a:r>
            <a:r>
              <a:rPr lang="en-US" dirty="0"/>
              <a:t>. </a:t>
            </a:r>
            <a:r>
              <a:rPr lang="en-US" dirty="0" err="1"/>
              <a:t>Valkoista</a:t>
            </a:r>
            <a:r>
              <a:rPr lang="en-US" dirty="0"/>
              <a:t> </a:t>
            </a:r>
            <a:r>
              <a:rPr lang="en-US" dirty="0" err="1"/>
              <a:t>tekstiä</a:t>
            </a:r>
            <a:r>
              <a:rPr lang="en-US" dirty="0"/>
              <a:t> EI </a:t>
            </a:r>
            <a:r>
              <a:rPr lang="en-US" dirty="0" err="1"/>
              <a:t>saa</a:t>
            </a:r>
            <a:r>
              <a:rPr lang="en-US" dirty="0"/>
              <a:t> </a:t>
            </a:r>
            <a:r>
              <a:rPr lang="en-US" dirty="0" err="1"/>
              <a:t>käyttää</a:t>
            </a:r>
            <a:r>
              <a:rPr lang="en-US" dirty="0"/>
              <a:t> </a:t>
            </a:r>
            <a:r>
              <a:rPr lang="en-US" dirty="0" err="1"/>
              <a:t>tällä</a:t>
            </a:r>
            <a:r>
              <a:rPr lang="en-US" dirty="0"/>
              <a:t> </a:t>
            </a:r>
            <a:r>
              <a:rPr lang="en-US" dirty="0" err="1"/>
              <a:t>pohjalla</a:t>
            </a:r>
            <a:r>
              <a:rPr lang="en-US" dirty="0"/>
              <a:t>.</a:t>
            </a:r>
            <a:endParaRPr lang="fi-FI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ED68439-2634-4CE5-A439-FA54ED76F667}"/>
              </a:ext>
            </a:extLst>
          </p:cNvPr>
          <p:cNvCxnSpPr/>
          <p:nvPr/>
        </p:nvCxnSpPr>
        <p:spPr>
          <a:xfrm>
            <a:off x="0" y="429754"/>
            <a:ext cx="10080000" cy="0"/>
          </a:xfrm>
          <a:prstGeom prst="line">
            <a:avLst/>
          </a:prstGeom>
          <a:ln w="2349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3DC45D8-9939-42A5-8E40-CE05FA6455C7}"/>
              </a:ext>
            </a:extLst>
          </p:cNvPr>
          <p:cNvCxnSpPr>
            <a:cxnSpLocks/>
          </p:cNvCxnSpPr>
          <p:nvPr/>
        </p:nvCxnSpPr>
        <p:spPr>
          <a:xfrm flipV="1">
            <a:off x="11679421" y="668702"/>
            <a:ext cx="0" cy="6228000"/>
          </a:xfrm>
          <a:prstGeom prst="line">
            <a:avLst/>
          </a:prstGeom>
          <a:ln w="2349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Graphic 5">
            <a:extLst>
              <a:ext uri="{FF2B5EF4-FFF2-40B4-BE49-F238E27FC236}">
                <a16:creationId xmlns:a16="http://schemas.microsoft.com/office/drawing/2014/main" id="{DF6F5ACB-EA42-4082-ADD5-382DD1200E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57251" y="354804"/>
            <a:ext cx="1440000" cy="198540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634A4EF-A433-4DF3-999F-E3972FEB19FF}"/>
              </a:ext>
            </a:extLst>
          </p:cNvPr>
          <p:cNvCxnSpPr/>
          <p:nvPr userDrawn="1"/>
        </p:nvCxnSpPr>
        <p:spPr>
          <a:xfrm>
            <a:off x="0" y="429754"/>
            <a:ext cx="10080000" cy="0"/>
          </a:xfrm>
          <a:prstGeom prst="line">
            <a:avLst/>
          </a:prstGeom>
          <a:ln w="2349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3A4395A-FDF6-4B48-BE4C-96118F6B3E9C}"/>
              </a:ext>
            </a:extLst>
          </p:cNvPr>
          <p:cNvCxnSpPr>
            <a:cxnSpLocks/>
          </p:cNvCxnSpPr>
          <p:nvPr userDrawn="1"/>
        </p:nvCxnSpPr>
        <p:spPr>
          <a:xfrm flipV="1">
            <a:off x="11679421" y="668702"/>
            <a:ext cx="0" cy="6228000"/>
          </a:xfrm>
          <a:prstGeom prst="line">
            <a:avLst/>
          </a:prstGeom>
          <a:ln w="2349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84257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ksi tekstilaat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15D1B3-C6B6-4019-8BE0-E3EB9332C1B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9789" y="1991170"/>
            <a:ext cx="10297904" cy="4138168"/>
          </a:xfrm>
        </p:spPr>
        <p:txBody>
          <a:bodyPr lIns="0" rIns="0" bIns="0"/>
          <a:lstStyle>
            <a:lvl1pPr marL="266700" indent="-266700">
              <a:lnSpc>
                <a:spcPct val="95000"/>
              </a:lnSpc>
              <a:spcAft>
                <a:spcPts val="1200"/>
              </a:spcAft>
              <a:defRPr sz="2200">
                <a:solidFill>
                  <a:schemeClr val="bg2">
                    <a:lumMod val="50000"/>
                  </a:schemeClr>
                </a:solidFill>
                <a:latin typeface="+mn-lt"/>
              </a:defRPr>
            </a:lvl1pPr>
            <a:lvl2pPr marL="449263" indent="-182563">
              <a:lnSpc>
                <a:spcPct val="95000"/>
              </a:lnSpc>
              <a:spcAft>
                <a:spcPts val="1200"/>
              </a:spcAft>
              <a:defRPr sz="2000">
                <a:solidFill>
                  <a:schemeClr val="bg2">
                    <a:lumMod val="50000"/>
                  </a:schemeClr>
                </a:solidFill>
                <a:latin typeface="+mn-lt"/>
              </a:defRPr>
            </a:lvl2pPr>
            <a:lvl3pPr marL="630238" indent="-180975">
              <a:lnSpc>
                <a:spcPct val="95000"/>
              </a:lnSpc>
              <a:spcAft>
                <a:spcPts val="1200"/>
              </a:spcAft>
              <a:defRPr sz="1800">
                <a:solidFill>
                  <a:schemeClr val="bg2">
                    <a:lumMod val="50000"/>
                  </a:schemeClr>
                </a:solidFill>
                <a:latin typeface="+mn-lt"/>
              </a:defRPr>
            </a:lvl3pPr>
            <a:lvl4pPr marL="801688" indent="-171450">
              <a:lnSpc>
                <a:spcPct val="95000"/>
              </a:lnSpc>
              <a:spcAft>
                <a:spcPts val="1200"/>
              </a:spcAft>
              <a:defRPr sz="1600">
                <a:solidFill>
                  <a:schemeClr val="bg2">
                    <a:lumMod val="50000"/>
                  </a:schemeClr>
                </a:solidFill>
                <a:latin typeface="+mn-lt"/>
              </a:defRPr>
            </a:lvl4pPr>
            <a:lvl5pPr marL="982663" indent="-180975">
              <a:lnSpc>
                <a:spcPct val="95000"/>
              </a:lnSpc>
              <a:spcAft>
                <a:spcPts val="1200"/>
              </a:spcAft>
              <a:defRPr sz="1600">
                <a:solidFill>
                  <a:schemeClr val="bg2">
                    <a:lumMod val="50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EEC2D8B1-7A77-4C47-B6FC-E65F5FB146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944562"/>
            <a:ext cx="10297904" cy="774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/>
            </a:lvl1pPr>
          </a:lstStyle>
          <a:p>
            <a:r>
              <a:rPr lang="fi-FI" dirty="0"/>
              <a:t>Tämä sivumalli on Yksi tekstilaatikko, tähän mahtuu kaksirivinen otsikko, älä kirjoita sen pidempää</a:t>
            </a:r>
          </a:p>
        </p:txBody>
      </p:sp>
      <p:sp>
        <p:nvSpPr>
          <p:cNvPr id="15" name="Date Placeholder 4">
            <a:extLst>
              <a:ext uri="{FF2B5EF4-FFF2-40B4-BE49-F238E27FC236}">
                <a16:creationId xmlns:a16="http://schemas.microsoft.com/office/drawing/2014/main" id="{2EECF96C-C4F2-4291-845A-827450CDBD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12058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bg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fi-FI"/>
              <a:t>28.11.2018</a:t>
            </a:r>
          </a:p>
        </p:txBody>
      </p:sp>
      <p:sp>
        <p:nvSpPr>
          <p:cNvPr id="16" name="Footer Placeholder 6">
            <a:extLst>
              <a:ext uri="{FF2B5EF4-FFF2-40B4-BE49-F238E27FC236}">
                <a16:creationId xmlns:a16="http://schemas.microsoft.com/office/drawing/2014/main" id="{0239BB99-587F-4F12-817E-0D666E6170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17375" y="6356350"/>
            <a:ext cx="7590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kern="800" spc="100" baseline="0">
                <a:solidFill>
                  <a:schemeClr val="bg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fi-FI"/>
              <a:t>© Työterveyslaitos    |    Jari Hakanen</a:t>
            </a:r>
          </a:p>
        </p:txBody>
      </p:sp>
      <p:sp>
        <p:nvSpPr>
          <p:cNvPr id="17" name="Slide Number Placeholder 7">
            <a:extLst>
              <a:ext uri="{FF2B5EF4-FFF2-40B4-BE49-F238E27FC236}">
                <a16:creationId xmlns:a16="http://schemas.microsoft.com/office/drawing/2014/main" id="{12A91F40-1C0E-4DC6-88AB-03BACDE3B0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33212" y="6356350"/>
            <a:ext cx="112058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bg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fld id="{0CED4B1A-FCA2-483F-A5D4-2A977CA5EF49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2073708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ksi tekstilaatikko, ei bullet-li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15D1B3-C6B6-4019-8BE0-E3EB9332C1B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9789" y="1991170"/>
            <a:ext cx="10297904" cy="4138168"/>
          </a:xfrm>
        </p:spPr>
        <p:txBody>
          <a:bodyPr lIns="0" rIns="0" bIns="0"/>
          <a:lstStyle>
            <a:lvl1pPr marL="0" indent="0">
              <a:lnSpc>
                <a:spcPct val="95000"/>
              </a:lnSpc>
              <a:spcAft>
                <a:spcPts val="1200"/>
              </a:spcAft>
              <a:buFont typeface="Arial" panose="020B0604020202020204" pitchFamily="34" charset="0"/>
              <a:buNone/>
              <a:defRPr sz="2200">
                <a:solidFill>
                  <a:schemeClr val="bg2">
                    <a:lumMod val="50000"/>
                  </a:schemeClr>
                </a:solidFill>
                <a:latin typeface="+mn-lt"/>
              </a:defRPr>
            </a:lvl1pPr>
            <a:lvl2pPr marL="180975" indent="0">
              <a:lnSpc>
                <a:spcPct val="95000"/>
              </a:lnSpc>
              <a:spcAft>
                <a:spcPts val="1200"/>
              </a:spcAft>
              <a:buNone/>
              <a:defRPr sz="2000">
                <a:solidFill>
                  <a:schemeClr val="bg2">
                    <a:lumMod val="50000"/>
                  </a:schemeClr>
                </a:solidFill>
                <a:latin typeface="+mn-lt"/>
              </a:defRPr>
            </a:lvl2pPr>
            <a:lvl3pPr marL="361950" indent="0">
              <a:lnSpc>
                <a:spcPct val="95000"/>
              </a:lnSpc>
              <a:spcAft>
                <a:spcPts val="1200"/>
              </a:spcAft>
              <a:buNone/>
              <a:defRPr sz="1800">
                <a:solidFill>
                  <a:schemeClr val="bg2">
                    <a:lumMod val="50000"/>
                  </a:schemeClr>
                </a:solidFill>
                <a:latin typeface="+mn-lt"/>
              </a:defRPr>
            </a:lvl3pPr>
            <a:lvl4pPr marL="534988" indent="0">
              <a:lnSpc>
                <a:spcPct val="95000"/>
              </a:lnSpc>
              <a:spcAft>
                <a:spcPts val="1200"/>
              </a:spcAft>
              <a:buNone/>
              <a:defRPr sz="1600">
                <a:solidFill>
                  <a:schemeClr val="bg2">
                    <a:lumMod val="50000"/>
                  </a:schemeClr>
                </a:solidFill>
                <a:latin typeface="+mn-lt"/>
              </a:defRPr>
            </a:lvl4pPr>
            <a:lvl5pPr marL="715963" indent="0">
              <a:lnSpc>
                <a:spcPct val="95000"/>
              </a:lnSpc>
              <a:spcAft>
                <a:spcPts val="1200"/>
              </a:spcAft>
              <a:buNone/>
              <a:defRPr sz="1600">
                <a:solidFill>
                  <a:schemeClr val="bg2">
                    <a:lumMod val="50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EEC2D8B1-7A77-4C47-B6FC-E65F5FB146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944562"/>
            <a:ext cx="10297904" cy="774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/>
            </a:lvl1pPr>
          </a:lstStyle>
          <a:p>
            <a:r>
              <a:rPr lang="fi-FI" dirty="0"/>
              <a:t>Tämä sivumalli on Yksi tekstilaatikko, ei </a:t>
            </a:r>
            <a:r>
              <a:rPr lang="fi-FI" dirty="0" err="1"/>
              <a:t>bullet</a:t>
            </a:r>
            <a:r>
              <a:rPr lang="fi-FI" dirty="0"/>
              <a:t>-listaa, otsikko enintään kaksi riviä, älä kirjoita sen enempää</a:t>
            </a:r>
          </a:p>
        </p:txBody>
      </p:sp>
      <p:sp>
        <p:nvSpPr>
          <p:cNvPr id="15" name="Date Placeholder 4">
            <a:extLst>
              <a:ext uri="{FF2B5EF4-FFF2-40B4-BE49-F238E27FC236}">
                <a16:creationId xmlns:a16="http://schemas.microsoft.com/office/drawing/2014/main" id="{2EECF96C-C4F2-4291-845A-827450CDBD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12058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bg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fi-FI"/>
              <a:t>28.11.2018</a:t>
            </a:r>
          </a:p>
        </p:txBody>
      </p:sp>
      <p:sp>
        <p:nvSpPr>
          <p:cNvPr id="16" name="Footer Placeholder 6">
            <a:extLst>
              <a:ext uri="{FF2B5EF4-FFF2-40B4-BE49-F238E27FC236}">
                <a16:creationId xmlns:a16="http://schemas.microsoft.com/office/drawing/2014/main" id="{0239BB99-587F-4F12-817E-0D666E6170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17375" y="6356350"/>
            <a:ext cx="7590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kern="800" spc="100" baseline="0">
                <a:solidFill>
                  <a:schemeClr val="bg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fi-FI"/>
              <a:t>© Työterveyslaitos    |    Jari Hakanen</a:t>
            </a:r>
          </a:p>
        </p:txBody>
      </p:sp>
      <p:sp>
        <p:nvSpPr>
          <p:cNvPr id="17" name="Slide Number Placeholder 7">
            <a:extLst>
              <a:ext uri="{FF2B5EF4-FFF2-40B4-BE49-F238E27FC236}">
                <a16:creationId xmlns:a16="http://schemas.microsoft.com/office/drawing/2014/main" id="{12A91F40-1C0E-4DC6-88AB-03BACDE3B0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33212" y="6356350"/>
            <a:ext cx="112058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bg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fld id="{0CED4B1A-FCA2-483F-A5D4-2A977CA5EF49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3142502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image" Target="../media/image2.svg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9380" y="944563"/>
            <a:ext cx="10283321" cy="774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991170"/>
            <a:ext cx="10284503" cy="413816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9A750531-F712-4C7F-ADD2-0BA8EEAA7877}"/>
              </a:ext>
            </a:extLst>
          </p:cNvPr>
          <p:cNvPicPr>
            <a:picLocks noChangeAspect="1"/>
          </p:cNvPicPr>
          <p:nvPr userDrawn="1"/>
        </p:nvPicPr>
        <p:blipFill>
          <a:blip r:embed="rId52">
            <a:extLst>
              <a:ext uri="{96DAC541-7B7A-43D3-8B79-37D633B846F1}">
                <asvg:svgBlip xmlns:asvg="http://schemas.microsoft.com/office/drawing/2016/SVG/main" r:embed="rId53"/>
              </a:ext>
            </a:extLst>
          </a:blip>
          <a:stretch>
            <a:fillRect/>
          </a:stretch>
        </p:blipFill>
        <p:spPr>
          <a:xfrm>
            <a:off x="10257251" y="354804"/>
            <a:ext cx="1440000" cy="198540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A3111CD-16CD-4B58-B1D6-ABF0847839FE}"/>
              </a:ext>
            </a:extLst>
          </p:cNvPr>
          <p:cNvCxnSpPr/>
          <p:nvPr/>
        </p:nvCxnSpPr>
        <p:spPr>
          <a:xfrm>
            <a:off x="0" y="429754"/>
            <a:ext cx="10080000" cy="0"/>
          </a:xfrm>
          <a:prstGeom prst="line">
            <a:avLst/>
          </a:prstGeom>
          <a:ln w="2349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DCCCD53-1C06-42B7-AF3D-1C2659371F2E}"/>
              </a:ext>
            </a:extLst>
          </p:cNvPr>
          <p:cNvCxnSpPr>
            <a:cxnSpLocks/>
          </p:cNvCxnSpPr>
          <p:nvPr/>
        </p:nvCxnSpPr>
        <p:spPr>
          <a:xfrm flipV="1">
            <a:off x="11679421" y="668702"/>
            <a:ext cx="0" cy="6228000"/>
          </a:xfrm>
          <a:prstGeom prst="line">
            <a:avLst/>
          </a:prstGeom>
          <a:ln w="2349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9767B6-09CE-4A12-BAAE-8328D76EF6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12058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bg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fi-FI"/>
              <a:t>28.11.2018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230ACE0-EB42-4806-BBE3-FAB7E20668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17375" y="6356350"/>
            <a:ext cx="7590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kern="800" spc="100" baseline="0">
                <a:solidFill>
                  <a:schemeClr val="bg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fi-FI"/>
              <a:t>© Työterveyslaitos    |    Jari Hakanen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F276D8A-2BBD-4D3F-99AA-CA25AE91D7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33212" y="6356350"/>
            <a:ext cx="112058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bg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fld id="{0CED4B1A-FCA2-483F-A5D4-2A977CA5EF49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76854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  <p:sldLayoutId id="2147483817" r:id="rId10"/>
    <p:sldLayoutId id="2147483818" r:id="rId11"/>
    <p:sldLayoutId id="2147483819" r:id="rId12"/>
    <p:sldLayoutId id="2147483820" r:id="rId13"/>
    <p:sldLayoutId id="2147483821" r:id="rId14"/>
    <p:sldLayoutId id="2147483822" r:id="rId15"/>
    <p:sldLayoutId id="2147483823" r:id="rId16"/>
    <p:sldLayoutId id="2147483824" r:id="rId17"/>
    <p:sldLayoutId id="2147483825" r:id="rId18"/>
    <p:sldLayoutId id="2147483826" r:id="rId19"/>
    <p:sldLayoutId id="2147483827" r:id="rId20"/>
    <p:sldLayoutId id="2147483828" r:id="rId21"/>
    <p:sldLayoutId id="2147483829" r:id="rId22"/>
    <p:sldLayoutId id="2147483830" r:id="rId23"/>
    <p:sldLayoutId id="2147483831" r:id="rId24"/>
    <p:sldLayoutId id="2147483832" r:id="rId25"/>
    <p:sldLayoutId id="2147483833" r:id="rId26"/>
    <p:sldLayoutId id="2147483834" r:id="rId27"/>
    <p:sldLayoutId id="2147483835" r:id="rId28"/>
    <p:sldLayoutId id="2147483836" r:id="rId29"/>
    <p:sldLayoutId id="2147483837" r:id="rId30"/>
    <p:sldLayoutId id="2147483838" r:id="rId31"/>
    <p:sldLayoutId id="2147483839" r:id="rId32"/>
    <p:sldLayoutId id="2147483840" r:id="rId33"/>
    <p:sldLayoutId id="2147483841" r:id="rId34"/>
    <p:sldLayoutId id="2147483842" r:id="rId35"/>
    <p:sldLayoutId id="2147483843" r:id="rId36"/>
    <p:sldLayoutId id="2147483844" r:id="rId37"/>
    <p:sldLayoutId id="2147483845" r:id="rId38"/>
    <p:sldLayoutId id="2147483846" r:id="rId39"/>
    <p:sldLayoutId id="2147483847" r:id="rId40"/>
    <p:sldLayoutId id="2147483849" r:id="rId41"/>
    <p:sldLayoutId id="2147483896" r:id="rId42"/>
    <p:sldLayoutId id="2147483910" r:id="rId43"/>
    <p:sldLayoutId id="2147483911" r:id="rId44"/>
    <p:sldLayoutId id="2147483914" r:id="rId45"/>
    <p:sldLayoutId id="2147483915" r:id="rId46"/>
    <p:sldLayoutId id="2147483916" r:id="rId47"/>
    <p:sldLayoutId id="2147483917" r:id="rId48"/>
    <p:sldLayoutId id="2147483918" r:id="rId49"/>
    <p:sldLayoutId id="2147483919" r:id="rId50"/>
  </p:sldLayoutIdLst>
  <p:hf sldNum="0"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tabLst/>
        <a:defRPr lang="en-US" sz="3200" b="1" kern="1200" baseline="0" dirty="0" smtClean="0">
          <a:solidFill>
            <a:schemeClr val="tx2"/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266700" indent="-266700" algn="l" defTabSz="914400" rtl="0" eaLnBrk="1" latinLnBrk="0" hangingPunct="1">
        <a:lnSpc>
          <a:spcPct val="95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2200" b="0" kern="1200">
          <a:solidFill>
            <a:schemeClr val="bg2">
              <a:lumMod val="50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1pPr>
      <a:lvl2pPr marL="468000" indent="-228600" algn="l" defTabSz="914400" rtl="0" eaLnBrk="1" latinLnBrk="0" hangingPunct="1">
        <a:lnSpc>
          <a:spcPct val="90000"/>
        </a:lnSpc>
        <a:spcBef>
          <a:spcPts val="0"/>
        </a:spcBef>
        <a:spcAft>
          <a:spcPts val="1600"/>
        </a:spcAft>
        <a:buFont typeface="Arial" panose="020B0604020202020204" pitchFamily="34" charset="0"/>
        <a:buChar char="•"/>
        <a:defRPr sz="2200" kern="1200">
          <a:solidFill>
            <a:schemeClr val="tx1">
              <a:lumMod val="95000"/>
              <a:lumOff val="5000"/>
            </a:schemeClr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9263" indent="-182563" algn="l" defTabSz="914400" rtl="0" eaLnBrk="1" latinLnBrk="0" hangingPunct="1">
        <a:lnSpc>
          <a:spcPct val="95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2000" kern="1200">
          <a:solidFill>
            <a:schemeClr val="bg2">
              <a:lumMod val="50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3pPr>
      <a:lvl4pPr marL="630238" indent="-180975" algn="l" defTabSz="914400" rtl="0" eaLnBrk="1" latinLnBrk="0" hangingPunct="1">
        <a:lnSpc>
          <a:spcPct val="95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1800" kern="1200" spc="20" baseline="0">
          <a:solidFill>
            <a:schemeClr val="bg2">
              <a:lumMod val="50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4pPr>
      <a:lvl5pPr marL="801688" indent="-171450" algn="l" defTabSz="914400" rtl="0" eaLnBrk="1" latinLnBrk="0" hangingPunct="1">
        <a:lnSpc>
          <a:spcPct val="95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1600" kern="1200" spc="20" baseline="0">
          <a:solidFill>
            <a:schemeClr val="bg2">
              <a:lumMod val="50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0" pos="325" userDrawn="1">
          <p15:clr>
            <a:srgbClr val="F26B43"/>
          </p15:clr>
        </p15:guide>
        <p15:guide id="11" orient="horz" pos="1026" userDrawn="1">
          <p15:clr>
            <a:srgbClr val="F26B43"/>
          </p15:clr>
        </p15:guide>
        <p15:guide id="12" pos="7355" userDrawn="1">
          <p15:clr>
            <a:srgbClr val="F26B43"/>
          </p15:clr>
        </p15:guide>
        <p15:guide id="13" pos="7151" userDrawn="1">
          <p15:clr>
            <a:srgbClr val="F26B43"/>
          </p15:clr>
        </p15:guide>
        <p15:guide id="14" pos="529" userDrawn="1">
          <p15:clr>
            <a:srgbClr val="F26B43"/>
          </p15:clr>
        </p15:guide>
        <p15:guide id="15" orient="horz" pos="4156" userDrawn="1">
          <p15:clr>
            <a:srgbClr val="F26B43"/>
          </p15:clr>
        </p15:guide>
        <p15:guide id="16" orient="horz" pos="3816" userDrawn="1">
          <p15:clr>
            <a:srgbClr val="F26B43"/>
          </p15:clr>
        </p15:guide>
        <p15:guide id="17" orient="horz" pos="595" userDrawn="1">
          <p15:clr>
            <a:srgbClr val="F26B43"/>
          </p15:clr>
        </p15:guide>
        <p15:guide id="18" pos="635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4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4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sv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53.svg"/><Relationship Id="rId5" Type="http://schemas.openxmlformats.org/officeDocument/2006/relationships/image" Target="../media/image52.png"/><Relationship Id="rId4" Type="http://schemas.openxmlformats.org/officeDocument/2006/relationships/image" Target="../media/image51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8.xml"/><Relationship Id="rId5" Type="http://schemas.openxmlformats.org/officeDocument/2006/relationships/image" Target="../media/image58.jpg"/><Relationship Id="rId4" Type="http://schemas.openxmlformats.org/officeDocument/2006/relationships/image" Target="../media/image5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9.xml"/><Relationship Id="rId5" Type="http://schemas.openxmlformats.org/officeDocument/2006/relationships/image" Target="../media/image61.png"/><Relationship Id="rId4" Type="http://schemas.openxmlformats.org/officeDocument/2006/relationships/image" Target="../media/image60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4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tl.fi/tyossa-kehittyminen-on-tarkeampi-tyon-imun-lahde-kuin-tyon-itsenaisyys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tl.fi/ajankohtaista/blogi/iasta-tyon-imua" TargetMode="External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71.jpeg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5E96230-E083-4F7C-8EEF-8A21F6B2C2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35931" y="1509360"/>
            <a:ext cx="8564686" cy="1506934"/>
          </a:xfrm>
        </p:spPr>
        <p:txBody>
          <a:bodyPr/>
          <a:lstStyle/>
          <a:p>
            <a:r>
              <a:rPr lang="fi-FI" dirty="0">
                <a:latin typeface="+mj-lt"/>
                <a:ea typeface="Aptos" panose="020B0004020202020204" pitchFamily="34" charset="0"/>
              </a:rPr>
              <a:t>T</a:t>
            </a:r>
            <a:r>
              <a:rPr lang="fi-FI" dirty="0">
                <a:effectLst/>
                <a:latin typeface="+mj-lt"/>
                <a:ea typeface="Aptos" panose="020B0004020202020204" pitchFamily="34" charset="0"/>
              </a:rPr>
              <a:t>oivon tällä puolen</a:t>
            </a:r>
            <a:endParaRPr lang="fi-FI" dirty="0">
              <a:latin typeface="+mj-lt"/>
            </a:endParaRPr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2DE97D68-C1EB-4718-A88E-7D5414EC1B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0020" y="3841706"/>
            <a:ext cx="9697165" cy="1016000"/>
          </a:xfrm>
        </p:spPr>
        <p:txBody>
          <a:bodyPr/>
          <a:lstStyle/>
          <a:p>
            <a:endParaRPr lang="en-US" dirty="0"/>
          </a:p>
          <a:p>
            <a:r>
              <a:rPr lang="fi-FI" b="1" dirty="0">
                <a:ea typeface="Calibri" panose="020F0502020204030204" pitchFamily="34" charset="0"/>
              </a:rPr>
              <a:t>Lappeenranta-seminaari: Kehittyvä, inhimillinen ja tuloksellinen kunta- ja hyvinvointialuetyö </a:t>
            </a:r>
            <a:r>
              <a:rPr lang="fi-FI" b="1" dirty="0">
                <a:effectLst/>
                <a:ea typeface="Calibri" panose="020F0502020204030204" pitchFamily="34" charset="0"/>
              </a:rPr>
              <a:t>23.8. 2024</a:t>
            </a:r>
            <a:endParaRPr lang="en-US" b="1" dirty="0"/>
          </a:p>
          <a:p>
            <a:endParaRPr lang="en-US" dirty="0"/>
          </a:p>
          <a:p>
            <a:r>
              <a:rPr lang="en-US" dirty="0"/>
              <a:t>Jari Hakanen </a:t>
            </a:r>
            <a:r>
              <a:rPr lang="en-US" dirty="0" err="1"/>
              <a:t>tutkimusprofessori</a:t>
            </a:r>
            <a:r>
              <a:rPr lang="en-US" dirty="0"/>
              <a:t>, </a:t>
            </a:r>
            <a:r>
              <a:rPr lang="en-US" dirty="0" err="1"/>
              <a:t>sosiaalipsykologian</a:t>
            </a:r>
            <a:r>
              <a:rPr lang="en-US" dirty="0"/>
              <a:t> </a:t>
            </a:r>
            <a:r>
              <a:rPr lang="en-US" dirty="0" err="1"/>
              <a:t>dosentti</a:t>
            </a:r>
            <a:endParaRPr lang="fi-FI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E4CFFBE-67D6-469E-AACC-073A7DC366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13447" y="5305077"/>
            <a:ext cx="8642840" cy="471805"/>
          </a:xfrm>
        </p:spPr>
        <p:txBody>
          <a:bodyPr/>
          <a:lstStyle/>
          <a:p>
            <a:r>
              <a:rPr lang="en-US" dirty="0">
                <a:latin typeface="+mn-lt"/>
              </a:rPr>
              <a:t>jari.hakanen@ttl.fi   |   X: @jari_hakanen</a:t>
            </a:r>
          </a:p>
          <a:p>
            <a:r>
              <a:rPr lang="fi-FI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Linkedin.com/in/jari-hakanen-7944a612/</a:t>
            </a:r>
          </a:p>
        </p:txBody>
      </p:sp>
    </p:spTree>
    <p:extLst>
      <p:ext uri="{BB962C8B-B14F-4D97-AF65-F5344CB8AC3E}">
        <p14:creationId xmlns:p14="http://schemas.microsoft.com/office/powerpoint/2010/main" val="28747334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/>
          </p:cNvSpPr>
          <p:nvPr>
            <p:ph type="title"/>
          </p:nvPr>
        </p:nvSpPr>
        <p:spPr>
          <a:xfrm>
            <a:off x="526473" y="657142"/>
            <a:ext cx="11139054" cy="774000"/>
          </a:xfrm>
        </p:spPr>
        <p:txBody>
          <a:bodyPr/>
          <a:lstStyle/>
          <a:p>
            <a:r>
              <a:rPr lang="fi-FI" altLang="fi-FI" dirty="0">
                <a:cs typeface="Helvetica" panose="020B0604020202020204" pitchFamily="34" charset="0"/>
              </a:rPr>
              <a:t>Johtaminen on keskustelu (</a:t>
            </a:r>
            <a:r>
              <a:rPr lang="fi-FI" altLang="fi-FI" dirty="0" err="1">
                <a:cs typeface="Helvetica" panose="020B0604020202020204" pitchFamily="34" charset="0"/>
              </a:rPr>
              <a:t>Groysberg</a:t>
            </a:r>
            <a:r>
              <a:rPr lang="fi-FI" altLang="fi-FI" dirty="0">
                <a:cs typeface="Helvetica" panose="020B0604020202020204" pitchFamily="34" charset="0"/>
              </a:rPr>
              <a:t> &amp; </a:t>
            </a:r>
            <a:r>
              <a:rPr lang="fi-FI" altLang="fi-FI" dirty="0" err="1">
                <a:cs typeface="Helvetica" panose="020B0604020202020204" pitchFamily="34" charset="0"/>
              </a:rPr>
              <a:t>Slind</a:t>
            </a:r>
            <a:r>
              <a:rPr lang="fi-FI" altLang="fi-FI" dirty="0">
                <a:cs typeface="Helvetica" panose="020B0604020202020204" pitchFamily="34" charset="0"/>
              </a:rPr>
              <a:t>, HBR, 2012)</a:t>
            </a:r>
          </a:p>
        </p:txBody>
      </p:sp>
      <p:sp>
        <p:nvSpPr>
          <p:cNvPr id="130052" name="Rectangle 6"/>
          <p:cNvSpPr>
            <a:spLocks/>
          </p:cNvSpPr>
          <p:nvPr/>
        </p:nvSpPr>
        <p:spPr bwMode="auto">
          <a:xfrm>
            <a:off x="3342086" y="1876425"/>
            <a:ext cx="5347097" cy="3767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22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6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6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2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9pPr>
          </a:lstStyle>
          <a:p>
            <a:pPr>
              <a:lnSpc>
                <a:spcPct val="90000"/>
              </a:lnSpc>
            </a:pPr>
            <a:endParaRPr lang="fi-FI" altLang="fi-FI" sz="1200" b="1">
              <a:solidFill>
                <a:schemeClr val="tx1"/>
              </a:solidFill>
            </a:endParaRPr>
          </a:p>
        </p:txBody>
      </p:sp>
      <p:sp>
        <p:nvSpPr>
          <p:cNvPr id="130053" name="Rectangle 7"/>
          <p:cNvSpPr>
            <a:spLocks/>
          </p:cNvSpPr>
          <p:nvPr/>
        </p:nvSpPr>
        <p:spPr bwMode="auto">
          <a:xfrm>
            <a:off x="515124" y="1214437"/>
            <a:ext cx="10607579" cy="4174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22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6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6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2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9pPr>
          </a:lstStyle>
          <a:p>
            <a:pPr>
              <a:lnSpc>
                <a:spcPct val="90000"/>
              </a:lnSpc>
            </a:pPr>
            <a:endParaRPr lang="fi-FI" altLang="fi-FI" sz="2000" dirty="0">
              <a:solidFill>
                <a:schemeClr val="tx1"/>
              </a:solidFill>
              <a:latin typeface="+mn-lt"/>
              <a:cs typeface="Segoe UI Semilight" panose="020B0402040204020203" pitchFamily="34" charset="0"/>
            </a:endParaRPr>
          </a:p>
          <a:p>
            <a:pPr>
              <a:lnSpc>
                <a:spcPct val="90000"/>
              </a:lnSpc>
            </a:pPr>
            <a:r>
              <a:rPr lang="fi-FI" altLang="fi-FI" sz="2000" dirty="0">
                <a:solidFill>
                  <a:schemeClr val="tx1"/>
                </a:solidFill>
                <a:latin typeface="+mn-lt"/>
                <a:cs typeface="Segoe UI Semilight" panose="020B0402040204020203" pitchFamily="34" charset="0"/>
              </a:rPr>
              <a:t>Lähelle tuleminen ("</a:t>
            </a:r>
            <a:r>
              <a:rPr lang="fi-FI" altLang="fi-FI" sz="2000" dirty="0" err="1">
                <a:solidFill>
                  <a:schemeClr val="tx1"/>
                </a:solidFill>
                <a:latin typeface="+mn-lt"/>
                <a:cs typeface="Segoe UI Semilight" panose="020B0402040204020203" pitchFamily="34" charset="0"/>
              </a:rPr>
              <a:t>intimacy</a:t>
            </a:r>
            <a:r>
              <a:rPr lang="fi-FI" altLang="fi-FI" sz="2000" dirty="0">
                <a:solidFill>
                  <a:schemeClr val="tx1"/>
                </a:solidFill>
                <a:latin typeface="+mn-lt"/>
                <a:cs typeface="Segoe UI Semilight" panose="020B0402040204020203" pitchFamily="34" charset="0"/>
              </a:rPr>
              <a:t>")</a:t>
            </a:r>
          </a:p>
          <a:p>
            <a:pPr lvl="1">
              <a:lnSpc>
                <a:spcPct val="90000"/>
              </a:lnSpc>
              <a:buFontTx/>
              <a:buChar char="-"/>
            </a:pPr>
            <a:r>
              <a:rPr lang="fi-FI" altLang="fi-FI" sz="2000" dirty="0">
                <a:solidFill>
                  <a:schemeClr val="tx1"/>
                </a:solidFill>
                <a:latin typeface="+mn-lt"/>
                <a:cs typeface="Segoe UI Semilight" panose="020B0402040204020203" pitchFamily="34" charset="0"/>
              </a:rPr>
              <a:t>henkilöstön luottamuksen saavuttaminen; keskittyvä kuunteleminen; suoraan ja henkilökohtaisesti kommunikointi; kunnioitus, nöyryys ja uteliaisuus</a:t>
            </a:r>
          </a:p>
          <a:p>
            <a:pPr lvl="1">
              <a:lnSpc>
                <a:spcPct val="90000"/>
              </a:lnSpc>
              <a:buFontTx/>
              <a:buNone/>
            </a:pPr>
            <a:endParaRPr lang="fi-FI" altLang="fi-FI" sz="2000" dirty="0">
              <a:solidFill>
                <a:schemeClr val="tx1"/>
              </a:solidFill>
              <a:latin typeface="+mn-lt"/>
              <a:cs typeface="Segoe UI Semilight" panose="020B0402040204020203" pitchFamily="34" charset="0"/>
            </a:endParaRPr>
          </a:p>
          <a:p>
            <a:pPr>
              <a:lnSpc>
                <a:spcPct val="90000"/>
              </a:lnSpc>
            </a:pPr>
            <a:r>
              <a:rPr lang="fi-FI" altLang="fi-FI" sz="2000" dirty="0">
                <a:solidFill>
                  <a:schemeClr val="tx1"/>
                </a:solidFill>
                <a:latin typeface="+mn-lt"/>
                <a:cs typeface="Segoe UI Semilight" panose="020B0402040204020203" pitchFamily="34" charset="0"/>
              </a:rPr>
              <a:t>Vuoropuhelun edistäminen ("</a:t>
            </a:r>
            <a:r>
              <a:rPr lang="fi-FI" altLang="fi-FI" sz="2000" dirty="0" err="1">
                <a:solidFill>
                  <a:schemeClr val="tx1"/>
                </a:solidFill>
                <a:latin typeface="+mn-lt"/>
                <a:cs typeface="Segoe UI Semilight" panose="020B0402040204020203" pitchFamily="34" charset="0"/>
              </a:rPr>
              <a:t>Interactivity</a:t>
            </a:r>
            <a:r>
              <a:rPr lang="fi-FI" altLang="fi-FI" sz="2000" dirty="0">
                <a:solidFill>
                  <a:schemeClr val="tx1"/>
                </a:solidFill>
                <a:latin typeface="+mn-lt"/>
                <a:cs typeface="Segoe UI Semilight" panose="020B0402040204020203" pitchFamily="34" charset="0"/>
              </a:rPr>
              <a:t>")</a:t>
            </a:r>
          </a:p>
          <a:p>
            <a:pPr lvl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fi-FI" altLang="fi-FI" sz="2000" dirty="0">
                <a:solidFill>
                  <a:schemeClr val="tx1"/>
                </a:solidFill>
                <a:latin typeface="+mn-lt"/>
                <a:cs typeface="Segoe UI Semilight" panose="020B0402040204020203" pitchFamily="34" charset="0"/>
              </a:rPr>
              <a:t>-	puhuu ihmisten kanssa (ei ihmisille); molemmin suuntaisesti ja kasvotusten; hyödyntää videota ja sosiaalista mediaa </a:t>
            </a:r>
          </a:p>
          <a:p>
            <a:pPr lvl="1">
              <a:lnSpc>
                <a:spcPct val="90000"/>
              </a:lnSpc>
              <a:buFont typeface="Arial" panose="020B0604020202020204" pitchFamily="34" charset="0"/>
              <a:buNone/>
            </a:pPr>
            <a:endParaRPr lang="fi-FI" altLang="fi-FI" sz="2000" dirty="0">
              <a:solidFill>
                <a:schemeClr val="tx1"/>
              </a:solidFill>
              <a:latin typeface="+mn-lt"/>
              <a:cs typeface="Segoe UI Semilight" panose="020B0402040204020203" pitchFamily="34" charset="0"/>
            </a:endParaRPr>
          </a:p>
          <a:p>
            <a:pPr>
              <a:lnSpc>
                <a:spcPct val="90000"/>
              </a:lnSpc>
            </a:pPr>
            <a:r>
              <a:rPr lang="fi-FI" altLang="fi-FI" sz="2000" dirty="0">
                <a:solidFill>
                  <a:schemeClr val="tx1"/>
                </a:solidFill>
                <a:latin typeface="+mn-lt"/>
                <a:cs typeface="Segoe UI Semilight" panose="020B0402040204020203" pitchFamily="34" charset="0"/>
              </a:rPr>
              <a:t>Työntekijöiden roolien laajentaminen ("</a:t>
            </a:r>
            <a:r>
              <a:rPr lang="fi-FI" altLang="fi-FI" sz="2000" dirty="0" err="1">
                <a:solidFill>
                  <a:schemeClr val="tx1"/>
                </a:solidFill>
                <a:latin typeface="+mn-lt"/>
                <a:cs typeface="Segoe UI Semilight" panose="020B0402040204020203" pitchFamily="34" charset="0"/>
              </a:rPr>
              <a:t>Inclusion</a:t>
            </a:r>
            <a:r>
              <a:rPr lang="fi-FI" altLang="fi-FI" sz="2000" dirty="0">
                <a:solidFill>
                  <a:schemeClr val="tx1"/>
                </a:solidFill>
                <a:latin typeface="+mn-lt"/>
                <a:cs typeface="Segoe UI Semilight" panose="020B0402040204020203" pitchFamily="34" charset="0"/>
              </a:rPr>
              <a:t>")</a:t>
            </a:r>
          </a:p>
          <a:p>
            <a:pPr lvl="1">
              <a:lnSpc>
                <a:spcPct val="90000"/>
              </a:lnSpc>
              <a:buFontTx/>
              <a:buChar char="-"/>
            </a:pPr>
            <a:r>
              <a:rPr lang="fi-FI" altLang="fi-FI" sz="2000" dirty="0">
                <a:solidFill>
                  <a:schemeClr val="tx1"/>
                </a:solidFill>
                <a:latin typeface="+mn-lt"/>
                <a:cs typeface="Segoe UI Semilight" panose="020B0402040204020203" pitchFamily="34" charset="0"/>
              </a:rPr>
              <a:t>työntekijästä täysverinen keskustelun sisällön ja organisaatiotarinan tuottajia; työntekijät brändilähettiläitä</a:t>
            </a:r>
          </a:p>
          <a:p>
            <a:pPr lvl="1">
              <a:lnSpc>
                <a:spcPct val="90000"/>
              </a:lnSpc>
              <a:buFontTx/>
              <a:buNone/>
            </a:pPr>
            <a:endParaRPr lang="fi-FI" altLang="fi-FI" sz="2000" dirty="0">
              <a:solidFill>
                <a:schemeClr val="tx1"/>
              </a:solidFill>
              <a:latin typeface="+mn-lt"/>
              <a:cs typeface="Segoe UI Semilight" panose="020B0402040204020203" pitchFamily="34" charset="0"/>
            </a:endParaRPr>
          </a:p>
          <a:p>
            <a:pPr>
              <a:lnSpc>
                <a:spcPct val="90000"/>
              </a:lnSpc>
            </a:pPr>
            <a:r>
              <a:rPr lang="fi-FI" altLang="fi-FI" sz="2000" dirty="0">
                <a:solidFill>
                  <a:schemeClr val="tx1"/>
                </a:solidFill>
                <a:latin typeface="+mn-lt"/>
                <a:cs typeface="Segoe UI Semilight" panose="020B0402040204020203" pitchFamily="34" charset="0"/>
              </a:rPr>
              <a:t>Vision ja "suuren kuvan" kommunikointi ja strategian synnyttäminen yhdessä ("</a:t>
            </a:r>
            <a:r>
              <a:rPr lang="fi-FI" altLang="fi-FI" sz="2000" dirty="0" err="1">
                <a:solidFill>
                  <a:schemeClr val="tx1"/>
                </a:solidFill>
                <a:latin typeface="+mn-lt"/>
                <a:cs typeface="Segoe UI Semilight" panose="020B0402040204020203" pitchFamily="34" charset="0"/>
              </a:rPr>
              <a:t>Intentionality</a:t>
            </a:r>
            <a:r>
              <a:rPr lang="fi-FI" altLang="fi-FI" sz="2000" dirty="0">
                <a:solidFill>
                  <a:schemeClr val="tx1"/>
                </a:solidFill>
                <a:latin typeface="+mn-lt"/>
                <a:cs typeface="Segoe UI Semilight" panose="020B0402040204020203" pitchFamily="34" charset="0"/>
              </a:rPr>
              <a:t>”)</a:t>
            </a:r>
          </a:p>
          <a:p>
            <a:pPr lvl="1">
              <a:lnSpc>
                <a:spcPct val="90000"/>
              </a:lnSpc>
              <a:buFontTx/>
              <a:buChar char="-"/>
            </a:pPr>
            <a:r>
              <a:rPr lang="fi-FI" altLang="fi-FI" sz="2000" dirty="0">
                <a:solidFill>
                  <a:schemeClr val="tx1"/>
                </a:solidFill>
                <a:latin typeface="+mn-lt"/>
                <a:cs typeface="Segoe UI Semilight" panose="020B0402040204020203" pitchFamily="34" charset="0"/>
              </a:rPr>
              <a:t>keskustelun tuloksena henkilöstölle selkeä kuva yrityksen tilanteesta ja strategisista periaatteista; henkilöstö luomassa strategiaa ja strategiasta juonnettua toimintaa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20088" y="6578933"/>
            <a:ext cx="6597650" cy="365125"/>
          </a:xfrm>
        </p:spPr>
        <p:txBody>
          <a:bodyPr/>
          <a:lstStyle/>
          <a:p>
            <a:r>
              <a:rPr lang="fi-FI" sz="1000" dirty="0"/>
              <a:t>© Työterveyslaitos     |     Jari Hakanen     |     www.ttl.fi</a:t>
            </a:r>
          </a:p>
        </p:txBody>
      </p:sp>
    </p:spTree>
    <p:extLst>
      <p:ext uri="{BB962C8B-B14F-4D97-AF65-F5344CB8AC3E}">
        <p14:creationId xmlns:p14="http://schemas.microsoft.com/office/powerpoint/2010/main" val="15548993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2776" y="390219"/>
            <a:ext cx="10283321" cy="774000"/>
          </a:xfrm>
        </p:spPr>
        <p:txBody>
          <a:bodyPr/>
          <a:lstStyle/>
          <a:p>
            <a:r>
              <a:rPr lang="fi-FI" sz="3200" b="1" dirty="0">
                <a:solidFill>
                  <a:srgbClr val="003B81"/>
                </a:solidFill>
                <a:latin typeface="+mn-lt"/>
                <a:cs typeface="Segoe UI Light" panose="020B0502040204020203" pitchFamily="34" charset="0"/>
              </a:rPr>
              <a:t>Millainen kulttuuri </a:t>
            </a:r>
            <a:r>
              <a:rPr lang="fi-FI" dirty="0">
                <a:solidFill>
                  <a:srgbClr val="003B81"/>
                </a:solidFill>
                <a:latin typeface="+mn-lt"/>
                <a:cs typeface="Segoe UI Light" panose="020B0502040204020203" pitchFamily="34" charset="0"/>
              </a:rPr>
              <a:t>organisaatiossasi </a:t>
            </a:r>
            <a:r>
              <a:rPr lang="fi-FI" sz="3200" b="1" dirty="0">
                <a:solidFill>
                  <a:srgbClr val="003B81"/>
                </a:solidFill>
                <a:latin typeface="+mn-lt"/>
                <a:cs typeface="Segoe UI Light" panose="020B0502040204020203" pitchFamily="34" charset="0"/>
              </a:rPr>
              <a:t>vallitsee? </a:t>
            </a:r>
          </a:p>
        </p:txBody>
      </p:sp>
      <p:cxnSp>
        <p:nvCxnSpPr>
          <p:cNvPr id="7" name="Straight Arrow Connector 6"/>
          <p:cNvCxnSpPr>
            <a:cxnSpLocks/>
          </p:cNvCxnSpPr>
          <p:nvPr/>
        </p:nvCxnSpPr>
        <p:spPr>
          <a:xfrm>
            <a:off x="1989756" y="3922083"/>
            <a:ext cx="7966140" cy="44526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 flipV="1">
            <a:off x="5773884" y="1625126"/>
            <a:ext cx="31173" cy="4571999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816029" y="1651324"/>
            <a:ext cx="2940485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i-FI" sz="2000" b="1" dirty="0">
                <a:solidFill>
                  <a:srgbClr val="FF0000"/>
                </a:solidFill>
              </a:rPr>
              <a:t>Tarkoitus</a:t>
            </a:r>
          </a:p>
          <a:p>
            <a:pPr algn="ctr"/>
            <a:r>
              <a:rPr lang="fi-FI" sz="1600" dirty="0"/>
              <a:t>Pitkä tähtäin, sosiaalinen vastuu, </a:t>
            </a:r>
          </a:p>
          <a:p>
            <a:pPr algn="ctr"/>
            <a:r>
              <a:rPr lang="fi-FI" sz="1600" dirty="0"/>
              <a:t>idealismi, altruismi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165237" y="4152828"/>
            <a:ext cx="28732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i-FI" sz="2000" b="1" dirty="0">
                <a:solidFill>
                  <a:srgbClr val="FF0000"/>
                </a:solidFill>
              </a:rPr>
              <a:t>Järjestys</a:t>
            </a:r>
          </a:p>
          <a:p>
            <a:pPr algn="ctr"/>
            <a:r>
              <a:rPr lang="fi-FI" sz="1600" dirty="0"/>
              <a:t>Rakenne, jaetut normit, säännöt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939187" y="5607770"/>
            <a:ext cx="41220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i-FI" sz="2000" b="1" dirty="0">
                <a:solidFill>
                  <a:srgbClr val="FF0000"/>
                </a:solidFill>
              </a:rPr>
              <a:t>Turvallisuus</a:t>
            </a:r>
          </a:p>
          <a:p>
            <a:pPr algn="ctr"/>
            <a:r>
              <a:rPr lang="fi-FI" sz="1600" dirty="0"/>
              <a:t>Suunnitelmallisuus, ennakoitavuus, varovaisuus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068436" y="1664045"/>
            <a:ext cx="37980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i-FI" sz="2000" b="1" dirty="0">
                <a:solidFill>
                  <a:srgbClr val="FF0000"/>
                </a:solidFill>
              </a:rPr>
              <a:t>Oppiminen</a:t>
            </a:r>
            <a:r>
              <a:rPr lang="fi-FI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</a:p>
          <a:p>
            <a:pPr algn="ctr"/>
            <a:r>
              <a:rPr lang="fi-FI" sz="1600" dirty="0"/>
              <a:t>Luovuus, uteliaisuus, vaihtoehtojen tutkailu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913312" y="5592381"/>
            <a:ext cx="26959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i-FI" sz="2000" b="1" dirty="0">
                <a:solidFill>
                  <a:srgbClr val="FF0000"/>
                </a:solidFill>
              </a:rPr>
              <a:t>Auktoriteett</a:t>
            </a:r>
            <a:r>
              <a:rPr lang="fi-FI" b="1" dirty="0">
                <a:solidFill>
                  <a:srgbClr val="FF0000"/>
                </a:solidFill>
              </a:rPr>
              <a:t>i</a:t>
            </a:r>
          </a:p>
          <a:p>
            <a:pPr algn="ctr"/>
            <a:r>
              <a:rPr lang="fi-FI" sz="1600" dirty="0"/>
              <a:t>Voima, kontrolli, päättäväisyys</a:t>
            </a:r>
          </a:p>
        </p:txBody>
      </p:sp>
      <p:sp>
        <p:nvSpPr>
          <p:cNvPr id="20" name="TextBox 19"/>
          <p:cNvSpPr txBox="1"/>
          <p:nvPr/>
        </p:nvSpPr>
        <p:spPr>
          <a:xfrm rot="16200000">
            <a:off x="857451" y="3614242"/>
            <a:ext cx="1531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400" b="1" dirty="0"/>
              <a:t>Itsenäinen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085008" y="1303325"/>
            <a:ext cx="1261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b="1" dirty="0"/>
              <a:t>Joustavuus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178982" y="6223322"/>
            <a:ext cx="10454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b="1" dirty="0"/>
              <a:t>Pysyvyys</a:t>
            </a:r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-106565" y="6429705"/>
            <a:ext cx="6597650" cy="365125"/>
          </a:xfrm>
        </p:spPr>
        <p:txBody>
          <a:bodyPr/>
          <a:lstStyle/>
          <a:p>
            <a:r>
              <a:rPr lang="fi-FI" sz="1000" dirty="0"/>
              <a:t>© Työterveyslaitos     |     Jari Hakanen     |     www.ttl.fi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1C14776-8AFD-418F-AF3B-BD3A90B1800D}"/>
              </a:ext>
            </a:extLst>
          </p:cNvPr>
          <p:cNvSpPr txBox="1"/>
          <p:nvPr/>
        </p:nvSpPr>
        <p:spPr>
          <a:xfrm>
            <a:off x="8474427" y="6376623"/>
            <a:ext cx="19804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600" dirty="0"/>
              <a:t>(</a:t>
            </a:r>
            <a:r>
              <a:rPr lang="fi-FI" sz="1600" dirty="0" err="1"/>
              <a:t>Groysberg</a:t>
            </a:r>
            <a:r>
              <a:rPr lang="fi-FI" sz="1600" dirty="0"/>
              <a:t> ym. 2018)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B9A70F8-0034-425E-8249-A4A703660457}"/>
              </a:ext>
            </a:extLst>
          </p:cNvPr>
          <p:cNvSpPr txBox="1"/>
          <p:nvPr/>
        </p:nvSpPr>
        <p:spPr>
          <a:xfrm rot="16200000">
            <a:off x="8837192" y="3614241"/>
            <a:ext cx="28296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400" b="1" dirty="0"/>
              <a:t>Toisiinsa kytkeytyvät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0FA1A2D5-3E53-4FCA-B1D6-D3AD7D2A2765}"/>
              </a:ext>
            </a:extLst>
          </p:cNvPr>
          <p:cNvSpPr/>
          <p:nvPr/>
        </p:nvSpPr>
        <p:spPr>
          <a:xfrm>
            <a:off x="6448023" y="1764406"/>
            <a:ext cx="218940" cy="1888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4B1A2EF5-2688-4B3F-9650-67F02A6756CD}"/>
              </a:ext>
            </a:extLst>
          </p:cNvPr>
          <p:cNvSpPr/>
          <p:nvPr/>
        </p:nvSpPr>
        <p:spPr>
          <a:xfrm>
            <a:off x="4866068" y="1764653"/>
            <a:ext cx="218940" cy="18889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E9C4887-FF38-4DEA-BED8-2474EBF85297}"/>
              </a:ext>
            </a:extLst>
          </p:cNvPr>
          <p:cNvSpPr txBox="1"/>
          <p:nvPr/>
        </p:nvSpPr>
        <p:spPr>
          <a:xfrm>
            <a:off x="6526355" y="2972861"/>
            <a:ext cx="35993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i-FI" sz="2000" b="1" dirty="0">
                <a:solidFill>
                  <a:srgbClr val="FF0000"/>
                </a:solidFill>
              </a:rPr>
              <a:t>Välittäminen</a:t>
            </a:r>
          </a:p>
          <a:p>
            <a:pPr algn="ctr"/>
            <a:r>
              <a:rPr lang="fi-FI" sz="1600" dirty="0"/>
              <a:t>Luottamus, positiiviset suhteet, yhteistyö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D52EE66-4E8F-48E2-A32E-7BA9CFE59D83}"/>
              </a:ext>
            </a:extLst>
          </p:cNvPr>
          <p:cNvSpPr txBox="1"/>
          <p:nvPr/>
        </p:nvSpPr>
        <p:spPr>
          <a:xfrm>
            <a:off x="1273073" y="4202265"/>
            <a:ext cx="37585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i-FI" sz="2000" b="1" dirty="0">
                <a:solidFill>
                  <a:srgbClr val="FF0000"/>
                </a:solidFill>
              </a:rPr>
              <a:t>Tulokset</a:t>
            </a:r>
          </a:p>
          <a:p>
            <a:pPr algn="ctr"/>
            <a:r>
              <a:rPr lang="fi-FI" sz="1600" dirty="0"/>
              <a:t>Tavoite- ja saavutuskeskeisyys, voittaminen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22D6EC7-64EA-4A3C-8F9C-FE27139D632E}"/>
              </a:ext>
            </a:extLst>
          </p:cNvPr>
          <p:cNvSpPr txBox="1"/>
          <p:nvPr/>
        </p:nvSpPr>
        <p:spPr>
          <a:xfrm>
            <a:off x="1795558" y="3261706"/>
            <a:ext cx="29545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i-FI" sz="2000" b="1" dirty="0">
                <a:solidFill>
                  <a:srgbClr val="FF0000"/>
                </a:solidFill>
              </a:rPr>
              <a:t>Viihtyminen</a:t>
            </a:r>
          </a:p>
          <a:p>
            <a:pPr algn="ctr"/>
            <a:r>
              <a:rPr lang="fi-FI" sz="1600" dirty="0"/>
              <a:t>Nautinto, luovuus, spontaanisuus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7281A9FB-F8B8-4F4C-B23E-49863ECF2A94}"/>
              </a:ext>
            </a:extLst>
          </p:cNvPr>
          <p:cNvSpPr/>
          <p:nvPr/>
        </p:nvSpPr>
        <p:spPr>
          <a:xfrm>
            <a:off x="2130143" y="3350640"/>
            <a:ext cx="218940" cy="188890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C6D4A1F2-ADAE-4132-96D0-CB187810E672}"/>
              </a:ext>
            </a:extLst>
          </p:cNvPr>
          <p:cNvSpPr/>
          <p:nvPr/>
        </p:nvSpPr>
        <p:spPr>
          <a:xfrm>
            <a:off x="2130143" y="4247398"/>
            <a:ext cx="218940" cy="18889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E0ACA181-B96E-46DD-B956-F11E693FE5D1}"/>
              </a:ext>
            </a:extLst>
          </p:cNvPr>
          <p:cNvSpPr/>
          <p:nvPr/>
        </p:nvSpPr>
        <p:spPr>
          <a:xfrm>
            <a:off x="5135379" y="5705348"/>
            <a:ext cx="218940" cy="188890"/>
          </a:xfrm>
          <a:prstGeom prst="ellipse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ED9FFA53-3DE3-474B-A65B-3B502FF63006}"/>
              </a:ext>
            </a:extLst>
          </p:cNvPr>
          <p:cNvSpPr/>
          <p:nvPr/>
        </p:nvSpPr>
        <p:spPr>
          <a:xfrm>
            <a:off x="6330498" y="5705348"/>
            <a:ext cx="218940" cy="18889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2F9E5134-B2A5-46A9-913A-0A519D33CFFD}"/>
              </a:ext>
            </a:extLst>
          </p:cNvPr>
          <p:cNvSpPr/>
          <p:nvPr/>
        </p:nvSpPr>
        <p:spPr>
          <a:xfrm>
            <a:off x="9479713" y="3065009"/>
            <a:ext cx="218940" cy="188890"/>
          </a:xfrm>
          <a:prstGeom prst="ellipse">
            <a:avLst/>
          </a:prstGeom>
          <a:solidFill>
            <a:srgbClr val="00A79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899364BD-84DE-4B91-9218-6D7EBFC90AE0}"/>
              </a:ext>
            </a:extLst>
          </p:cNvPr>
          <p:cNvSpPr/>
          <p:nvPr/>
        </p:nvSpPr>
        <p:spPr>
          <a:xfrm>
            <a:off x="9479713" y="4213938"/>
            <a:ext cx="218940" cy="18889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B186DAD9-D7F5-4715-9267-FD2E410914F0}"/>
              </a:ext>
            </a:extLst>
          </p:cNvPr>
          <p:cNvSpPr/>
          <p:nvPr/>
        </p:nvSpPr>
        <p:spPr>
          <a:xfrm rot="497460">
            <a:off x="2738438" y="1510262"/>
            <a:ext cx="7833360" cy="2270760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96FA304-ABA6-4E2B-B55C-2AC122ABA4E5}"/>
              </a:ext>
            </a:extLst>
          </p:cNvPr>
          <p:cNvSpPr txBox="1"/>
          <p:nvPr/>
        </p:nvSpPr>
        <p:spPr>
          <a:xfrm>
            <a:off x="8326046" y="1454666"/>
            <a:ext cx="2530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800" b="1" dirty="0">
                <a:solidFill>
                  <a:srgbClr val="003B81"/>
                </a:solidFill>
                <a:cs typeface="Segoe UI Light" panose="020B0502040204020203" pitchFamily="34" charset="0"/>
              </a:rPr>
              <a:t>Työn imua enemmän!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1880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49606C-6D0C-48BC-95D6-265C6BB351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Palvelevan</a:t>
            </a:r>
            <a:r>
              <a:rPr lang="en-US" dirty="0"/>
              <a:t> </a:t>
            </a:r>
            <a:r>
              <a:rPr lang="en-US" dirty="0" err="1"/>
              <a:t>johtamisen</a:t>
            </a:r>
            <a:r>
              <a:rPr lang="en-US" dirty="0"/>
              <a:t> </a:t>
            </a:r>
            <a:r>
              <a:rPr lang="en-US" dirty="0" err="1"/>
              <a:t>alkulähteillä</a:t>
            </a:r>
            <a:br>
              <a:rPr lang="en-US" dirty="0"/>
            </a:b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0405EE-02CF-4175-B113-5F0AED95AA5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49837" y="1872000"/>
            <a:ext cx="5962945" cy="3859480"/>
          </a:xfrm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fi-FI" altLang="fi-FI" i="1" dirty="0">
                <a:cs typeface="Georgia" panose="02040502050405020303" pitchFamily="18" charset="0"/>
              </a:rPr>
              <a:t>"Palveleva johtaja on palvelija ensin. Se alkaa luonnollisesta tunteesta haluta ensin palvella. Sen jälkeen tietoinen valinta saa ihmisen pyrkimään johtamaan… </a:t>
            </a:r>
          </a:p>
          <a:p>
            <a:pPr>
              <a:buFont typeface="Arial" panose="020B0604020202020204" pitchFamily="34" charset="0"/>
              <a:buNone/>
            </a:pPr>
            <a:endParaRPr lang="fi-FI" altLang="fi-FI" i="1" dirty="0">
              <a:cs typeface="Georgia" panose="02040502050405020303" pitchFamily="18" charset="0"/>
            </a:endParaRPr>
          </a:p>
          <a:p>
            <a:pPr>
              <a:buFont typeface="Arial" panose="020B0604020202020204" pitchFamily="34" charset="0"/>
              <a:buNone/>
            </a:pPr>
            <a:r>
              <a:rPr lang="fi-FI" altLang="fi-FI" i="1" dirty="0">
                <a:cs typeface="Georgia" panose="02040502050405020303" pitchFamily="18" charset="0"/>
              </a:rPr>
              <a:t>	…Paras testi ja vaikein hallittava on tämä: tuleeko johdettavista terveempiä, viisaampia, vapaampia ja itsenäisempiä ja todennäköisemmin myös heistä itsestään palvelijoita? (Greenleaf,1977; johtaja AT &amp; T:ssa)</a:t>
            </a:r>
          </a:p>
          <a:p>
            <a:endParaRPr lang="fi-FI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ECE3C8-F5C4-4345-8811-0C90D080D3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© Työterveyslaitos    |    Jari Hakanen</a:t>
            </a:r>
            <a:endParaRPr lang="fi-FI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3B2E12A-BE57-4333-801A-05E307C858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0738" y="1872000"/>
            <a:ext cx="3781425" cy="2800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9151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9C20ED2-1D6D-4D84-9B74-6DE06ACEF308}"/>
              </a:ext>
            </a:extLst>
          </p:cNvPr>
          <p:cNvSpPr/>
          <p:nvPr/>
        </p:nvSpPr>
        <p:spPr>
          <a:xfrm>
            <a:off x="6439581" y="5221974"/>
            <a:ext cx="5142819" cy="123137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indent="0">
              <a:spcAft>
                <a:spcPts val="3000"/>
              </a:spcAft>
              <a:buNone/>
            </a:pPr>
            <a:r>
              <a:rPr lang="fi-FI" altLang="fi-FI" b="1" dirty="0">
                <a:solidFill>
                  <a:srgbClr val="7030A0"/>
                </a:solidFill>
                <a:ea typeface="ＭＳ Ｐゴシック" panose="020B0600070205080204" pitchFamily="34" charset="-128"/>
                <a:cs typeface="Georgia" panose="02040502050405020303" pitchFamily="18" charset="0"/>
              </a:rPr>
              <a:t>Yhdessä I-V lisäävät luottamuksen, arvostuksen ja yhteisöllisyyden kulttuuria =&gt; parempi työhyvinvointi =&gt; hyvä työtoiminta epävarmuuden oloissa.</a:t>
            </a:r>
            <a:endParaRPr lang="fi-FI" altLang="fi-FI" dirty="0">
              <a:solidFill>
                <a:srgbClr val="7030A0"/>
              </a:solidFill>
              <a:ea typeface="ＭＳ Ｐゴシック" panose="020B0600070205080204" pitchFamily="34" charset="-128"/>
              <a:cs typeface="Georgia" panose="02040502050405020303" pitchFamily="18" charset="0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75C57647-339D-43C5-97C3-EDA85EF77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5246" y="497527"/>
            <a:ext cx="10491981" cy="948049"/>
          </a:xfrm>
        </p:spPr>
        <p:txBody>
          <a:bodyPr/>
          <a:lstStyle/>
          <a:p>
            <a:r>
              <a:rPr lang="fi-FI" dirty="0"/>
              <a:t>Palveleva johtaja auttaa porukkaansa onnistumaan, on aito, nöyrä ja kykenee antamaan anteeksi</a:t>
            </a:r>
            <a:br>
              <a:rPr lang="fi-FI" dirty="0"/>
            </a:br>
            <a:endParaRPr lang="fi-FI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9BD1F83-EEE6-40C8-86C6-527C041B1A4E}"/>
              </a:ext>
            </a:extLst>
          </p:cNvPr>
          <p:cNvSpPr txBox="1">
            <a:spLocks/>
          </p:cNvSpPr>
          <p:nvPr/>
        </p:nvSpPr>
        <p:spPr>
          <a:xfrm>
            <a:off x="1181781" y="1394975"/>
            <a:ext cx="5327173" cy="535146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400" b="0" kern="1200">
                <a:solidFill>
                  <a:schemeClr val="tx1">
                    <a:lumMod val="95000"/>
                    <a:lumOff val="5000"/>
                  </a:schemeClr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4680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Char char="•"/>
              <a:defRPr sz="2200" kern="1200">
                <a:solidFill>
                  <a:schemeClr val="tx1">
                    <a:lumMod val="95000"/>
                    <a:lumOff val="5000"/>
                  </a:schemeClr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720000" indent="-228600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Char char="•"/>
              <a:defRPr sz="2200" kern="1200">
                <a:solidFill>
                  <a:schemeClr val="tx1">
                    <a:lumMod val="95000"/>
                    <a:lumOff val="5000"/>
                  </a:schemeClr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972000" indent="-228600" algn="l" defTabSz="914400" rtl="0" eaLnBrk="1" latinLnBrk="0" hangingPunct="1">
              <a:lnSpc>
                <a:spcPct val="98000"/>
              </a:lnSpc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Char char="•"/>
              <a:defRPr sz="2000" kern="1200" spc="20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1224000" indent="-228600" algn="l" defTabSz="914400" rtl="0" eaLnBrk="1" latinLnBrk="0" hangingPunct="1">
              <a:lnSpc>
                <a:spcPct val="980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  <a:defRPr sz="1800" kern="1200" spc="20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spcAft>
                <a:spcPts val="600"/>
              </a:spcAft>
              <a:buNone/>
            </a:pPr>
            <a:r>
              <a:rPr lang="fi-FI" altLang="fi-FI" sz="2400" b="1" dirty="0">
                <a:solidFill>
                  <a:schemeClr val="accent2"/>
                </a:solidFill>
                <a:ea typeface="ＭＳ Ｐゴシック" panose="020B0600070205080204" pitchFamily="34" charset="-128"/>
                <a:cs typeface="Georgia" panose="02040502050405020303" pitchFamily="18" charset="0"/>
              </a:rPr>
              <a:t>I Kolmesta perusasioista huolehtiminen</a:t>
            </a:r>
          </a:p>
          <a:p>
            <a:pPr marL="285750" lvl="1" indent="-285750">
              <a:spcAft>
                <a:spcPts val="3000"/>
              </a:spcAft>
            </a:pPr>
            <a:r>
              <a:rPr lang="fi-FI" altLang="fi-FI" sz="1800" dirty="0">
                <a:ea typeface="ＭＳ Ｐゴシック" panose="020B0600070205080204" pitchFamily="34" charset="-128"/>
                <a:cs typeface="Georgia" panose="02040502050405020303" pitchFamily="18" charset="0"/>
              </a:rPr>
              <a:t>Ei tärvellä ihmisten tahtotilaa tehdä hyvää työtä! Perustehtävä, tavoitteet ja roolit kirkastettu; mitä enemmän/vähemmän, mitä eri tavoin? Johtaja huolehtii myös omasta hyvinvoinnistaan</a:t>
            </a:r>
          </a:p>
          <a:p>
            <a:pPr marL="0" lvl="1" indent="0">
              <a:spcAft>
                <a:spcPts val="600"/>
              </a:spcAft>
              <a:buNone/>
            </a:pPr>
            <a:r>
              <a:rPr lang="fi-FI" altLang="fi-FI" sz="2400" b="1" dirty="0">
                <a:solidFill>
                  <a:schemeClr val="accent4"/>
                </a:solidFill>
                <a:ea typeface="ＭＳ Ｐゴシック" panose="020B0600070205080204" pitchFamily="34" charset="-128"/>
                <a:cs typeface="Georgia" panose="02040502050405020303" pitchFamily="18" charset="0"/>
              </a:rPr>
              <a:t>II Ihmislähtöisyys ja inhimillisyys</a:t>
            </a:r>
          </a:p>
          <a:p>
            <a:pPr marL="342900" lvl="1" indent="-342900">
              <a:spcAft>
                <a:spcPts val="3000"/>
              </a:spcAft>
            </a:pPr>
            <a:r>
              <a:rPr lang="fi-FI" altLang="fi-FI" sz="2000" dirty="0">
                <a:solidFill>
                  <a:schemeClr val="tx1"/>
                </a:solidFill>
                <a:ea typeface="ＭＳ Ｐゴシック" panose="020B0600070205080204" pitchFamily="34" charset="-128"/>
                <a:cs typeface="Georgia" panose="02040502050405020303" pitchFamily="18" charset="0"/>
              </a:rPr>
              <a:t>Mitä sinulle kuuluu? Mitä tarvitset? Miten voin auttaa? Hyväksyvä vuorovaikutus, keskittyvä kuuntelu, myötätunto.</a:t>
            </a:r>
            <a:endParaRPr lang="fi-FI" altLang="fi-FI" sz="2000" b="1" dirty="0">
              <a:solidFill>
                <a:schemeClr val="tx1"/>
              </a:solidFill>
              <a:ea typeface="ＭＳ Ｐゴシック" panose="020B0600070205080204" pitchFamily="34" charset="-128"/>
              <a:cs typeface="Georgia" panose="02040502050405020303" pitchFamily="18" charset="0"/>
            </a:endParaRPr>
          </a:p>
          <a:p>
            <a:pPr marL="0" lvl="1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fi-FI" altLang="fi-FI" sz="2400" b="1" dirty="0">
                <a:solidFill>
                  <a:srgbClr val="0070C0"/>
                </a:solidFill>
                <a:ea typeface="ＭＳ Ｐゴシック" panose="020B0600070205080204" pitchFamily="34" charset="-128"/>
                <a:cs typeface="Georgia" panose="02040502050405020303" pitchFamily="18" charset="0"/>
              </a:rPr>
              <a:t>III Hyvän vahvistaminen</a:t>
            </a:r>
          </a:p>
          <a:p>
            <a:pPr marL="342900" lvl="1" indent="-342900">
              <a:spcAft>
                <a:spcPts val="1800"/>
              </a:spcAft>
            </a:pPr>
            <a:r>
              <a:rPr lang="fi-FI" altLang="fi-FI" sz="2000" dirty="0">
                <a:ea typeface="ＭＳ Ｐゴシック" panose="020B0600070205080204" pitchFamily="34" charset="-128"/>
                <a:cs typeface="Georgia" panose="02040502050405020303" pitchFamily="18" charset="0"/>
              </a:rPr>
              <a:t>Luottamuksen antaminen; arvostus, myönteinen palaute, onnistumisten huomaaminen, yhteisen tarkoituksen vahvistaminen, </a:t>
            </a:r>
            <a:r>
              <a:rPr lang="fi-FI" altLang="fi-FI" sz="2000" b="1" dirty="0">
                <a:solidFill>
                  <a:srgbClr val="C00000"/>
                </a:solidFill>
                <a:ea typeface="ＭＳ Ｐゴシック" panose="020B0600070205080204" pitchFamily="34" charset="-128"/>
                <a:cs typeface="Georgia" panose="02040502050405020303" pitchFamily="18" charset="0"/>
              </a:rPr>
              <a:t>toivon horisontti</a:t>
            </a:r>
            <a:r>
              <a:rPr lang="fi-FI" altLang="fi-FI" sz="2000" dirty="0">
                <a:ea typeface="ＭＳ Ｐゴシック" panose="020B0600070205080204" pitchFamily="34" charset="-128"/>
                <a:cs typeface="Georgia" panose="02040502050405020303" pitchFamily="18" charset="0"/>
              </a:rPr>
              <a:t>.</a:t>
            </a:r>
            <a:endParaRPr lang="fi-FI" altLang="fi-FI" sz="1800" dirty="0">
              <a:ea typeface="ＭＳ Ｐゴシック" panose="020B0600070205080204" pitchFamily="34" charset="-128"/>
              <a:cs typeface="Georgia" panose="02040502050405020303" pitchFamily="18" charset="0"/>
            </a:endParaRP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6C98BD93-6A76-4D09-AD78-B48AE1303B48}"/>
              </a:ext>
            </a:extLst>
          </p:cNvPr>
          <p:cNvSpPr txBox="1">
            <a:spLocks/>
          </p:cNvSpPr>
          <p:nvPr/>
        </p:nvSpPr>
        <p:spPr>
          <a:xfrm>
            <a:off x="6508954" y="1394975"/>
            <a:ext cx="5257800" cy="539020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400" b="0" kern="1200">
                <a:solidFill>
                  <a:schemeClr val="tx1">
                    <a:lumMod val="95000"/>
                    <a:lumOff val="5000"/>
                  </a:schemeClr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4680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Char char="•"/>
              <a:defRPr sz="2200" kern="1200">
                <a:solidFill>
                  <a:schemeClr val="tx1">
                    <a:lumMod val="95000"/>
                    <a:lumOff val="5000"/>
                  </a:schemeClr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720000" indent="-228600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Char char="•"/>
              <a:defRPr sz="2200" kern="1200">
                <a:solidFill>
                  <a:schemeClr val="tx1">
                    <a:lumMod val="95000"/>
                    <a:lumOff val="5000"/>
                  </a:schemeClr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972000" indent="-228600" algn="l" defTabSz="914400" rtl="0" eaLnBrk="1" latinLnBrk="0" hangingPunct="1">
              <a:lnSpc>
                <a:spcPct val="98000"/>
              </a:lnSpc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Char char="•"/>
              <a:defRPr sz="2000" kern="1200" spc="20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1224000" indent="-228600" algn="l" defTabSz="914400" rtl="0" eaLnBrk="1" latinLnBrk="0" hangingPunct="1">
              <a:lnSpc>
                <a:spcPct val="980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  <a:defRPr sz="1800" kern="1200" spc="20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spcAft>
                <a:spcPts val="600"/>
              </a:spcAft>
              <a:buNone/>
            </a:pPr>
            <a:r>
              <a:rPr lang="fi-FI" altLang="fi-FI" sz="2400" b="1" dirty="0">
                <a:solidFill>
                  <a:schemeClr val="accent2"/>
                </a:solidFill>
                <a:ea typeface="ＭＳ Ｐゴシック" panose="020B0600070205080204" pitchFamily="34" charset="-128"/>
                <a:cs typeface="Georgia" panose="02040502050405020303" pitchFamily="18" charset="0"/>
              </a:rPr>
              <a:t>IV Ammatillisesta kasvusta huolehtiminen</a:t>
            </a:r>
          </a:p>
          <a:p>
            <a:pPr marL="285750" lvl="1" indent="-285750">
              <a:spcAft>
                <a:spcPts val="3000"/>
              </a:spcAft>
            </a:pPr>
            <a:r>
              <a:rPr lang="fi-FI" altLang="fi-FI" sz="1800" dirty="0">
                <a:ea typeface="ＭＳ Ｐゴシック" panose="020B0600070205080204" pitchFamily="34" charset="-128"/>
                <a:cs typeface="Georgia" panose="02040502050405020303" pitchFamily="18" charset="0"/>
              </a:rPr>
              <a:t>Rohkaiseminen uuteen; uuden oppimisen mahdollistaminen; tietojen ja taitojen jakaminen; urapolkujen rakentaminen; työn tekijöistä työnsä tuunaajiksi.</a:t>
            </a:r>
          </a:p>
          <a:p>
            <a:pPr marL="0" lvl="1" indent="0">
              <a:spcAft>
                <a:spcPts val="600"/>
              </a:spcAft>
              <a:buNone/>
            </a:pPr>
            <a:r>
              <a:rPr lang="fi-FI" altLang="fi-FI" sz="2400" b="1" dirty="0">
                <a:solidFill>
                  <a:schemeClr val="accent4"/>
                </a:solidFill>
                <a:ea typeface="ＭＳ Ｐゴシック" panose="020B0600070205080204" pitchFamily="34" charset="-128"/>
                <a:cs typeface="Georgia" panose="02040502050405020303" pitchFamily="18" charset="0"/>
              </a:rPr>
              <a:t>V Palvelevan johtamisen kulttuuriksi</a:t>
            </a:r>
          </a:p>
          <a:p>
            <a:pPr marL="342900" lvl="1" indent="-342900">
              <a:spcAft>
                <a:spcPts val="3000"/>
              </a:spcAft>
            </a:pPr>
            <a:r>
              <a:rPr lang="fi-FI" altLang="fi-FI" sz="2000" dirty="0">
                <a:solidFill>
                  <a:schemeClr val="tx1"/>
                </a:solidFill>
                <a:ea typeface="ＭＳ Ｐゴシック" panose="020B0600070205080204" pitchFamily="34" charset="-128"/>
                <a:cs typeface="Georgia" panose="02040502050405020303" pitchFamily="18" charset="0"/>
              </a:rPr>
              <a:t>Kontrollista hellittäminen; yhteisöllisyyden vahvistaminen; jaettu johtajuus; palvelevasta johtamisesta tulee työpaikan kulttuuri, johon kaikki osallistuvat.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E1984CE-E0C8-B9E2-2106-D3D69D77B545}"/>
              </a:ext>
            </a:extLst>
          </p:cNvPr>
          <p:cNvSpPr txBox="1"/>
          <p:nvPr/>
        </p:nvSpPr>
        <p:spPr>
          <a:xfrm>
            <a:off x="152966" y="6178492"/>
            <a:ext cx="96004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000" b="1" dirty="0">
                <a:solidFill>
                  <a:srgbClr val="003C78"/>
                </a:solidFill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Blogini:</a:t>
            </a:r>
          </a:p>
          <a:p>
            <a:r>
              <a:rPr lang="fi-FI" sz="2000" b="1" dirty="0">
                <a:solidFill>
                  <a:srgbClr val="003C78"/>
                </a:solidFill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www.ttl.fi/blogi/palvelevaa-johtamista-korona-aikana-ja-pitkalle-sen-jalkeen/</a:t>
            </a:r>
          </a:p>
        </p:txBody>
      </p:sp>
    </p:spTree>
    <p:extLst>
      <p:ext uri="{BB962C8B-B14F-4D97-AF65-F5344CB8AC3E}">
        <p14:creationId xmlns:p14="http://schemas.microsoft.com/office/powerpoint/2010/main" val="2067354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1103450-AA71-4FEB-816A-60B73383D6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345" y="1909345"/>
            <a:ext cx="10297904" cy="774000"/>
          </a:xfrm>
        </p:spPr>
        <p:txBody>
          <a:bodyPr/>
          <a:lstStyle/>
          <a:p>
            <a:r>
              <a:rPr lang="fi-FI" dirty="0"/>
              <a:t>Palvelevan johtamisen lisääntyminen oli yhteydessä parantuneeseen työhyvinvointiin ja se edelleen työssä suoriutumiseen ja aktiiviseen sopeutumiseen* muutoksissa tutkimuksessamme 34:ssa Suomen kunnassa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D511F59-3EFD-4EFE-8945-FFA00167F700}"/>
              </a:ext>
            </a:extLst>
          </p:cNvPr>
          <p:cNvSpPr txBox="1"/>
          <p:nvPr/>
        </p:nvSpPr>
        <p:spPr>
          <a:xfrm>
            <a:off x="8943988" y="2523665"/>
            <a:ext cx="33960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(Kaltiainen &amp; Hakanen, 2021)</a:t>
            </a:r>
            <a:endParaRPr lang="fi-FI" sz="1400" i="1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748355D-A354-44BB-B475-05CDE029F0B1}"/>
              </a:ext>
            </a:extLst>
          </p:cNvPr>
          <p:cNvSpPr/>
          <p:nvPr/>
        </p:nvSpPr>
        <p:spPr>
          <a:xfrm>
            <a:off x="819345" y="3754702"/>
            <a:ext cx="1947747" cy="1018478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Palveleva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johtaminen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EBABD5E7-B8B2-4DE8-9CE1-16CD8974BF7A}"/>
              </a:ext>
            </a:extLst>
          </p:cNvPr>
          <p:cNvSpPr/>
          <p:nvPr/>
        </p:nvSpPr>
        <p:spPr>
          <a:xfrm>
            <a:off x="3992132" y="3115730"/>
            <a:ext cx="2364064" cy="1018478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Työn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imu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0D01FC2F-FBAD-428B-A0F7-8E90B61328A1}"/>
              </a:ext>
            </a:extLst>
          </p:cNvPr>
          <p:cNvSpPr/>
          <p:nvPr/>
        </p:nvSpPr>
        <p:spPr>
          <a:xfrm>
            <a:off x="3992132" y="4529945"/>
            <a:ext cx="2364064" cy="1018478"/>
          </a:xfrm>
          <a:prstGeom prst="ellipse">
            <a:avLst/>
          </a:prstGeom>
          <a:solidFill>
            <a:srgbClr val="00B0F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Työuupumus</a:t>
            </a:r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D43793CB-8FA1-430F-A529-C879C9000570}"/>
              </a:ext>
            </a:extLst>
          </p:cNvPr>
          <p:cNvSpPr/>
          <p:nvPr/>
        </p:nvSpPr>
        <p:spPr>
          <a:xfrm>
            <a:off x="7581236" y="3047604"/>
            <a:ext cx="2345209" cy="1147915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Työssä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suoriutuminen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8B058C34-9674-414D-85D4-79EFA9682FB6}"/>
              </a:ext>
            </a:extLst>
          </p:cNvPr>
          <p:cNvSpPr/>
          <p:nvPr/>
        </p:nvSpPr>
        <p:spPr>
          <a:xfrm>
            <a:off x="7562381" y="4465226"/>
            <a:ext cx="2345209" cy="1147915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Aktiivinen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sopeutuminen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muutoksiin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F61B7E07-958D-47CF-A5DE-6ACA2051D11A}"/>
              </a:ext>
            </a:extLst>
          </p:cNvPr>
          <p:cNvCxnSpPr>
            <a:cxnSpLocks/>
            <a:stCxn id="12" idx="6"/>
          </p:cNvCxnSpPr>
          <p:nvPr/>
        </p:nvCxnSpPr>
        <p:spPr>
          <a:xfrm flipV="1">
            <a:off x="2767092" y="3624971"/>
            <a:ext cx="1225040" cy="63897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D29E1CFD-E877-436A-82EB-C15B34F9D13A}"/>
              </a:ext>
            </a:extLst>
          </p:cNvPr>
          <p:cNvCxnSpPr>
            <a:cxnSpLocks/>
            <a:stCxn id="12" idx="6"/>
          </p:cNvCxnSpPr>
          <p:nvPr/>
        </p:nvCxnSpPr>
        <p:spPr>
          <a:xfrm>
            <a:off x="2767092" y="4263941"/>
            <a:ext cx="1225040" cy="631564"/>
          </a:xfrm>
          <a:prstGeom prst="straightConnector1">
            <a:avLst/>
          </a:prstGeom>
          <a:ln w="28575">
            <a:solidFill>
              <a:srgbClr val="158A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47308419-9146-420D-A117-540036BB7A69}"/>
              </a:ext>
            </a:extLst>
          </p:cNvPr>
          <p:cNvSpPr txBox="1"/>
          <p:nvPr/>
        </p:nvSpPr>
        <p:spPr>
          <a:xfrm>
            <a:off x="3476299" y="4227839"/>
            <a:ext cx="4539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0" i="0" dirty="0">
                <a:solidFill>
                  <a:srgbClr val="158AFF"/>
                </a:solidFill>
                <a:effectLst/>
                <a:latin typeface="arial" panose="020B0604020202020204" pitchFamily="34" charset="0"/>
              </a:rPr>
              <a:t>−</a:t>
            </a:r>
            <a:endParaRPr lang="en-US" sz="3600" b="1" dirty="0">
              <a:solidFill>
                <a:srgbClr val="158AFF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B0C3975-5DF4-4071-8F5B-75A4E15B9287}"/>
              </a:ext>
            </a:extLst>
          </p:cNvPr>
          <p:cNvSpPr txBox="1"/>
          <p:nvPr/>
        </p:nvSpPr>
        <p:spPr>
          <a:xfrm>
            <a:off x="3115625" y="3301803"/>
            <a:ext cx="5116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+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A7835103-33A9-4B82-BFC4-E5183220E232}"/>
              </a:ext>
            </a:extLst>
          </p:cNvPr>
          <p:cNvCxnSpPr>
            <a:cxnSpLocks/>
            <a:stCxn id="13" idx="6"/>
            <a:endCxn id="15" idx="2"/>
          </p:cNvCxnSpPr>
          <p:nvPr/>
        </p:nvCxnSpPr>
        <p:spPr>
          <a:xfrm flipV="1">
            <a:off x="6356196" y="3621562"/>
            <a:ext cx="1225040" cy="3407"/>
          </a:xfrm>
          <a:prstGeom prst="straightConnector1">
            <a:avLst/>
          </a:prstGeom>
          <a:ln w="28575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2DC2CC43-9BAF-468E-BF77-140120AB91F9}"/>
              </a:ext>
            </a:extLst>
          </p:cNvPr>
          <p:cNvCxnSpPr>
            <a:cxnSpLocks/>
            <a:stCxn id="13" idx="6"/>
          </p:cNvCxnSpPr>
          <p:nvPr/>
        </p:nvCxnSpPr>
        <p:spPr>
          <a:xfrm>
            <a:off x="6356196" y="3624969"/>
            <a:ext cx="1263895" cy="124664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AF33E8E4-AFAD-4ADA-900D-EB4BBF73DA35}"/>
              </a:ext>
            </a:extLst>
          </p:cNvPr>
          <p:cNvSpPr txBox="1"/>
          <p:nvPr/>
        </p:nvSpPr>
        <p:spPr>
          <a:xfrm>
            <a:off x="6833145" y="3047604"/>
            <a:ext cx="5116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+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23DAA5E-B9F9-4A55-86CF-9583CDC94EE6}"/>
              </a:ext>
            </a:extLst>
          </p:cNvPr>
          <p:cNvSpPr txBox="1"/>
          <p:nvPr/>
        </p:nvSpPr>
        <p:spPr>
          <a:xfrm>
            <a:off x="7283846" y="4189098"/>
            <a:ext cx="5116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+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25CE8A2C-F0B5-4BCC-BBC2-97F14AB145FA}"/>
              </a:ext>
            </a:extLst>
          </p:cNvPr>
          <p:cNvCxnSpPr>
            <a:cxnSpLocks/>
            <a:stCxn id="14" idx="6"/>
          </p:cNvCxnSpPr>
          <p:nvPr/>
        </p:nvCxnSpPr>
        <p:spPr>
          <a:xfrm flipV="1">
            <a:off x="6356196" y="3896311"/>
            <a:ext cx="1338145" cy="1142873"/>
          </a:xfrm>
          <a:prstGeom prst="straightConnector1">
            <a:avLst/>
          </a:prstGeom>
          <a:ln w="28575">
            <a:solidFill>
              <a:srgbClr val="158A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1C0433C8-3ED9-4506-ADC2-A52A1E38D073}"/>
              </a:ext>
            </a:extLst>
          </p:cNvPr>
          <p:cNvSpPr txBox="1"/>
          <p:nvPr/>
        </p:nvSpPr>
        <p:spPr>
          <a:xfrm>
            <a:off x="6461082" y="4223846"/>
            <a:ext cx="4539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0" i="0" dirty="0">
                <a:solidFill>
                  <a:srgbClr val="158AFF"/>
                </a:solidFill>
                <a:effectLst/>
                <a:latin typeface="arial" panose="020B0604020202020204" pitchFamily="34" charset="0"/>
              </a:rPr>
              <a:t>−</a:t>
            </a:r>
            <a:endParaRPr lang="en-US" sz="3600" b="1" dirty="0">
              <a:solidFill>
                <a:srgbClr val="158AFF"/>
              </a:solidFill>
            </a:endParaRP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95B09338-A426-4A9C-8471-1D868FD7D50D}"/>
              </a:ext>
            </a:extLst>
          </p:cNvPr>
          <p:cNvCxnSpPr>
            <a:cxnSpLocks/>
          </p:cNvCxnSpPr>
          <p:nvPr/>
        </p:nvCxnSpPr>
        <p:spPr>
          <a:xfrm>
            <a:off x="6365624" y="5117842"/>
            <a:ext cx="1206185" cy="0"/>
          </a:xfrm>
          <a:prstGeom prst="straightConnector1">
            <a:avLst/>
          </a:prstGeom>
          <a:ln w="9525">
            <a:solidFill>
              <a:srgbClr val="158AFF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2FE6D8F5-A979-47B5-8930-1F71DD357203}"/>
              </a:ext>
            </a:extLst>
          </p:cNvPr>
          <p:cNvSpPr txBox="1"/>
          <p:nvPr/>
        </p:nvSpPr>
        <p:spPr>
          <a:xfrm>
            <a:off x="6978759" y="4806672"/>
            <a:ext cx="3337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i="0" dirty="0">
                <a:solidFill>
                  <a:srgbClr val="158AFF"/>
                </a:solidFill>
                <a:effectLst/>
                <a:latin typeface="arial" panose="020B0604020202020204" pitchFamily="34" charset="0"/>
              </a:rPr>
              <a:t>−</a:t>
            </a:r>
            <a:endParaRPr lang="en-US" sz="2000" b="1" dirty="0">
              <a:solidFill>
                <a:srgbClr val="158AFF"/>
              </a:solidFill>
            </a:endParaRPr>
          </a:p>
        </p:txBody>
      </p:sp>
      <p:sp>
        <p:nvSpPr>
          <p:cNvPr id="23" name="Footer Placeholder 6">
            <a:extLst>
              <a:ext uri="{FF2B5EF4-FFF2-40B4-BE49-F238E27FC236}">
                <a16:creationId xmlns:a16="http://schemas.microsoft.com/office/drawing/2014/main" id="{96EF05C1-9927-4029-BD69-2A30F5866F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49475" y="6398023"/>
            <a:ext cx="7104365" cy="365124"/>
          </a:xfrm>
        </p:spPr>
        <p:txBody>
          <a:bodyPr/>
          <a:lstStyle/>
          <a:p>
            <a:r>
              <a:rPr lang="fi-FI" sz="1200" dirty="0"/>
              <a:t>|   © Työterveyslaitos    |  Jari Hakanen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4E4FE34-1BFC-B75A-D54E-B9013625CD06}"/>
              </a:ext>
            </a:extLst>
          </p:cNvPr>
          <p:cNvSpPr txBox="1"/>
          <p:nvPr/>
        </p:nvSpPr>
        <p:spPr>
          <a:xfrm>
            <a:off x="185534" y="5730008"/>
            <a:ext cx="106253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Aktiivinen sopeutuminen: luova ongelmanratkaisu, sopeutuminen yhteistyöhaasteisiin ja muutoksiin </a:t>
            </a:r>
          </a:p>
          <a:p>
            <a:r>
              <a:rPr lang="fi-FI" dirty="0"/>
              <a:t>     työryhmässä, reagointikykyä muutoksiin, stressin sietokykyä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9298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169616" y="950591"/>
            <a:ext cx="10322217" cy="5521233"/>
            <a:chOff x="-2451472" y="-1197442"/>
            <a:chExt cx="11170409" cy="6681825"/>
          </a:xfrm>
        </p:grpSpPr>
        <p:sp>
          <p:nvSpPr>
            <p:cNvPr id="5" name="Rectangle 2"/>
            <p:cNvSpPr txBox="1">
              <a:spLocks/>
            </p:cNvSpPr>
            <p:nvPr/>
          </p:nvSpPr>
          <p:spPr>
            <a:xfrm>
              <a:off x="-189967" y="-1197442"/>
              <a:ext cx="6954250" cy="1830858"/>
            </a:xfrm>
            <a:prstGeom prst="rect">
              <a:avLst/>
            </a:prstGeom>
          </p:spPr>
          <p:txBody>
            <a:bodyPr vert="horz" lIns="0" tIns="45720" rIns="91440" bIns="45720" rtlCol="0" anchor="ctr">
              <a:noAutofit/>
            </a:bodyPr>
            <a:lstStyle>
              <a:lvl1pPr algn="l" defTabSz="685800" rtl="0" eaLnBrk="1" latinLnBrk="0" hangingPunct="1">
                <a:lnSpc>
                  <a:spcPct val="90000"/>
                </a:lnSpc>
                <a:spcBef>
                  <a:spcPts val="0"/>
                </a:spcBef>
                <a:buNone/>
                <a:defRPr sz="4400" kern="1200">
                  <a:solidFill>
                    <a:srgbClr val="003B81"/>
                  </a:solidFill>
                  <a:latin typeface="Segoe UI Light" panose="020B0502040204020203" pitchFamily="34" charset="0"/>
                  <a:ea typeface="+mj-ea"/>
                  <a:cs typeface="Segoe UI Light" panose="020B0502040204020203" pitchFamily="34" charset="0"/>
                </a:defRPr>
              </a:lvl1pPr>
            </a:lstStyle>
            <a:p>
              <a:pPr algn="ctr"/>
              <a:r>
                <a:rPr lang="fi-FI" altLang="fi-FI" sz="3600" b="1" dirty="0">
                  <a:latin typeface="Arial" panose="020B0604020202020204" pitchFamily="34" charset="0"/>
                  <a:cs typeface="Helvetica" panose="020B0604020202020204" pitchFamily="34" charset="0"/>
                </a:rPr>
                <a:t>Työelämän merkittävä myönteinen muutos: työ ei ole vain yksioikoista reagoimista ja suorittamista</a:t>
              </a:r>
            </a:p>
          </p:txBody>
        </p:sp>
        <p:sp>
          <p:nvSpPr>
            <p:cNvPr id="6" name="Tekstiruutu 12"/>
            <p:cNvSpPr txBox="1">
              <a:spLocks noChangeArrowheads="1"/>
            </p:cNvSpPr>
            <p:nvPr/>
          </p:nvSpPr>
          <p:spPr bwMode="auto">
            <a:xfrm>
              <a:off x="5228436" y="3882750"/>
              <a:ext cx="2330450" cy="16016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7F7F7F"/>
                </a:buClr>
                <a:buFont typeface="Arial" panose="020B0604020202020204" pitchFamily="34" charset="0"/>
                <a:buChar char="•"/>
                <a:defRPr sz="2200">
                  <a:solidFill>
                    <a:srgbClr val="404040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  <a:cs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7F7F7F"/>
                </a:buClr>
                <a:buFont typeface="Arial" panose="020B0604020202020204" pitchFamily="34" charset="0"/>
                <a:buChar char="•"/>
                <a:defRPr sz="1600">
                  <a:solidFill>
                    <a:srgbClr val="404040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  <a:cs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7F7F7F"/>
                </a:buClr>
                <a:buFont typeface="Arial" panose="020B0604020202020204" pitchFamily="34" charset="0"/>
                <a:buChar char="•"/>
                <a:defRPr sz="1600">
                  <a:solidFill>
                    <a:srgbClr val="404040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  <a:cs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7F7F7F"/>
                </a:buClr>
                <a:buFont typeface="Arial" panose="020B0604020202020204" pitchFamily="34" charset="0"/>
                <a:buChar char="•"/>
                <a:defRPr sz="1200">
                  <a:solidFill>
                    <a:srgbClr val="404040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  <a:cs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7F7F7F"/>
                </a:buClr>
                <a:buFont typeface="Arial" panose="020B0604020202020204" pitchFamily="34" charset="0"/>
                <a:buChar char="•"/>
                <a:defRPr sz="1000">
                  <a:solidFill>
                    <a:srgbClr val="404040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  <a:cs typeface="Georgia" panose="02040502050405020303" pitchFamily="18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F7F7F"/>
                </a:buClr>
                <a:buFont typeface="Arial" panose="020B0604020202020204" pitchFamily="34" charset="0"/>
                <a:buChar char="•"/>
                <a:defRPr sz="1000">
                  <a:solidFill>
                    <a:srgbClr val="404040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  <a:cs typeface="Georgia" panose="02040502050405020303" pitchFamily="18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F7F7F"/>
                </a:buClr>
                <a:buFont typeface="Arial" panose="020B0604020202020204" pitchFamily="34" charset="0"/>
                <a:buChar char="•"/>
                <a:defRPr sz="1000">
                  <a:solidFill>
                    <a:srgbClr val="404040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  <a:cs typeface="Georgia" panose="02040502050405020303" pitchFamily="18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F7F7F"/>
                </a:buClr>
                <a:buFont typeface="Arial" panose="020B0604020202020204" pitchFamily="34" charset="0"/>
                <a:buChar char="•"/>
                <a:defRPr sz="1000">
                  <a:solidFill>
                    <a:srgbClr val="404040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  <a:cs typeface="Georgia" panose="02040502050405020303" pitchFamily="18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F7F7F"/>
                </a:buClr>
                <a:buFont typeface="Arial" panose="020B0604020202020204" pitchFamily="34" charset="0"/>
                <a:buChar char="•"/>
                <a:defRPr sz="1000">
                  <a:solidFill>
                    <a:srgbClr val="404040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  <a:cs typeface="Georgia" panose="02040502050405020303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fi-FI" altLang="fi-FI" sz="2000" b="1" dirty="0">
                  <a:solidFill>
                    <a:schemeClr val="tx1"/>
                  </a:solidFill>
                  <a:latin typeface="+mn-lt"/>
                </a:rPr>
                <a:t>Aktiivisesti sopeutuva suoriutuminen muutoksissa </a:t>
              </a:r>
            </a:p>
          </p:txBody>
        </p:sp>
        <p:sp>
          <p:nvSpPr>
            <p:cNvPr id="8" name="Tekstiruutu 14"/>
            <p:cNvSpPr txBox="1">
              <a:spLocks noChangeArrowheads="1"/>
            </p:cNvSpPr>
            <p:nvPr/>
          </p:nvSpPr>
          <p:spPr bwMode="auto">
            <a:xfrm>
              <a:off x="-2451472" y="-1177973"/>
              <a:ext cx="2330450" cy="16016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7F7F7F"/>
                </a:buClr>
                <a:buFont typeface="Arial" panose="020B0604020202020204" pitchFamily="34" charset="0"/>
                <a:buChar char="•"/>
                <a:defRPr sz="2200">
                  <a:solidFill>
                    <a:srgbClr val="404040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  <a:cs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7F7F7F"/>
                </a:buClr>
                <a:buFont typeface="Arial" panose="020B0604020202020204" pitchFamily="34" charset="0"/>
                <a:buChar char="•"/>
                <a:defRPr sz="1600">
                  <a:solidFill>
                    <a:srgbClr val="404040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  <a:cs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7F7F7F"/>
                </a:buClr>
                <a:buFont typeface="Arial" panose="020B0604020202020204" pitchFamily="34" charset="0"/>
                <a:buChar char="•"/>
                <a:defRPr sz="1600">
                  <a:solidFill>
                    <a:srgbClr val="404040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  <a:cs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7F7F7F"/>
                </a:buClr>
                <a:buFont typeface="Arial" panose="020B0604020202020204" pitchFamily="34" charset="0"/>
                <a:buChar char="•"/>
                <a:defRPr sz="1200">
                  <a:solidFill>
                    <a:srgbClr val="404040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  <a:cs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7F7F7F"/>
                </a:buClr>
                <a:buFont typeface="Arial" panose="020B0604020202020204" pitchFamily="34" charset="0"/>
                <a:buChar char="•"/>
                <a:defRPr sz="1000">
                  <a:solidFill>
                    <a:srgbClr val="404040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  <a:cs typeface="Georgia" panose="02040502050405020303" pitchFamily="18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F7F7F"/>
                </a:buClr>
                <a:buFont typeface="Arial" panose="020B0604020202020204" pitchFamily="34" charset="0"/>
                <a:buChar char="•"/>
                <a:defRPr sz="1000">
                  <a:solidFill>
                    <a:srgbClr val="404040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  <a:cs typeface="Georgia" panose="02040502050405020303" pitchFamily="18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F7F7F"/>
                </a:buClr>
                <a:buFont typeface="Arial" panose="020B0604020202020204" pitchFamily="34" charset="0"/>
                <a:buChar char="•"/>
                <a:defRPr sz="1000">
                  <a:solidFill>
                    <a:srgbClr val="404040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  <a:cs typeface="Georgia" panose="02040502050405020303" pitchFamily="18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F7F7F"/>
                </a:buClr>
                <a:buFont typeface="Arial" panose="020B0604020202020204" pitchFamily="34" charset="0"/>
                <a:buChar char="•"/>
                <a:defRPr sz="1000">
                  <a:solidFill>
                    <a:srgbClr val="404040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  <a:cs typeface="Georgia" panose="02040502050405020303" pitchFamily="18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F7F7F"/>
                </a:buClr>
                <a:buFont typeface="Arial" panose="020B0604020202020204" pitchFamily="34" charset="0"/>
                <a:buChar char="•"/>
                <a:defRPr sz="1000">
                  <a:solidFill>
                    <a:srgbClr val="404040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  <a:cs typeface="Georgia" panose="02040502050405020303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fi-FI" altLang="fi-FI" sz="2000" b="1" dirty="0">
                  <a:solidFill>
                    <a:srgbClr val="003C78"/>
                  </a:solidFill>
                  <a:latin typeface="+mn-lt"/>
                </a:rPr>
                <a:t>”Ydintyö”: tavoitteita edistävä toiminta</a:t>
              </a:r>
            </a:p>
          </p:txBody>
        </p:sp>
        <p:sp>
          <p:nvSpPr>
            <p:cNvPr id="9" name="Tekstiruutu 15"/>
            <p:cNvSpPr txBox="1">
              <a:spLocks noChangeArrowheads="1"/>
            </p:cNvSpPr>
            <p:nvPr/>
          </p:nvSpPr>
          <p:spPr bwMode="auto">
            <a:xfrm>
              <a:off x="6022487" y="1891442"/>
              <a:ext cx="2330450" cy="8566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7F7F7F"/>
                </a:buClr>
                <a:buFont typeface="Arial" panose="020B0604020202020204" pitchFamily="34" charset="0"/>
                <a:buChar char="•"/>
                <a:defRPr sz="2200">
                  <a:solidFill>
                    <a:srgbClr val="404040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  <a:cs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7F7F7F"/>
                </a:buClr>
                <a:buFont typeface="Arial" panose="020B0604020202020204" pitchFamily="34" charset="0"/>
                <a:buChar char="•"/>
                <a:defRPr sz="1600">
                  <a:solidFill>
                    <a:srgbClr val="404040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  <a:cs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7F7F7F"/>
                </a:buClr>
                <a:buFont typeface="Arial" panose="020B0604020202020204" pitchFamily="34" charset="0"/>
                <a:buChar char="•"/>
                <a:defRPr sz="1600">
                  <a:solidFill>
                    <a:srgbClr val="404040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  <a:cs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7F7F7F"/>
                </a:buClr>
                <a:buFont typeface="Arial" panose="020B0604020202020204" pitchFamily="34" charset="0"/>
                <a:buChar char="•"/>
                <a:defRPr sz="1200">
                  <a:solidFill>
                    <a:srgbClr val="404040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  <a:cs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7F7F7F"/>
                </a:buClr>
                <a:buFont typeface="Arial" panose="020B0604020202020204" pitchFamily="34" charset="0"/>
                <a:buChar char="•"/>
                <a:defRPr sz="1000">
                  <a:solidFill>
                    <a:srgbClr val="404040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  <a:cs typeface="Georgia" panose="02040502050405020303" pitchFamily="18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F7F7F"/>
                </a:buClr>
                <a:buFont typeface="Arial" panose="020B0604020202020204" pitchFamily="34" charset="0"/>
                <a:buChar char="•"/>
                <a:defRPr sz="1000">
                  <a:solidFill>
                    <a:srgbClr val="404040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  <a:cs typeface="Georgia" panose="02040502050405020303" pitchFamily="18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F7F7F"/>
                </a:buClr>
                <a:buFont typeface="Arial" panose="020B0604020202020204" pitchFamily="34" charset="0"/>
                <a:buChar char="•"/>
                <a:defRPr sz="1000">
                  <a:solidFill>
                    <a:srgbClr val="404040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  <a:cs typeface="Georgia" panose="02040502050405020303" pitchFamily="18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F7F7F"/>
                </a:buClr>
                <a:buFont typeface="Arial" panose="020B0604020202020204" pitchFamily="34" charset="0"/>
                <a:buChar char="•"/>
                <a:defRPr sz="1000">
                  <a:solidFill>
                    <a:srgbClr val="404040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  <a:cs typeface="Georgia" panose="02040502050405020303" pitchFamily="18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F7F7F"/>
                </a:buClr>
                <a:buFont typeface="Arial" panose="020B0604020202020204" pitchFamily="34" charset="0"/>
                <a:buChar char="•"/>
                <a:defRPr sz="1000">
                  <a:solidFill>
                    <a:srgbClr val="404040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  <a:cs typeface="Georgia" panose="02040502050405020303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fi-FI" altLang="fi-FI" sz="2000" b="1" dirty="0">
                  <a:solidFill>
                    <a:srgbClr val="C00000"/>
                  </a:solidFill>
                  <a:latin typeface="+mn-lt"/>
                </a:rPr>
                <a:t>Työn </a:t>
              </a:r>
              <a:r>
                <a:rPr lang="fi-FI" altLang="fi-FI" sz="2000" b="1" dirty="0" err="1">
                  <a:solidFill>
                    <a:srgbClr val="C00000"/>
                  </a:solidFill>
                  <a:latin typeface="+mn-lt"/>
                </a:rPr>
                <a:t>tuunaaminen</a:t>
              </a:r>
              <a:endParaRPr lang="fi-FI" altLang="fi-FI" sz="2000" b="1" dirty="0">
                <a:solidFill>
                  <a:srgbClr val="C00000"/>
                </a:solidFill>
                <a:latin typeface="+mn-lt"/>
              </a:endParaRPr>
            </a:p>
          </p:txBody>
        </p:sp>
        <p:sp>
          <p:nvSpPr>
            <p:cNvPr id="10" name="Tekstiruutu 16"/>
            <p:cNvSpPr txBox="1">
              <a:spLocks noChangeArrowheads="1"/>
            </p:cNvSpPr>
            <p:nvPr/>
          </p:nvSpPr>
          <p:spPr bwMode="auto">
            <a:xfrm>
              <a:off x="6647651" y="-234720"/>
              <a:ext cx="2071286" cy="16398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rgbClr val="7F7F7F"/>
                </a:buClr>
                <a:buFont typeface="Arial" panose="020B0604020202020204" pitchFamily="34" charset="0"/>
                <a:buChar char="•"/>
                <a:defRPr sz="2200">
                  <a:solidFill>
                    <a:srgbClr val="404040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  <a:cs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7F7F7F"/>
                </a:buClr>
                <a:buFont typeface="Arial" panose="020B0604020202020204" pitchFamily="34" charset="0"/>
                <a:buChar char="•"/>
                <a:defRPr sz="1600">
                  <a:solidFill>
                    <a:srgbClr val="404040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  <a:cs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7F7F7F"/>
                </a:buClr>
                <a:buFont typeface="Arial" panose="020B0604020202020204" pitchFamily="34" charset="0"/>
                <a:buChar char="•"/>
                <a:defRPr sz="1600">
                  <a:solidFill>
                    <a:srgbClr val="404040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  <a:cs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7F7F7F"/>
                </a:buClr>
                <a:buFont typeface="Arial" panose="020B0604020202020204" pitchFamily="34" charset="0"/>
                <a:buChar char="•"/>
                <a:defRPr sz="1200">
                  <a:solidFill>
                    <a:srgbClr val="404040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  <a:cs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7F7F7F"/>
                </a:buClr>
                <a:buFont typeface="Arial" panose="020B0604020202020204" pitchFamily="34" charset="0"/>
                <a:buChar char="•"/>
                <a:defRPr sz="1000">
                  <a:solidFill>
                    <a:srgbClr val="404040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  <a:cs typeface="Georgia" panose="02040502050405020303" pitchFamily="18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F7F7F"/>
                </a:buClr>
                <a:buFont typeface="Arial" panose="020B0604020202020204" pitchFamily="34" charset="0"/>
                <a:buChar char="•"/>
                <a:defRPr sz="1000">
                  <a:solidFill>
                    <a:srgbClr val="404040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  <a:cs typeface="Georgia" panose="02040502050405020303" pitchFamily="18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F7F7F"/>
                </a:buClr>
                <a:buFont typeface="Arial" panose="020B0604020202020204" pitchFamily="34" charset="0"/>
                <a:buChar char="•"/>
                <a:defRPr sz="1000">
                  <a:solidFill>
                    <a:srgbClr val="404040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  <a:cs typeface="Georgia" panose="02040502050405020303" pitchFamily="18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F7F7F"/>
                </a:buClr>
                <a:buFont typeface="Arial" panose="020B0604020202020204" pitchFamily="34" charset="0"/>
                <a:buChar char="•"/>
                <a:defRPr sz="1000">
                  <a:solidFill>
                    <a:srgbClr val="404040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  <a:cs typeface="Georgia" panose="02040502050405020303" pitchFamily="18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F7F7F"/>
                </a:buClr>
                <a:buFont typeface="Arial" panose="020B0604020202020204" pitchFamily="34" charset="0"/>
                <a:buChar char="•"/>
                <a:defRPr sz="1000">
                  <a:solidFill>
                    <a:srgbClr val="404040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  <a:cs typeface="Georgia" panose="02040502050405020303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fi-FI" altLang="fi-FI" sz="2000" b="1" dirty="0" err="1">
                  <a:solidFill>
                    <a:schemeClr val="tx1"/>
                  </a:solidFill>
                  <a:latin typeface="+mn-lt"/>
                </a:rPr>
                <a:t>Prososiaalinen</a:t>
              </a:r>
              <a:r>
                <a:rPr lang="fi-FI" altLang="fi-FI" sz="2000" b="1" dirty="0">
                  <a:solidFill>
                    <a:schemeClr val="tx1"/>
                  </a:solidFill>
                  <a:latin typeface="+mn-lt"/>
                </a:rPr>
                <a:t> toiminta: auttaminen,</a:t>
              </a:r>
            </a:p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fi-FI" altLang="fi-FI" sz="2000" b="1" dirty="0">
                  <a:solidFill>
                    <a:schemeClr val="tx1"/>
                  </a:solidFill>
                  <a:latin typeface="+mn-lt"/>
                </a:rPr>
                <a:t>myötätunto</a:t>
              </a:r>
            </a:p>
          </p:txBody>
        </p:sp>
      </p:grpSp>
      <p:sp>
        <p:nvSpPr>
          <p:cNvPr id="13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78955" y="6470652"/>
            <a:ext cx="6597650" cy="365125"/>
          </a:xfrm>
        </p:spPr>
        <p:txBody>
          <a:bodyPr/>
          <a:lstStyle/>
          <a:p>
            <a:r>
              <a:rPr lang="fi-FI" sz="1000" dirty="0"/>
              <a:t>© Työterveyslaitos     |     Jari Hakanen     |     www.ttl.fi</a:t>
            </a:r>
          </a:p>
        </p:txBody>
      </p:sp>
      <p:sp>
        <p:nvSpPr>
          <p:cNvPr id="14" name="Tekstiruutu 12"/>
          <p:cNvSpPr txBox="1">
            <a:spLocks noChangeArrowheads="1"/>
          </p:cNvSpPr>
          <p:nvPr/>
        </p:nvSpPr>
        <p:spPr bwMode="auto">
          <a:xfrm>
            <a:off x="471288" y="2999111"/>
            <a:ext cx="2153494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22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6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6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2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fi-FI" altLang="fi-FI" sz="2000" b="1" dirty="0">
                <a:solidFill>
                  <a:schemeClr val="tx1"/>
                </a:solidFill>
                <a:latin typeface="+mn-lt"/>
              </a:rPr>
              <a:t>Sisäinen 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fi-FI" altLang="fi-FI" sz="2000" b="1" dirty="0">
                <a:solidFill>
                  <a:schemeClr val="tx1"/>
                </a:solidFill>
                <a:latin typeface="+mn-lt"/>
              </a:rPr>
              <a:t>Yrittäjyys: työskennellä organisaatiossa  kuin yrittäjä ottaen riskejä</a:t>
            </a:r>
          </a:p>
        </p:txBody>
      </p:sp>
      <p:pic>
        <p:nvPicPr>
          <p:cNvPr id="2" name="Picture 4">
            <a:extLst>
              <a:ext uri="{FF2B5EF4-FFF2-40B4-BE49-F238E27FC236}">
                <a16:creationId xmlns:a16="http://schemas.microsoft.com/office/drawing/2014/main" id="{B9AF9075-DA35-49A7-940E-71D252FB0E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5898" y="2887195"/>
            <a:ext cx="3353205" cy="2514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kstiruutu 12">
            <a:extLst>
              <a:ext uri="{FF2B5EF4-FFF2-40B4-BE49-F238E27FC236}">
                <a16:creationId xmlns:a16="http://schemas.microsoft.com/office/drawing/2014/main" id="{2248F24B-52A1-42A0-9AE5-2DE2599D6D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0543" y="5147213"/>
            <a:ext cx="315278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22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6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6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2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fi-FI" altLang="fi-FI" sz="2000" b="1" dirty="0">
                <a:solidFill>
                  <a:schemeClr val="tx1"/>
                </a:solidFill>
                <a:latin typeface="+mn-lt"/>
              </a:rPr>
              <a:t>Itsensä johtaminen: tavoitteiden asettaminen, oman vireystilan säätely</a:t>
            </a:r>
          </a:p>
        </p:txBody>
      </p:sp>
      <p:sp>
        <p:nvSpPr>
          <p:cNvPr id="16" name="Tekstiruutu 15">
            <a:extLst>
              <a:ext uri="{FF2B5EF4-FFF2-40B4-BE49-F238E27FC236}">
                <a16:creationId xmlns:a16="http://schemas.microsoft.com/office/drawing/2014/main" id="{187D91FE-1E50-4C46-B7D0-67230D07FC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99858" y="4288999"/>
            <a:ext cx="215349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22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6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6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2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fi-FI" altLang="fi-FI" sz="2000" b="1" dirty="0">
                <a:solidFill>
                  <a:srgbClr val="C00000"/>
                </a:solidFill>
                <a:latin typeface="+mn-lt"/>
              </a:rPr>
              <a:t>Sosiaalinen rohkeus</a:t>
            </a:r>
          </a:p>
        </p:txBody>
      </p:sp>
    </p:spTree>
    <p:extLst>
      <p:ext uri="{BB962C8B-B14F-4D97-AF65-F5344CB8AC3E}">
        <p14:creationId xmlns:p14="http://schemas.microsoft.com/office/powerpoint/2010/main" val="25051622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A7E612-62D6-47F2-949B-07CA912693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9836" y="349705"/>
            <a:ext cx="5954502" cy="966787"/>
          </a:xfrm>
        </p:spPr>
        <p:txBody>
          <a:bodyPr/>
          <a:lstStyle/>
          <a:p>
            <a:r>
              <a:rPr lang="fi-FI" altLang="fi-FI" dirty="0">
                <a:cs typeface="Helvetica" panose="020B0604020202020204" pitchFamily="34" charset="0"/>
              </a:rPr>
              <a:t>Kaikkea ei ole kirjattu työsopimukseen tai tehtäväkuvaan…</a:t>
            </a:r>
            <a:endParaRPr lang="fi-FI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A248EE5-8EA0-4C61-AB72-1E9A30C6E0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11931" indent="-211931"/>
            <a:r>
              <a:rPr lang="fi-FI" altLang="fi-FI" sz="2200" b="1" dirty="0">
                <a:cs typeface="Georgia" panose="02040502050405020303" pitchFamily="18" charset="0"/>
              </a:rPr>
              <a:t>Linja-auton kuljettaja</a:t>
            </a:r>
            <a:r>
              <a:rPr lang="fi-FI" altLang="fi-FI" sz="2200" dirty="0">
                <a:cs typeface="Georgia" panose="02040502050405020303" pitchFamily="18" charset="0"/>
              </a:rPr>
              <a:t>, joka päättää tervehtiä ja toivottaa hyvää päivää jokaiselle matkustajalle</a:t>
            </a:r>
          </a:p>
          <a:p>
            <a:pPr marL="211931" indent="-211931"/>
            <a:r>
              <a:rPr lang="fi-FI" altLang="fi-FI" sz="2200" b="1" dirty="0">
                <a:cs typeface="Georgia" panose="02040502050405020303" pitchFamily="18" charset="0"/>
              </a:rPr>
              <a:t>Sairaanhoitaja</a:t>
            </a:r>
            <a:r>
              <a:rPr lang="fi-FI" altLang="fi-FI" sz="2200" dirty="0">
                <a:cs typeface="Georgia" panose="02040502050405020303" pitchFamily="18" charset="0"/>
              </a:rPr>
              <a:t>, jolla on pitkä työura, ryhtyy vapaaehtoisesti </a:t>
            </a:r>
            <a:r>
              <a:rPr lang="fi-FI" altLang="fi-FI" sz="2200" dirty="0" err="1">
                <a:cs typeface="Georgia" panose="02040502050405020303" pitchFamily="18" charset="0"/>
              </a:rPr>
              <a:t>mentoroimaan</a:t>
            </a:r>
            <a:r>
              <a:rPr lang="fi-FI" altLang="fi-FI" sz="2200" dirty="0">
                <a:cs typeface="Georgia" panose="02040502050405020303" pitchFamily="18" charset="0"/>
              </a:rPr>
              <a:t> alalle tulevia nuoria työyhteisössä</a:t>
            </a:r>
          </a:p>
          <a:p>
            <a:pPr marL="211931" indent="-211931"/>
            <a:r>
              <a:rPr lang="en-US" altLang="fi-FI" sz="2200" b="1" dirty="0" err="1">
                <a:cs typeface="Georgia" panose="02040502050405020303" pitchFamily="18" charset="0"/>
              </a:rPr>
              <a:t>Supermarketin</a:t>
            </a:r>
            <a:r>
              <a:rPr lang="en-US" altLang="fi-FI" sz="2200" b="1" dirty="0">
                <a:cs typeface="Georgia" panose="02040502050405020303" pitchFamily="18" charset="0"/>
              </a:rPr>
              <a:t> “</a:t>
            </a:r>
            <a:r>
              <a:rPr lang="en-US" altLang="fi-FI" sz="2200" b="1" dirty="0" err="1">
                <a:cs typeface="Georgia" panose="02040502050405020303" pitchFamily="18" charset="0"/>
              </a:rPr>
              <a:t>hidas</a:t>
            </a:r>
            <a:r>
              <a:rPr lang="en-US" altLang="fi-FI" sz="2200" b="1" dirty="0">
                <a:cs typeface="Georgia" panose="02040502050405020303" pitchFamily="18" charset="0"/>
              </a:rPr>
              <a:t> </a:t>
            </a:r>
            <a:r>
              <a:rPr lang="en-US" altLang="fi-FI" sz="2200" b="1" dirty="0" err="1">
                <a:cs typeface="Georgia" panose="02040502050405020303" pitchFamily="18" charset="0"/>
              </a:rPr>
              <a:t>kassa</a:t>
            </a:r>
            <a:r>
              <a:rPr lang="en-US" altLang="fi-FI" sz="2200" b="1" dirty="0">
                <a:cs typeface="Georgia" panose="02040502050405020303" pitchFamily="18" charset="0"/>
              </a:rPr>
              <a:t>”, </a:t>
            </a:r>
            <a:r>
              <a:rPr lang="en-US" altLang="fi-FI" sz="2200" dirty="0" err="1">
                <a:cs typeface="Georgia" panose="02040502050405020303" pitchFamily="18" charset="0"/>
              </a:rPr>
              <a:t>joka</a:t>
            </a:r>
            <a:r>
              <a:rPr lang="en-US" altLang="fi-FI" sz="2200" dirty="0">
                <a:cs typeface="Georgia" panose="02040502050405020303" pitchFamily="18" charset="0"/>
              </a:rPr>
              <a:t> </a:t>
            </a:r>
            <a:r>
              <a:rPr lang="en-US" altLang="fi-FI" sz="2200" dirty="0" err="1">
                <a:cs typeface="Georgia" panose="02040502050405020303" pitchFamily="18" charset="0"/>
              </a:rPr>
              <a:t>palvelee</a:t>
            </a:r>
            <a:r>
              <a:rPr lang="en-US" altLang="fi-FI" sz="2200" dirty="0">
                <a:cs typeface="Georgia" panose="02040502050405020303" pitchFamily="18" charset="0"/>
              </a:rPr>
              <a:t> </a:t>
            </a:r>
            <a:r>
              <a:rPr lang="en-US" altLang="fi-FI" sz="2200" dirty="0" err="1">
                <a:cs typeface="Georgia" panose="02040502050405020303" pitchFamily="18" charset="0"/>
              </a:rPr>
              <a:t>asiakkaat</a:t>
            </a:r>
            <a:r>
              <a:rPr lang="en-US" altLang="fi-FI" sz="2200" dirty="0">
                <a:cs typeface="Georgia" panose="02040502050405020303" pitchFamily="18" charset="0"/>
              </a:rPr>
              <a:t> </a:t>
            </a:r>
            <a:r>
              <a:rPr lang="en-US" altLang="fi-FI" sz="2200" dirty="0" err="1">
                <a:cs typeface="Georgia" panose="02040502050405020303" pitchFamily="18" charset="0"/>
              </a:rPr>
              <a:t>yksilöllisesti</a:t>
            </a:r>
            <a:endParaRPr lang="en-US" altLang="fi-FI" sz="2200" dirty="0">
              <a:cs typeface="Georgia" panose="02040502050405020303" pitchFamily="18" charset="0"/>
            </a:endParaRPr>
          </a:p>
          <a:p>
            <a:pPr marL="211931" indent="-211931"/>
            <a:r>
              <a:rPr lang="en-US" altLang="fi-FI" sz="2200" b="1" dirty="0" err="1">
                <a:cs typeface="Georgia" panose="02040502050405020303" pitchFamily="18" charset="0"/>
              </a:rPr>
              <a:t>Assistentti</a:t>
            </a:r>
            <a:r>
              <a:rPr lang="en-US" altLang="fi-FI" sz="2200" dirty="0">
                <a:cs typeface="Georgia" panose="02040502050405020303" pitchFamily="18" charset="0"/>
              </a:rPr>
              <a:t>, </a:t>
            </a:r>
            <a:r>
              <a:rPr lang="en-US" altLang="fi-FI" sz="2200" dirty="0" err="1">
                <a:cs typeface="Georgia" panose="02040502050405020303" pitchFamily="18" charset="0"/>
              </a:rPr>
              <a:t>joka</a:t>
            </a:r>
            <a:r>
              <a:rPr lang="en-US" altLang="fi-FI" sz="2200" dirty="0">
                <a:cs typeface="Georgia" panose="02040502050405020303" pitchFamily="18" charset="0"/>
              </a:rPr>
              <a:t> </a:t>
            </a:r>
            <a:r>
              <a:rPr lang="en-US" altLang="fi-FI" sz="2200" dirty="0" err="1">
                <a:cs typeface="Georgia" panose="02040502050405020303" pitchFamily="18" charset="0"/>
              </a:rPr>
              <a:t>ryhtyy</a:t>
            </a:r>
            <a:r>
              <a:rPr lang="en-US" altLang="fi-FI" sz="2200" dirty="0">
                <a:cs typeface="Georgia" panose="02040502050405020303" pitchFamily="18" charset="0"/>
              </a:rPr>
              <a:t> </a:t>
            </a:r>
            <a:r>
              <a:rPr lang="en-US" altLang="fi-FI" sz="2200" dirty="0" err="1">
                <a:cs typeface="Georgia" panose="02040502050405020303" pitchFamily="18" charset="0"/>
              </a:rPr>
              <a:t>organisaationsa</a:t>
            </a:r>
            <a:r>
              <a:rPr lang="en-US" altLang="fi-FI" sz="2200" dirty="0">
                <a:cs typeface="Georgia" panose="02040502050405020303" pitchFamily="18" charset="0"/>
              </a:rPr>
              <a:t> </a:t>
            </a:r>
            <a:r>
              <a:rPr lang="en-US" altLang="fi-FI" sz="2200" dirty="0" err="1">
                <a:cs typeface="Georgia" panose="02040502050405020303" pitchFamily="18" charset="0"/>
              </a:rPr>
              <a:t>työhyvinvointikoordinaattoriksi</a:t>
            </a:r>
            <a:endParaRPr lang="en-US" altLang="fi-FI" sz="2200" dirty="0">
              <a:cs typeface="Georgia" panose="02040502050405020303" pitchFamily="18" charset="0"/>
            </a:endParaRPr>
          </a:p>
          <a:p>
            <a:pPr marL="211931" indent="-211931"/>
            <a:r>
              <a:rPr lang="fi-FI" altLang="fi-FI" sz="2200" b="1" dirty="0">
                <a:cs typeface="Georgia" panose="02040502050405020303" pitchFamily="18" charset="0"/>
              </a:rPr>
              <a:t>Johtaja, </a:t>
            </a:r>
            <a:r>
              <a:rPr lang="fi-FI" altLang="fi-FI" sz="2200" dirty="0">
                <a:cs typeface="Georgia" panose="02040502050405020303" pitchFamily="18" charset="0"/>
              </a:rPr>
              <a:t>joka juo viikoittain iltapäiväkahvit työntekijöiden kanssa eri yksiköissä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F151CC53-7236-4255-A5B3-4D8AEC7B85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12009" y="6397847"/>
            <a:ext cx="7104365" cy="365124"/>
          </a:xfrm>
        </p:spPr>
        <p:txBody>
          <a:bodyPr/>
          <a:lstStyle/>
          <a:p>
            <a:r>
              <a:rPr lang="fi-FI"/>
              <a:t>© Työterveyslaitos    |    Jari Hakanen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134983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5C57647-339D-43C5-97C3-EDA85EF77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420" y="628056"/>
            <a:ext cx="9565924" cy="948049"/>
          </a:xfrm>
        </p:spPr>
        <p:txBody>
          <a:bodyPr/>
          <a:lstStyle/>
          <a:p>
            <a:r>
              <a:rPr lang="fi-FI" dirty="0"/>
              <a:t>Työn </a:t>
            </a:r>
            <a:r>
              <a:rPr lang="fi-FI" dirty="0" err="1"/>
              <a:t>tuunaaminen</a:t>
            </a:r>
            <a:r>
              <a:rPr lang="fi-FI" dirty="0"/>
              <a:t> työn piirteitä muokkaamalla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9BD1F83-EEE6-40C8-86C6-527C041B1A4E}"/>
              </a:ext>
            </a:extLst>
          </p:cNvPr>
          <p:cNvSpPr txBox="1">
            <a:spLocks/>
          </p:cNvSpPr>
          <p:nvPr/>
        </p:nvSpPr>
        <p:spPr>
          <a:xfrm>
            <a:off x="1297839" y="1265878"/>
            <a:ext cx="5311195" cy="480918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400" b="0" kern="1200">
                <a:solidFill>
                  <a:schemeClr val="tx1">
                    <a:lumMod val="95000"/>
                    <a:lumOff val="5000"/>
                  </a:schemeClr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4680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Char char="•"/>
              <a:defRPr sz="2200" kern="1200">
                <a:solidFill>
                  <a:schemeClr val="tx1">
                    <a:lumMod val="95000"/>
                    <a:lumOff val="5000"/>
                  </a:schemeClr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720000" indent="-228600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Char char="•"/>
              <a:defRPr sz="2200" kern="1200">
                <a:solidFill>
                  <a:schemeClr val="tx1">
                    <a:lumMod val="95000"/>
                    <a:lumOff val="5000"/>
                  </a:schemeClr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972000" indent="-228600" algn="l" defTabSz="914400" rtl="0" eaLnBrk="1" latinLnBrk="0" hangingPunct="1">
              <a:lnSpc>
                <a:spcPct val="98000"/>
              </a:lnSpc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Char char="•"/>
              <a:defRPr sz="2000" kern="1200" spc="20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1224000" indent="-228600" algn="l" defTabSz="914400" rtl="0" eaLnBrk="1" latinLnBrk="0" hangingPunct="1">
              <a:lnSpc>
                <a:spcPct val="980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  <a:defRPr sz="1800" kern="1200" spc="20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spcAft>
                <a:spcPts val="600"/>
              </a:spcAft>
              <a:buNone/>
            </a:pPr>
            <a:r>
              <a:rPr lang="fi-FI" altLang="fi-FI" sz="2000" b="1" dirty="0">
                <a:solidFill>
                  <a:schemeClr val="accent2"/>
                </a:solidFill>
                <a:ea typeface="ＭＳ Ｐゴシック" panose="020B0600070205080204" pitchFamily="34" charset="-128"/>
                <a:cs typeface="Georgia" panose="02040502050405020303" pitchFamily="18" charset="0"/>
              </a:rPr>
              <a:t>Työn rajojen ja sisällön muokkaaminen</a:t>
            </a:r>
          </a:p>
          <a:p>
            <a:pPr marL="285750" lvl="1" indent="-285750">
              <a:spcAft>
                <a:spcPts val="3000"/>
              </a:spcAft>
            </a:pPr>
            <a:r>
              <a:rPr lang="fi-FI" altLang="fi-FI" sz="1800" dirty="0">
                <a:ea typeface="ＭＳ Ｐゴシック" panose="020B0600070205080204" pitchFamily="34" charset="-128"/>
                <a:cs typeface="Georgia" panose="02040502050405020303" pitchFamily="18" charset="0"/>
              </a:rPr>
              <a:t>Sisällyttämällä työhön enemmän (tai vähemmän) tehtäviä, muuttamalla sitä kuinka tehtävät tekee, omien kykyjen hyödyntäminen, tuomalla itseä innostavia </a:t>
            </a:r>
            <a:r>
              <a:rPr lang="fi-FI" altLang="fi-FI" sz="1800" dirty="0">
                <a:solidFill>
                  <a:schemeClr val="tx1"/>
                </a:solidFill>
                <a:ea typeface="ＭＳ Ｐゴシック" panose="020B0600070205080204" pitchFamily="34" charset="-128"/>
                <a:cs typeface="Georgia" panose="02040502050405020303" pitchFamily="18" charset="0"/>
              </a:rPr>
              <a:t>asioita osaksi työn arkea.</a:t>
            </a:r>
          </a:p>
          <a:p>
            <a:pPr marL="0" lvl="1" indent="0">
              <a:spcAft>
                <a:spcPts val="600"/>
              </a:spcAft>
              <a:buNone/>
            </a:pPr>
            <a:r>
              <a:rPr lang="fi-FI" altLang="fi-FI" sz="2000" b="1" dirty="0">
                <a:solidFill>
                  <a:schemeClr val="accent4"/>
                </a:solidFill>
                <a:ea typeface="ＭＳ Ｐゴシック" panose="020B0600070205080204" pitchFamily="34" charset="-128"/>
                <a:cs typeface="Georgia" panose="02040502050405020303" pitchFamily="18" charset="0"/>
              </a:rPr>
              <a:t>Oman osaamisen kehittäminen</a:t>
            </a:r>
          </a:p>
          <a:p>
            <a:pPr marL="342900" lvl="1" indent="-342900">
              <a:spcAft>
                <a:spcPts val="3000"/>
              </a:spcAft>
            </a:pPr>
            <a:r>
              <a:rPr lang="fi-FI" altLang="fi-FI" sz="1800" dirty="0">
                <a:solidFill>
                  <a:schemeClr val="tx1"/>
                </a:solidFill>
                <a:ea typeface="ＭＳ Ｐゴシック" panose="020B0600070205080204" pitchFamily="34" charset="-128"/>
                <a:cs typeface="Georgia" panose="02040502050405020303" pitchFamily="18" charset="0"/>
              </a:rPr>
              <a:t>Omien taitojen lisääminen, oppiminen joka innostaa ja tähtää työtehtävien parempaan suorittamiseen.</a:t>
            </a:r>
            <a:endParaRPr lang="fi-FI" altLang="fi-FI" sz="1800" b="1" dirty="0">
              <a:solidFill>
                <a:schemeClr val="tx1"/>
              </a:solidFill>
              <a:ea typeface="ＭＳ Ｐゴシック" panose="020B0600070205080204" pitchFamily="34" charset="-128"/>
              <a:cs typeface="Georgia" panose="02040502050405020303" pitchFamily="18" charset="0"/>
            </a:endParaRPr>
          </a:p>
          <a:p>
            <a:pPr marL="0" lvl="1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fi-FI" altLang="fi-FI" sz="2000" b="1" dirty="0">
                <a:solidFill>
                  <a:srgbClr val="0070C0"/>
                </a:solidFill>
                <a:ea typeface="ＭＳ Ｐゴシック" panose="020B0600070205080204" pitchFamily="34" charset="-128"/>
                <a:cs typeface="Georgia" panose="02040502050405020303" pitchFamily="18" charset="0"/>
              </a:rPr>
              <a:t>Työn sosiaalisten piirteiden muokkaaminen </a:t>
            </a:r>
          </a:p>
          <a:p>
            <a:pPr marL="342900" lvl="1" indent="-342900">
              <a:spcAft>
                <a:spcPts val="1800"/>
              </a:spcAft>
            </a:pPr>
            <a:r>
              <a:rPr lang="fi-FI" altLang="fi-FI" sz="1800" dirty="0">
                <a:ea typeface="ＭＳ Ｐゴシック" panose="020B0600070205080204" pitchFamily="34" charset="-128"/>
                <a:cs typeface="Georgia" panose="02040502050405020303" pitchFamily="18" charset="0"/>
              </a:rPr>
              <a:t>Vaikuttamalla vuorovaikutuksen luonteeseen ja/tai määrään työssä kohdattavien ihmisten (asiakkaat, työtoverit, esimies) kanssa, hakemalla aktiivisesti palautetta.</a:t>
            </a:r>
          </a:p>
        </p:txBody>
      </p:sp>
      <p:sp>
        <p:nvSpPr>
          <p:cNvPr id="10" name="Cloud Callout 3">
            <a:extLst>
              <a:ext uri="{FF2B5EF4-FFF2-40B4-BE49-F238E27FC236}">
                <a16:creationId xmlns:a16="http://schemas.microsoft.com/office/drawing/2014/main" id="{40BFEC63-02D1-470E-8EBB-4D3706A5D2D7}"/>
              </a:ext>
            </a:extLst>
          </p:cNvPr>
          <p:cNvSpPr/>
          <p:nvPr/>
        </p:nvSpPr>
        <p:spPr>
          <a:xfrm>
            <a:off x="6502709" y="4445499"/>
            <a:ext cx="2353766" cy="1738924"/>
          </a:xfrm>
          <a:prstGeom prst="cloudCallout">
            <a:avLst>
              <a:gd name="adj1" fmla="val -61936"/>
              <a:gd name="adj2" fmla="val -9440"/>
            </a:avLst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fi-FI" sz="1600" dirty="0">
                <a:solidFill>
                  <a:schemeClr val="tx1"/>
                </a:solidFill>
              </a:rPr>
              <a:t>Keiden kanssa olen tekemisissä työpäiväni aikana?</a:t>
            </a:r>
          </a:p>
        </p:txBody>
      </p:sp>
      <p:sp>
        <p:nvSpPr>
          <p:cNvPr id="11" name="Cloud Callout 4">
            <a:extLst>
              <a:ext uri="{FF2B5EF4-FFF2-40B4-BE49-F238E27FC236}">
                <a16:creationId xmlns:a16="http://schemas.microsoft.com/office/drawing/2014/main" id="{5F1A5711-692A-4869-BE7D-686118AF176A}"/>
              </a:ext>
            </a:extLst>
          </p:cNvPr>
          <p:cNvSpPr/>
          <p:nvPr/>
        </p:nvSpPr>
        <p:spPr>
          <a:xfrm>
            <a:off x="6502709" y="1392284"/>
            <a:ext cx="2304851" cy="1340904"/>
          </a:xfrm>
          <a:prstGeom prst="cloudCallout">
            <a:avLst>
              <a:gd name="adj1" fmla="val -60082"/>
              <a:gd name="adj2" fmla="val 21479"/>
            </a:avLst>
          </a:prstGeom>
          <a:ln>
            <a:solidFill>
              <a:schemeClr val="accent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i-FI" sz="1600" dirty="0">
                <a:solidFill>
                  <a:schemeClr val="tx1"/>
                </a:solidFill>
              </a:rPr>
              <a:t>Voisinko tehdä jotain uutta tai uusilla tavoilla?</a:t>
            </a:r>
          </a:p>
        </p:txBody>
      </p:sp>
      <p:pic>
        <p:nvPicPr>
          <p:cNvPr id="18" name="Graphic 17" descr="Users">
            <a:extLst>
              <a:ext uri="{FF2B5EF4-FFF2-40B4-BE49-F238E27FC236}">
                <a16:creationId xmlns:a16="http://schemas.microsoft.com/office/drawing/2014/main" id="{80FEF6E3-7836-46B9-874F-2C6476B3FEC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77394" y="4312495"/>
            <a:ext cx="853085" cy="853085"/>
          </a:xfrm>
          <a:prstGeom prst="rect">
            <a:avLst/>
          </a:prstGeom>
        </p:spPr>
      </p:pic>
      <p:pic>
        <p:nvPicPr>
          <p:cNvPr id="20" name="Graphic 19" descr="Checklist">
            <a:extLst>
              <a:ext uri="{FF2B5EF4-FFF2-40B4-BE49-F238E27FC236}">
                <a16:creationId xmlns:a16="http://schemas.microsoft.com/office/drawing/2014/main" id="{A0CE86B0-44F4-4C0E-ACC3-970BE0CB3A9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67158" y="1265878"/>
            <a:ext cx="853085" cy="853085"/>
          </a:xfrm>
          <a:prstGeom prst="rect">
            <a:avLst/>
          </a:prstGeom>
        </p:spPr>
      </p:pic>
      <p:pic>
        <p:nvPicPr>
          <p:cNvPr id="3" name="Graphic 2" descr="Books">
            <a:extLst>
              <a:ext uri="{FF2B5EF4-FFF2-40B4-BE49-F238E27FC236}">
                <a16:creationId xmlns:a16="http://schemas.microsoft.com/office/drawing/2014/main" id="{EE0EA37D-6F2A-4269-B1FE-E88FA012E5A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77395" y="2879002"/>
            <a:ext cx="853085" cy="853085"/>
          </a:xfrm>
          <a:prstGeom prst="rect">
            <a:avLst/>
          </a:prstGeom>
        </p:spPr>
      </p:pic>
      <p:sp>
        <p:nvSpPr>
          <p:cNvPr id="21" name="Cloud Callout 4">
            <a:extLst>
              <a:ext uri="{FF2B5EF4-FFF2-40B4-BE49-F238E27FC236}">
                <a16:creationId xmlns:a16="http://schemas.microsoft.com/office/drawing/2014/main" id="{235B16F7-B156-4005-B540-292EAB363780}"/>
              </a:ext>
            </a:extLst>
          </p:cNvPr>
          <p:cNvSpPr/>
          <p:nvPr/>
        </p:nvSpPr>
        <p:spPr>
          <a:xfrm>
            <a:off x="6369676" y="3073505"/>
            <a:ext cx="2233654" cy="1230747"/>
          </a:xfrm>
          <a:prstGeom prst="cloudCallout">
            <a:avLst>
              <a:gd name="adj1" fmla="val -64375"/>
              <a:gd name="adj2" fmla="val 3736"/>
            </a:avLst>
          </a:prstGeom>
          <a:ln>
            <a:solidFill>
              <a:srgbClr val="E8469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i-FI" sz="1600" dirty="0">
                <a:solidFill>
                  <a:schemeClr val="tx1"/>
                </a:solidFill>
              </a:rPr>
              <a:t>Innostuisinko uuden oppimisesta?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D0FA5E2-E832-467F-AE3E-9FE652D01132}"/>
              </a:ext>
            </a:extLst>
          </p:cNvPr>
          <p:cNvSpPr/>
          <p:nvPr/>
        </p:nvSpPr>
        <p:spPr>
          <a:xfrm>
            <a:off x="8807560" y="4354952"/>
            <a:ext cx="3001216" cy="263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200"/>
              </a:spcAft>
              <a:buFont typeface="Wingdings" panose="05000000000000000000" pitchFamily="2" charset="2"/>
              <a:buChar char="v"/>
            </a:pPr>
            <a:r>
              <a:rPr lang="fi-FI" sz="1600" dirty="0"/>
              <a:t>Yhteisten taukojen järjestäminen</a:t>
            </a:r>
          </a:p>
          <a:p>
            <a:pPr marL="285750" indent="-285750">
              <a:spcAft>
                <a:spcPts val="200"/>
              </a:spcAft>
              <a:buFont typeface="Wingdings" panose="05000000000000000000" pitchFamily="2" charset="2"/>
              <a:buChar char="v"/>
            </a:pPr>
            <a:r>
              <a:rPr lang="fi-FI" sz="1600" dirty="0"/>
              <a:t>Palautteen pyytäminen kollegalta, esimieheltä tai alaiselta</a:t>
            </a:r>
          </a:p>
          <a:p>
            <a:pPr marL="285750" indent="-285750">
              <a:spcAft>
                <a:spcPts val="200"/>
              </a:spcAft>
              <a:buFont typeface="Wingdings" panose="05000000000000000000" pitchFamily="2" charset="2"/>
              <a:buChar char="v"/>
            </a:pPr>
            <a:r>
              <a:rPr lang="fi-FI" sz="1600" dirty="0"/>
              <a:t>Avun ja tuen tarjoaminen</a:t>
            </a:r>
          </a:p>
          <a:p>
            <a:pPr marL="285750" indent="-285750">
              <a:spcAft>
                <a:spcPts val="200"/>
              </a:spcAft>
              <a:buFont typeface="Wingdings" panose="05000000000000000000" pitchFamily="2" charset="2"/>
              <a:buChar char="v"/>
            </a:pPr>
            <a:r>
              <a:rPr lang="fi-FI" sz="1600" dirty="0"/>
              <a:t>Vuorovaikutuksen lisääminen kollegoiden, esimiehen tai asiakkaiden kanssa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A28205B-5CE2-469B-9FC1-09B7200B3756}"/>
              </a:ext>
            </a:extLst>
          </p:cNvPr>
          <p:cNvSpPr/>
          <p:nvPr/>
        </p:nvSpPr>
        <p:spPr>
          <a:xfrm>
            <a:off x="8842269" y="1231440"/>
            <a:ext cx="3001216" cy="1400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200"/>
              </a:spcAft>
              <a:buFont typeface="Wingdings" panose="05000000000000000000" pitchFamily="2" charset="2"/>
              <a:buChar char="v"/>
            </a:pPr>
            <a:r>
              <a:rPr lang="fi-FI" sz="1600" dirty="0"/>
              <a:t>Uusi haastava projekti tai työtehtävä</a:t>
            </a:r>
          </a:p>
          <a:p>
            <a:pPr marL="285750" indent="-285750">
              <a:spcAft>
                <a:spcPts val="200"/>
              </a:spcAft>
              <a:buFont typeface="Wingdings" panose="05000000000000000000" pitchFamily="2" charset="2"/>
              <a:buChar char="v"/>
            </a:pPr>
            <a:r>
              <a:rPr lang="fi-FI" sz="1600" dirty="0"/>
              <a:t>Uudet työroolit</a:t>
            </a:r>
          </a:p>
          <a:p>
            <a:pPr marL="285750" indent="-285750">
              <a:spcAft>
                <a:spcPts val="200"/>
              </a:spcAft>
              <a:buFont typeface="Wingdings" panose="05000000000000000000" pitchFamily="2" charset="2"/>
              <a:buChar char="v"/>
            </a:pPr>
            <a:r>
              <a:rPr lang="fi-FI" sz="1600" dirty="0"/>
              <a:t>Uudet työvälineet</a:t>
            </a:r>
          </a:p>
          <a:p>
            <a:pPr marL="285750" indent="-285750">
              <a:spcAft>
                <a:spcPts val="200"/>
              </a:spcAft>
              <a:buFont typeface="Wingdings" panose="05000000000000000000" pitchFamily="2" charset="2"/>
              <a:buChar char="v"/>
            </a:pPr>
            <a:r>
              <a:rPr lang="fi-FI" sz="1600" dirty="0"/>
              <a:t>Työn priorisointi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D1645E7-A1B2-48C8-946C-69443A233B93}"/>
              </a:ext>
            </a:extLst>
          </p:cNvPr>
          <p:cNvSpPr/>
          <p:nvPr/>
        </p:nvSpPr>
        <p:spPr>
          <a:xfrm>
            <a:off x="8807560" y="2743502"/>
            <a:ext cx="3001216" cy="16209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200"/>
              </a:spcAft>
              <a:buFont typeface="Wingdings" panose="05000000000000000000" pitchFamily="2" charset="2"/>
              <a:buChar char="v"/>
            </a:pPr>
            <a:r>
              <a:rPr lang="fi-FI" sz="1600" dirty="0"/>
              <a:t>Koulutuksiin osallistuminen</a:t>
            </a:r>
          </a:p>
          <a:p>
            <a:pPr marL="285750" indent="-285750">
              <a:spcAft>
                <a:spcPts val="200"/>
              </a:spcAft>
              <a:buFont typeface="Wingdings" panose="05000000000000000000" pitchFamily="2" charset="2"/>
              <a:buChar char="v"/>
            </a:pPr>
            <a:r>
              <a:rPr lang="fi-FI" sz="1600" dirty="0"/>
              <a:t>Proaktiivinen itsenäinen oppiminen, taidon kehittäminen</a:t>
            </a:r>
          </a:p>
          <a:p>
            <a:pPr marL="285750" indent="-285750">
              <a:spcAft>
                <a:spcPts val="200"/>
              </a:spcAft>
              <a:buFont typeface="Wingdings" panose="05000000000000000000" pitchFamily="2" charset="2"/>
              <a:buChar char="v"/>
            </a:pPr>
            <a:r>
              <a:rPr lang="fi-FI" sz="1600" dirty="0"/>
              <a:t>Ajatukset työn kehittämiseksi</a:t>
            </a:r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3D02B16C-DFD7-41B8-95D1-BC19ABEA2C76}"/>
              </a:ext>
            </a:extLst>
          </p:cNvPr>
          <p:cNvSpPr txBox="1">
            <a:spLocks/>
          </p:cNvSpPr>
          <p:nvPr/>
        </p:nvSpPr>
        <p:spPr>
          <a:xfrm>
            <a:off x="3473450" y="6470652"/>
            <a:ext cx="6597650" cy="365125"/>
          </a:xfrm>
          <a:prstGeom prst="rect">
            <a:avLst/>
          </a:prstGeom>
        </p:spPr>
        <p:txBody>
          <a:bodyPr/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000"/>
              <a:t>© Työterveyslaitos     |     Jari Hakanen     |     www.ttl.fi</a:t>
            </a:r>
            <a:endParaRPr lang="fi-FI" sz="1000" dirty="0"/>
          </a:p>
        </p:txBody>
      </p:sp>
    </p:spTree>
    <p:extLst>
      <p:ext uri="{BB962C8B-B14F-4D97-AF65-F5344CB8AC3E}">
        <p14:creationId xmlns:p14="http://schemas.microsoft.com/office/powerpoint/2010/main" val="2420550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21" grpId="0" animBg="1"/>
      <p:bldP spid="2" grpId="0"/>
      <p:bldP spid="8" grpId="0"/>
      <p:bldP spid="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A8CD3CCB-5831-4F0E-AC96-C44AD4086C6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3815" y="4973952"/>
            <a:ext cx="2812142" cy="1874762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8407B52-7B73-48E8-AF3E-4006140CFA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3741" y="1720273"/>
            <a:ext cx="5454603" cy="4001358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err="1"/>
              <a:t>Mikä</a:t>
            </a:r>
            <a:r>
              <a:rPr lang="en-US" dirty="0"/>
              <a:t> </a:t>
            </a:r>
            <a:r>
              <a:rPr lang="en-US" dirty="0" err="1"/>
              <a:t>lisää</a:t>
            </a:r>
            <a:r>
              <a:rPr lang="en-US" dirty="0"/>
              <a:t> </a:t>
            </a:r>
            <a:r>
              <a:rPr lang="en-US" dirty="0" err="1"/>
              <a:t>työssäsi</a:t>
            </a:r>
            <a:r>
              <a:rPr lang="en-US" dirty="0"/>
              <a:t> </a:t>
            </a:r>
            <a:r>
              <a:rPr lang="en-US" dirty="0" err="1"/>
              <a:t>energiaa</a:t>
            </a:r>
            <a:r>
              <a:rPr lang="en-US" dirty="0"/>
              <a:t>, </a:t>
            </a:r>
            <a:r>
              <a:rPr lang="en-US" dirty="0" err="1"/>
              <a:t>työn</a:t>
            </a:r>
            <a:r>
              <a:rPr lang="en-US" dirty="0"/>
              <a:t> </a:t>
            </a:r>
            <a:r>
              <a:rPr lang="en-US" dirty="0" err="1"/>
              <a:t>imua</a:t>
            </a:r>
            <a:r>
              <a:rPr lang="en-US" dirty="0"/>
              <a:t>?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err="1"/>
              <a:t>Miten</a:t>
            </a:r>
            <a:r>
              <a:rPr lang="en-US" dirty="0"/>
              <a:t> </a:t>
            </a:r>
            <a:r>
              <a:rPr lang="en-US" dirty="0" err="1"/>
              <a:t>voisit</a:t>
            </a:r>
            <a:r>
              <a:rPr lang="en-US" dirty="0"/>
              <a:t> </a:t>
            </a:r>
            <a:r>
              <a:rPr lang="en-US" dirty="0" err="1"/>
              <a:t>lisätä</a:t>
            </a:r>
            <a:r>
              <a:rPr lang="en-US" dirty="0"/>
              <a:t> </a:t>
            </a:r>
            <a:r>
              <a:rPr lang="en-US" dirty="0" err="1"/>
              <a:t>sellaisia</a:t>
            </a:r>
            <a:r>
              <a:rPr lang="en-US" dirty="0"/>
              <a:t> </a:t>
            </a:r>
            <a:r>
              <a:rPr lang="en-US" dirty="0" err="1"/>
              <a:t>asioita</a:t>
            </a:r>
            <a:r>
              <a:rPr lang="en-US" dirty="0"/>
              <a:t> </a:t>
            </a:r>
            <a:r>
              <a:rPr lang="en-US" dirty="0" err="1"/>
              <a:t>omassa</a:t>
            </a:r>
            <a:r>
              <a:rPr lang="en-US" dirty="0"/>
              <a:t> </a:t>
            </a:r>
            <a:r>
              <a:rPr lang="en-US" dirty="0" err="1"/>
              <a:t>työssäsi</a:t>
            </a:r>
            <a:r>
              <a:rPr lang="en-US" dirty="0"/>
              <a:t>?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err="1"/>
              <a:t>Entä</a:t>
            </a:r>
            <a:r>
              <a:rPr lang="en-US" dirty="0"/>
              <a:t> </a:t>
            </a:r>
            <a:r>
              <a:rPr lang="en-US" dirty="0" err="1"/>
              <a:t>mitä</a:t>
            </a:r>
            <a:r>
              <a:rPr lang="en-US" dirty="0"/>
              <a:t> </a:t>
            </a:r>
            <a:r>
              <a:rPr lang="en-US" dirty="0" err="1"/>
              <a:t>ovat</a:t>
            </a:r>
            <a:r>
              <a:rPr lang="en-US" dirty="0"/>
              <a:t> </a:t>
            </a:r>
            <a:r>
              <a:rPr lang="en-US" dirty="0" err="1"/>
              <a:t>työyhteisönne</a:t>
            </a:r>
            <a:r>
              <a:rPr lang="en-US" dirty="0"/>
              <a:t> </a:t>
            </a:r>
            <a:r>
              <a:rPr lang="en-US" dirty="0" err="1"/>
              <a:t>voimavarat</a:t>
            </a:r>
            <a:r>
              <a:rPr lang="en-US" dirty="0"/>
              <a:t>, </a:t>
            </a:r>
            <a:r>
              <a:rPr lang="en-US" dirty="0" err="1"/>
              <a:t>joita</a:t>
            </a:r>
            <a:r>
              <a:rPr lang="en-US" dirty="0"/>
              <a:t> </a:t>
            </a:r>
            <a:r>
              <a:rPr lang="en-US" dirty="0" err="1"/>
              <a:t>tuunaamalla</a:t>
            </a:r>
            <a:r>
              <a:rPr lang="en-US" dirty="0"/>
              <a:t> </a:t>
            </a:r>
            <a:r>
              <a:rPr lang="en-US" dirty="0" err="1"/>
              <a:t>yhteinen</a:t>
            </a:r>
            <a:r>
              <a:rPr lang="en-US" dirty="0"/>
              <a:t> </a:t>
            </a:r>
            <a:r>
              <a:rPr lang="en-US" dirty="0" err="1"/>
              <a:t>työnne</a:t>
            </a:r>
            <a:r>
              <a:rPr lang="en-US" dirty="0"/>
              <a:t> </a:t>
            </a:r>
            <a:r>
              <a:rPr lang="en-US" dirty="0" err="1"/>
              <a:t>sujuisi</a:t>
            </a:r>
            <a:r>
              <a:rPr lang="en-US" dirty="0"/>
              <a:t> </a:t>
            </a:r>
            <a:r>
              <a:rPr lang="en-US" dirty="0" err="1"/>
              <a:t>entistä</a:t>
            </a:r>
            <a:r>
              <a:rPr lang="en-US" dirty="0"/>
              <a:t> </a:t>
            </a:r>
            <a:r>
              <a:rPr lang="en-US" dirty="0" err="1"/>
              <a:t>sujuvammin</a:t>
            </a:r>
            <a:r>
              <a:rPr lang="en-US" dirty="0"/>
              <a:t> ja </a:t>
            </a:r>
            <a:r>
              <a:rPr lang="en-US" dirty="0" err="1"/>
              <a:t>inspiroivammin</a:t>
            </a:r>
            <a:r>
              <a:rPr lang="en-US" dirty="0"/>
              <a:t>?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E8E7AD1-4F23-4EBB-86FC-CD3013D55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Tuunaa työtäsi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DA4ED58-3BBE-491F-809B-15C2184128C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4648" y="3531565"/>
            <a:ext cx="2444703" cy="244470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04E2433-29AC-4843-B020-3E8F476C7BA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9902" y="3752646"/>
            <a:ext cx="2576995" cy="1968985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D465954-79A0-4F20-AA85-792F22149C20}"/>
              </a:ext>
            </a:extLst>
          </p:cNvPr>
          <p:cNvCxnSpPr>
            <a:cxnSpLocks/>
          </p:cNvCxnSpPr>
          <p:nvPr/>
        </p:nvCxnSpPr>
        <p:spPr>
          <a:xfrm>
            <a:off x="6158346" y="1884049"/>
            <a:ext cx="0" cy="4458694"/>
          </a:xfrm>
          <a:prstGeom prst="line">
            <a:avLst/>
          </a:prstGeom>
          <a:ln w="34925">
            <a:solidFill>
              <a:srgbClr val="00B0C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5D80C21E-6620-44E0-B468-C8E43C32091D}"/>
              </a:ext>
            </a:extLst>
          </p:cNvPr>
          <p:cNvSpPr txBox="1">
            <a:spLocks/>
          </p:cNvSpPr>
          <p:nvPr/>
        </p:nvSpPr>
        <p:spPr>
          <a:xfrm>
            <a:off x="5328724" y="6493572"/>
            <a:ext cx="6597650" cy="365125"/>
          </a:xfrm>
          <a:prstGeom prst="rect">
            <a:avLst/>
          </a:prstGeom>
        </p:spPr>
        <p:txBody>
          <a:bodyPr/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000" dirty="0"/>
              <a:t>© Työterveyslaitos     |     Jari Hakanen     |     www.ttl.fi</a:t>
            </a:r>
          </a:p>
        </p:txBody>
      </p:sp>
      <p:sp>
        <p:nvSpPr>
          <p:cNvPr id="10" name="Cloud Callout 4">
            <a:extLst>
              <a:ext uri="{FF2B5EF4-FFF2-40B4-BE49-F238E27FC236}">
                <a16:creationId xmlns:a16="http://schemas.microsoft.com/office/drawing/2014/main" id="{4C4CB2CB-38E1-4299-9CB5-5CA3EB55C335}"/>
              </a:ext>
            </a:extLst>
          </p:cNvPr>
          <p:cNvSpPr/>
          <p:nvPr/>
        </p:nvSpPr>
        <p:spPr>
          <a:xfrm>
            <a:off x="7422780" y="1268674"/>
            <a:ext cx="3544937" cy="2536245"/>
          </a:xfrm>
          <a:prstGeom prst="cloudCallout">
            <a:avLst>
              <a:gd name="adj1" fmla="val -64375"/>
              <a:gd name="adj2" fmla="val 3736"/>
            </a:avLst>
          </a:prstGeom>
          <a:ln>
            <a:solidFill>
              <a:srgbClr val="E8469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i-FI" sz="1600" b="1" i="1" dirty="0">
                <a:solidFill>
                  <a:srgbClr val="C00000"/>
                </a:solidFill>
              </a:rPr>
              <a:t>Miten olen aiemmin tuunannut omaa työtäni?</a:t>
            </a:r>
          </a:p>
        </p:txBody>
      </p:sp>
    </p:spTree>
    <p:extLst>
      <p:ext uri="{BB962C8B-B14F-4D97-AF65-F5344CB8AC3E}">
        <p14:creationId xmlns:p14="http://schemas.microsoft.com/office/powerpoint/2010/main" val="3420659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51"/>
          <p:cNvSpPr/>
          <p:nvPr/>
        </p:nvSpPr>
        <p:spPr>
          <a:xfrm>
            <a:off x="546055" y="1127760"/>
            <a:ext cx="11173505" cy="4971939"/>
          </a:xfrm>
          <a:prstGeom prst="rect">
            <a:avLst/>
          </a:prstGeom>
          <a:solidFill>
            <a:srgbClr val="FFFFFF">
              <a:alpha val="84706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fi-FI">
              <a:solidFill>
                <a:prstClr val="white"/>
              </a:solidFill>
              <a:latin typeface="Segoe UI Semilight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1039652" y="267491"/>
            <a:ext cx="5715824" cy="1397819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fi-FI">
              <a:solidFill>
                <a:prstClr val="white"/>
              </a:solidFill>
              <a:latin typeface="Segoe UI Semilight"/>
            </a:endParaRPr>
          </a:p>
        </p:txBody>
      </p:sp>
      <p:sp>
        <p:nvSpPr>
          <p:cNvPr id="50" name="Content Placeholder 3"/>
          <p:cNvSpPr>
            <a:spLocks noGrp="1"/>
          </p:cNvSpPr>
          <p:nvPr>
            <p:ph sz="half" idx="1"/>
          </p:nvPr>
        </p:nvSpPr>
        <p:spPr>
          <a:xfrm>
            <a:off x="1352177" y="570309"/>
            <a:ext cx="5309088" cy="489067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fi-FI" b="1" spc="600" dirty="0">
                <a:solidFill>
                  <a:srgbClr val="002060"/>
                </a:solidFill>
                <a:latin typeface="Segoe UI" panose="020B0502040204020203" pitchFamily="34" charset="0"/>
              </a:rPr>
              <a:t>TYÖN TUUNAAMISEN VERKKOVALMENNUS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78699" y="1299689"/>
            <a:ext cx="860955" cy="970007"/>
            <a:chOff x="-1470160" y="1427659"/>
            <a:chExt cx="860954" cy="97000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470160" y="1427659"/>
              <a:ext cx="860954" cy="970007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-1365998" y="1636756"/>
              <a:ext cx="660475" cy="540388"/>
            </a:xfrm>
            <a:prstGeom prst="rect">
              <a:avLst/>
            </a:prstGeom>
          </p:spPr>
        </p:pic>
      </p:grp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8C679192-4F70-4422-9F4C-446F97958BD9}"/>
              </a:ext>
            </a:extLst>
          </p:cNvPr>
          <p:cNvSpPr txBox="1">
            <a:spLocks/>
          </p:cNvSpPr>
          <p:nvPr/>
        </p:nvSpPr>
        <p:spPr>
          <a:xfrm>
            <a:off x="4719759" y="1203065"/>
            <a:ext cx="6826316" cy="5438713"/>
          </a:xfrm>
          <a:prstGeom prst="rect">
            <a:avLst/>
          </a:prstGeom>
        </p:spPr>
        <p:txBody>
          <a:bodyPr vert="horz" lIns="3600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377">
              <a:lnSpc>
                <a:spcPct val="100000"/>
              </a:lnSpc>
              <a:buNone/>
              <a:defRPr/>
            </a:pPr>
            <a:r>
              <a:rPr lang="fi-FI" sz="2000" b="1" dirty="0">
                <a:solidFill>
                  <a:srgbClr val="00206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	MODUULIT</a:t>
            </a:r>
            <a:endParaRPr lang="fi-FI" sz="2000" b="1" dirty="0">
              <a:solidFill>
                <a:prstClr val="black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marL="457189" indent="-457189" defTabSz="914377">
              <a:buClr>
                <a:srgbClr val="FF5800"/>
              </a:buClr>
              <a:buFont typeface="+mj-lt"/>
              <a:buAutoNum type="arabicPeriod"/>
              <a:defRPr/>
            </a:pPr>
            <a:r>
              <a:rPr lang="fi-FI" sz="2000" dirty="0">
                <a:solidFill>
                  <a:prstClr val="black"/>
                </a:solidFill>
                <a:latin typeface="Segoe UI Semilight"/>
              </a:rPr>
              <a:t>Aloitus, jossa myös Työn imu-testi</a:t>
            </a:r>
          </a:p>
          <a:p>
            <a:pPr marL="457189" indent="-457189" defTabSz="914377">
              <a:buClr>
                <a:srgbClr val="FF5800"/>
              </a:buClr>
              <a:buFont typeface="+mj-lt"/>
              <a:buAutoNum type="arabicPeriod"/>
              <a:defRPr/>
            </a:pPr>
            <a:r>
              <a:rPr lang="fi-FI" sz="2000" dirty="0" err="1">
                <a:solidFill>
                  <a:prstClr val="black"/>
                </a:solidFill>
                <a:latin typeface="Segoe UI Semilight"/>
              </a:rPr>
              <a:t>Tuunaajaksi</a:t>
            </a:r>
            <a:endParaRPr lang="fi-FI" sz="2000" dirty="0">
              <a:solidFill>
                <a:prstClr val="black"/>
              </a:solidFill>
              <a:latin typeface="Segoe UI Semilight"/>
            </a:endParaRPr>
          </a:p>
          <a:p>
            <a:pPr marL="457189" indent="-457189" defTabSz="914377">
              <a:buClr>
                <a:srgbClr val="FF5800"/>
              </a:buClr>
              <a:buFont typeface="+mj-lt"/>
              <a:buAutoNum type="arabicPeriod"/>
              <a:defRPr/>
            </a:pPr>
            <a:r>
              <a:rPr lang="fi-FI" sz="2000" dirty="0">
                <a:solidFill>
                  <a:prstClr val="black"/>
                </a:solidFill>
                <a:latin typeface="Segoe UI Semilight"/>
              </a:rPr>
              <a:t>Voimavarat </a:t>
            </a:r>
          </a:p>
          <a:p>
            <a:pPr marL="457189" indent="-457189" defTabSz="914377">
              <a:buClr>
                <a:srgbClr val="FF5800"/>
              </a:buClr>
              <a:buFont typeface="+mj-lt"/>
              <a:buAutoNum type="arabicPeriod"/>
              <a:defRPr/>
            </a:pPr>
            <a:r>
              <a:rPr lang="fi-FI" sz="2000" dirty="0">
                <a:solidFill>
                  <a:prstClr val="black"/>
                </a:solidFill>
                <a:latin typeface="Segoe UI Semilight"/>
              </a:rPr>
              <a:t>Kuormitus</a:t>
            </a:r>
          </a:p>
          <a:p>
            <a:pPr marL="457189" indent="-457189" defTabSz="914377">
              <a:buClr>
                <a:srgbClr val="FF5800"/>
              </a:buClr>
              <a:buFont typeface="+mj-lt"/>
              <a:buAutoNum type="arabicPeriod"/>
              <a:defRPr/>
            </a:pPr>
            <a:r>
              <a:rPr lang="fi-FI" sz="2000" dirty="0">
                <a:solidFill>
                  <a:prstClr val="black"/>
                </a:solidFill>
                <a:latin typeface="Segoe UI Semilight"/>
              </a:rPr>
              <a:t>Mahdollisuudet</a:t>
            </a:r>
          </a:p>
          <a:p>
            <a:pPr marL="457189" indent="-457189" defTabSz="914377">
              <a:buClr>
                <a:srgbClr val="FF5800"/>
              </a:buClr>
              <a:buFont typeface="+mj-lt"/>
              <a:buAutoNum type="arabicPeriod"/>
              <a:defRPr/>
            </a:pPr>
            <a:r>
              <a:rPr lang="fi-FI" sz="2000" dirty="0">
                <a:solidFill>
                  <a:prstClr val="black"/>
                </a:solidFill>
                <a:latin typeface="Segoe UI Semilight"/>
              </a:rPr>
              <a:t>Näin </a:t>
            </a:r>
            <a:r>
              <a:rPr lang="fi-FI" sz="2000" dirty="0" err="1">
                <a:solidFill>
                  <a:prstClr val="black"/>
                </a:solidFill>
                <a:latin typeface="Segoe UI Semilight"/>
              </a:rPr>
              <a:t>tuunaan</a:t>
            </a:r>
            <a:r>
              <a:rPr lang="fi-FI" sz="2000" dirty="0">
                <a:solidFill>
                  <a:prstClr val="black"/>
                </a:solidFill>
                <a:latin typeface="Segoe UI Semilight"/>
              </a:rPr>
              <a:t>, jossa myös Työn imu-testi</a:t>
            </a:r>
          </a:p>
          <a:p>
            <a:pPr marL="0" indent="0" defTabSz="914377">
              <a:buClr>
                <a:srgbClr val="FF5800"/>
              </a:buClr>
              <a:buNone/>
              <a:defRPr/>
            </a:pPr>
            <a:r>
              <a:rPr lang="fi-FI" sz="2000" dirty="0">
                <a:solidFill>
                  <a:prstClr val="black"/>
                </a:solidFill>
                <a:latin typeface="Segoe UI Semilight"/>
              </a:rPr>
              <a:t>Lisämahdollisuutena räätälöity esimiesmoduuli sekä aloitus- </a:t>
            </a:r>
          </a:p>
          <a:p>
            <a:pPr marL="0" indent="0" defTabSz="914377">
              <a:buClr>
                <a:srgbClr val="FF5800"/>
              </a:buClr>
              <a:buNone/>
              <a:defRPr/>
            </a:pPr>
            <a:r>
              <a:rPr lang="fi-FI" sz="2000" dirty="0">
                <a:solidFill>
                  <a:prstClr val="black"/>
                </a:solidFill>
                <a:latin typeface="Segoe UI Semilight"/>
              </a:rPr>
              <a:t>että </a:t>
            </a:r>
            <a:r>
              <a:rPr lang="fi-FI" sz="2000" dirty="0" err="1">
                <a:solidFill>
                  <a:prstClr val="black"/>
                </a:solidFill>
                <a:latin typeface="Segoe UI Semilight"/>
              </a:rPr>
              <a:t>päätöswebinaarien</a:t>
            </a:r>
            <a:r>
              <a:rPr lang="fi-FI" sz="2000" dirty="0">
                <a:solidFill>
                  <a:prstClr val="black"/>
                </a:solidFill>
                <a:latin typeface="Segoe UI Semilight"/>
              </a:rPr>
              <a:t> tallenteet ja aktiviteetit.</a:t>
            </a:r>
          </a:p>
          <a:p>
            <a:pPr marL="0" indent="0" defTabSz="914377">
              <a:buClr>
                <a:srgbClr val="FF5800"/>
              </a:buClr>
              <a:buNone/>
              <a:defRPr/>
            </a:pPr>
            <a:r>
              <a:rPr lang="fi-FI" sz="2000" dirty="0">
                <a:solidFill>
                  <a:prstClr val="black"/>
                </a:solidFill>
                <a:latin typeface="Segoe UI Semilight"/>
              </a:rPr>
              <a:t>Lisätietoa: https://www.ttl.fi/koulutus/tyon-tuunaaminen-verkkovalmennus-tyon-imua/</a:t>
            </a:r>
          </a:p>
          <a:p>
            <a:pPr marL="0" indent="0">
              <a:buNone/>
            </a:pPr>
            <a:r>
              <a:rPr lang="en-US" sz="2000" dirty="0">
                <a:solidFill>
                  <a:prstClr val="black"/>
                </a:solidFill>
                <a:latin typeface="Segoe UI Semilight"/>
              </a:rPr>
              <a:t>Ota</a:t>
            </a:r>
            <a:r>
              <a:rPr lang="fi-FI" sz="2000" dirty="0">
                <a:solidFill>
                  <a:prstClr val="black"/>
                </a:solidFill>
                <a:latin typeface="Segoe UI Semilight"/>
              </a:rPr>
              <a:t> yhteyttä! </a:t>
            </a:r>
            <a:r>
              <a:rPr lang="fi-FI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</a:rPr>
              <a:t>Johanna Jalava, </a:t>
            </a:r>
            <a:r>
              <a:rPr lang="fi-FI" sz="2000" dirty="0"/>
              <a:t>050 470 7824, </a:t>
            </a:r>
            <a:r>
              <a:rPr lang="fi-FI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johanna.jalava@ttl.fi</a:t>
            </a:r>
            <a:endParaRPr lang="fi-FI" sz="2000" b="1" dirty="0">
              <a:solidFill>
                <a:schemeClr val="tx1">
                  <a:lumMod val="85000"/>
                  <a:lumOff val="15000"/>
                </a:schemeClr>
              </a:solidFill>
              <a:latin typeface="Segoe UI" panose="020B0502040204020203" pitchFamily="34" charset="0"/>
            </a:endParaRPr>
          </a:p>
          <a:p>
            <a:pPr marL="0" indent="0" defTabSz="534975">
              <a:buNone/>
            </a:pPr>
            <a:br>
              <a:rPr lang="fi-FI" sz="2000" dirty="0"/>
            </a:br>
            <a:r>
              <a:rPr lang="fi-FI" sz="2000" dirty="0"/>
              <a:t>     </a:t>
            </a:r>
            <a:endParaRPr lang="fi-FI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>
              <a:buNone/>
            </a:pPr>
            <a:r>
              <a:rPr lang="fi-FI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</a:rPr>
              <a:t>	</a:t>
            </a:r>
          </a:p>
          <a:p>
            <a:pPr marL="0" indent="0" defTabSz="534975">
              <a:buNone/>
            </a:pPr>
            <a:r>
              <a:rPr lang="fi-FI" sz="2000" dirty="0"/>
              <a:t>	</a:t>
            </a:r>
            <a:br>
              <a:rPr lang="fi-FI" sz="2000" dirty="0"/>
            </a:br>
            <a:r>
              <a:rPr lang="fi-FI" sz="2000" dirty="0"/>
              <a:t>	</a:t>
            </a:r>
            <a:endParaRPr lang="fi-FI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 defTabSz="914377">
              <a:buClr>
                <a:srgbClr val="FF5800"/>
              </a:buClr>
              <a:buNone/>
              <a:defRPr/>
            </a:pPr>
            <a:endParaRPr lang="fi-FI" sz="2000" dirty="0">
              <a:solidFill>
                <a:prstClr val="black"/>
              </a:solidFill>
              <a:latin typeface="Segoe UI Semilight"/>
            </a:endParaRPr>
          </a:p>
          <a:p>
            <a:pPr marL="0" indent="0" defTabSz="914377">
              <a:buClr>
                <a:srgbClr val="FF5800"/>
              </a:buClr>
              <a:buNone/>
              <a:defRPr/>
            </a:pPr>
            <a:endParaRPr lang="fi-FI" sz="2000" dirty="0">
              <a:solidFill>
                <a:prstClr val="black"/>
              </a:solidFill>
              <a:latin typeface="Segoe UI Semilight"/>
            </a:endParaRPr>
          </a:p>
        </p:txBody>
      </p:sp>
      <p:sp>
        <p:nvSpPr>
          <p:cNvPr id="5" name="Cloud Callout 3">
            <a:extLst>
              <a:ext uri="{FF2B5EF4-FFF2-40B4-BE49-F238E27FC236}">
                <a16:creationId xmlns:a16="http://schemas.microsoft.com/office/drawing/2014/main" id="{1B254C77-83DF-4581-B21F-AC0D8A3223BC}"/>
              </a:ext>
            </a:extLst>
          </p:cNvPr>
          <p:cNvSpPr/>
          <p:nvPr/>
        </p:nvSpPr>
        <p:spPr>
          <a:xfrm rot="21134767">
            <a:off x="7235279" y="1645690"/>
            <a:ext cx="5247306" cy="1744939"/>
          </a:xfrm>
          <a:prstGeom prst="cloudCallout">
            <a:avLst>
              <a:gd name="adj1" fmla="val -71205"/>
              <a:gd name="adj2" fmla="val 17727"/>
            </a:avLst>
          </a:prstGeom>
          <a:ln>
            <a:solidFill>
              <a:srgbClr val="00B0CA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fi-FI" b="1" i="1" dirty="0"/>
              <a:t>Vaikuttavuustutkimuksemme Petäjäveden kunnan henkilöstössä: Työn tuunaaminen ja työn imu lisääntyivät!</a:t>
            </a:r>
            <a:endParaRPr lang="fi-FI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EBB7258-C07E-41FD-817E-87496397AA3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3134050" y="1443378"/>
            <a:ext cx="7931023" cy="5482640"/>
          </a:xfrm>
          <a:prstGeom prst="rect">
            <a:avLst/>
          </a:prstGeom>
        </p:spPr>
      </p:pic>
      <p:sp>
        <p:nvSpPr>
          <p:cNvPr id="17" name="Footer Placeholder 2">
            <a:extLst>
              <a:ext uri="{FF2B5EF4-FFF2-40B4-BE49-F238E27FC236}">
                <a16:creationId xmlns:a16="http://schemas.microsoft.com/office/drawing/2014/main" id="{C703EE34-8CAB-4D1D-9D17-3E1E4EF49F90}"/>
              </a:ext>
            </a:extLst>
          </p:cNvPr>
          <p:cNvSpPr txBox="1">
            <a:spLocks/>
          </p:cNvSpPr>
          <p:nvPr/>
        </p:nvSpPr>
        <p:spPr>
          <a:xfrm>
            <a:off x="5924733" y="6601336"/>
            <a:ext cx="7590215" cy="365125"/>
          </a:xfrm>
          <a:prstGeom prst="rect">
            <a:avLst/>
          </a:prstGeom>
        </p:spPr>
        <p:txBody>
          <a:bodyPr/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000" dirty="0"/>
              <a:t>© Työterveyslaitos     |     Jari Hakanen     |     www.ttl.fi</a:t>
            </a:r>
          </a:p>
        </p:txBody>
      </p:sp>
    </p:spTree>
    <p:extLst>
      <p:ext uri="{BB962C8B-B14F-4D97-AF65-F5344CB8AC3E}">
        <p14:creationId xmlns:p14="http://schemas.microsoft.com/office/powerpoint/2010/main" val="8447952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63E609-E0A1-49F5-6BCF-651F4F59E2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117" y="391913"/>
            <a:ext cx="9991922" cy="1569660"/>
          </a:xfrm>
        </p:spPr>
        <p:txBody>
          <a:bodyPr/>
          <a:lstStyle/>
          <a:p>
            <a:r>
              <a:rPr lang="fi-FI" dirty="0"/>
              <a:t>Toivon tällä puolen – kaksi välitöntä ajatusta</a:t>
            </a:r>
          </a:p>
        </p:txBody>
      </p:sp>
      <p:pic>
        <p:nvPicPr>
          <p:cNvPr id="1026" name="Picture 2" descr="Toivon tuolla puolen | Yle Areena">
            <a:extLst>
              <a:ext uri="{FF2B5EF4-FFF2-40B4-BE49-F238E27FC236}">
                <a16:creationId xmlns:a16="http://schemas.microsoft.com/office/drawing/2014/main" id="{76933DDF-2F20-994B-50F0-BD127B737F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539" y="1961573"/>
            <a:ext cx="4392138" cy="2470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3CCBAA2-A7BA-D5B6-4EF8-744C1E583A2D}"/>
              </a:ext>
            </a:extLst>
          </p:cNvPr>
          <p:cNvSpPr txBox="1"/>
          <p:nvPr/>
        </p:nvSpPr>
        <p:spPr>
          <a:xfrm>
            <a:off x="784539" y="4532556"/>
            <a:ext cx="470192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400" dirty="0">
                <a:solidFill>
                  <a:schemeClr val="bg2"/>
                </a:solidFill>
              </a:rPr>
              <a:t>Miten kannamme samalla tavalla </a:t>
            </a:r>
          </a:p>
          <a:p>
            <a:r>
              <a:rPr lang="fi-FI" sz="2400" dirty="0">
                <a:solidFill>
                  <a:schemeClr val="bg2"/>
                </a:solidFill>
              </a:rPr>
              <a:t>vahvaa eetosta ja arvomaailmaa </a:t>
            </a:r>
          </a:p>
          <a:p>
            <a:r>
              <a:rPr lang="fi-FI" sz="2400" dirty="0">
                <a:solidFill>
                  <a:schemeClr val="bg2"/>
                </a:solidFill>
              </a:rPr>
              <a:t>työssämme kuin Aki Kaurismäki </a:t>
            </a:r>
          </a:p>
          <a:p>
            <a:r>
              <a:rPr lang="fi-FI" sz="2400" dirty="0">
                <a:solidFill>
                  <a:schemeClr val="bg2"/>
                </a:solidFill>
              </a:rPr>
              <a:t>elokuvissaan?</a:t>
            </a:r>
            <a:endParaRPr lang="en-US" sz="2400" dirty="0">
              <a:solidFill>
                <a:schemeClr val="bg2"/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A8BE698-536F-888D-FE0F-86027C3038C9}"/>
              </a:ext>
            </a:extLst>
          </p:cNvPr>
          <p:cNvSpPr txBox="1">
            <a:spLocks/>
          </p:cNvSpPr>
          <p:nvPr/>
        </p:nvSpPr>
        <p:spPr>
          <a:xfrm>
            <a:off x="5966908" y="2876930"/>
            <a:ext cx="4701928" cy="156966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tabLst/>
              <a:defRPr lang="en-US" sz="3200" b="1" kern="1200" spc="100" baseline="0">
                <a:solidFill>
                  <a:schemeClr val="bg2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fi-FI" dirty="0"/>
              <a:t>Mitä tiedämme toivosta tutkimusten kautta?</a:t>
            </a:r>
          </a:p>
        </p:txBody>
      </p:sp>
    </p:spTree>
    <p:extLst>
      <p:ext uri="{BB962C8B-B14F-4D97-AF65-F5344CB8AC3E}">
        <p14:creationId xmlns:p14="http://schemas.microsoft.com/office/powerpoint/2010/main" val="2390384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691A66-FA5C-474A-B489-408193892B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836" y="573593"/>
            <a:ext cx="10512425" cy="774000"/>
          </a:xfrm>
        </p:spPr>
        <p:txBody>
          <a:bodyPr/>
          <a:lstStyle/>
          <a:p>
            <a:r>
              <a:rPr lang="en-US" dirty="0" err="1"/>
              <a:t>Sosiaalinen</a:t>
            </a:r>
            <a:r>
              <a:rPr lang="en-US" dirty="0"/>
              <a:t> </a:t>
            </a:r>
            <a:r>
              <a:rPr lang="en-US" dirty="0" err="1"/>
              <a:t>rohkeus</a:t>
            </a:r>
            <a:r>
              <a:rPr lang="en-US" dirty="0"/>
              <a:t> </a:t>
            </a:r>
            <a:r>
              <a:rPr lang="en-US" dirty="0" err="1"/>
              <a:t>työpaikalla</a:t>
            </a:r>
            <a:r>
              <a:rPr lang="en-US" dirty="0"/>
              <a:t> </a:t>
            </a:r>
            <a:r>
              <a:rPr lang="en-US" dirty="0" err="1"/>
              <a:t>edistää</a:t>
            </a:r>
            <a:r>
              <a:rPr lang="en-US" dirty="0"/>
              <a:t> </a:t>
            </a:r>
            <a:r>
              <a:rPr lang="en-US" dirty="0" err="1"/>
              <a:t>yhteenkuuluvuutta</a:t>
            </a:r>
            <a:r>
              <a:rPr lang="en-US" dirty="0"/>
              <a:t> ja </a:t>
            </a:r>
            <a:r>
              <a:rPr lang="en-US" dirty="0" err="1"/>
              <a:t>työn</a:t>
            </a:r>
            <a:r>
              <a:rPr lang="en-US" dirty="0"/>
              <a:t> </a:t>
            </a:r>
            <a:r>
              <a:rPr lang="en-US" dirty="0" err="1"/>
              <a:t>imua</a:t>
            </a:r>
            <a:endParaRPr lang="fi-F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B3E132-418F-4637-A300-23715A8AC14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11263" y="1547908"/>
            <a:ext cx="6308012" cy="4544337"/>
          </a:xfrm>
        </p:spPr>
        <p:txBody>
          <a:bodyPr/>
          <a:lstStyle/>
          <a:p>
            <a:r>
              <a:rPr lang="fi-FI" sz="2000" dirty="0">
                <a:ea typeface="Calibri" panose="020F0502020204030204" pitchFamily="34" charset="0"/>
              </a:rPr>
              <a:t>Rohkeaa toimintaa, joka on vapaaehtoista ja tavoitteellista ja </a:t>
            </a:r>
            <a:endParaRPr lang="fi-FI" sz="2000" dirty="0">
              <a:effectLst/>
              <a:ea typeface="Calibri" panose="020F0502020204030204" pitchFamily="34" charset="0"/>
            </a:endParaRPr>
          </a:p>
          <a:p>
            <a:pPr lvl="1"/>
            <a:r>
              <a:rPr lang="fi-FI" sz="1800" dirty="0">
                <a:ea typeface="Calibri" panose="020F0502020204030204" pitchFamily="34" charset="0"/>
              </a:rPr>
              <a:t>Sisältää riskin (mainehaitta, suhdeuhka) rohkealle</a:t>
            </a:r>
            <a:r>
              <a:rPr lang="fi-FI" sz="1800" dirty="0">
                <a:effectLst/>
                <a:ea typeface="Calibri" panose="020F0502020204030204" pitchFamily="34" charset="0"/>
              </a:rPr>
              <a:t> </a:t>
            </a:r>
          </a:p>
          <a:p>
            <a:pPr lvl="1"/>
            <a:r>
              <a:rPr lang="fi-FI" sz="1800" dirty="0">
                <a:ea typeface="Calibri" panose="020F0502020204030204" pitchFamily="34" charset="0"/>
              </a:rPr>
              <a:t>Ensisijaisena tavoitteena on jonkin jalon tai arvostetun päämäärän edistäminen, joka hyödyttäisi sekä rohkeaa että muita työpaikalla</a:t>
            </a:r>
            <a:r>
              <a:rPr lang="fi-FI" sz="1800" dirty="0">
                <a:effectLst/>
                <a:ea typeface="Calibri" panose="020F0502020204030204" pitchFamily="34" charset="0"/>
              </a:rPr>
              <a:t> (</a:t>
            </a:r>
            <a:r>
              <a:rPr lang="fi-FI" sz="1800" dirty="0" err="1">
                <a:effectLst/>
                <a:ea typeface="Calibri" panose="020F0502020204030204" pitchFamily="34" charset="0"/>
              </a:rPr>
              <a:t>Detert</a:t>
            </a:r>
            <a:r>
              <a:rPr lang="fi-FI" sz="1800" dirty="0">
                <a:effectLst/>
                <a:ea typeface="Calibri" panose="020F0502020204030204" pitchFamily="34" charset="0"/>
              </a:rPr>
              <a:t> ja Bruno, 2017).</a:t>
            </a:r>
          </a:p>
          <a:p>
            <a:r>
              <a:rPr lang="fi-FI" sz="2000" dirty="0"/>
              <a:t>Esimerkiksi puuttumista epäasiallisesti käyttäytyvän työtoverin tai esihenkilön toimintaan, omien virheiden myöntämistä tai ikävien asioiden puheeksi ottamista</a:t>
            </a:r>
          </a:p>
          <a:p>
            <a:r>
              <a:rPr lang="fi-FI" sz="2000" dirty="0"/>
              <a:t>Rohkeutta tarvitaan erityisesti työyhteisöissä, joista psykologinen turvallisuus puuttuu.</a:t>
            </a:r>
          </a:p>
          <a:p>
            <a:r>
              <a:rPr lang="fi-FI" sz="2000" dirty="0"/>
              <a:t>Lisää hyviä työtoverisuhteita ja yhteenkuuluvuutta omaan työpaikkaan (Kaltiainen, Virtanen, Hakanen, 2022) sekä työn imua ja sosiaalista tukea kahden vuoden seurannassa (Hakanen &amp; Kaltiainen, tekeillä)</a:t>
            </a:r>
          </a:p>
          <a:p>
            <a:endParaRPr lang="fi-FI" sz="2000" dirty="0"/>
          </a:p>
        </p:txBody>
      </p:sp>
      <p:pic>
        <p:nvPicPr>
          <p:cNvPr id="6" name="Picture 2" descr="Ilmaisia valokuvia aiheesta Riippumatto">
            <a:extLst>
              <a:ext uri="{FF2B5EF4-FFF2-40B4-BE49-F238E27FC236}">
                <a16:creationId xmlns:a16="http://schemas.microsoft.com/office/drawing/2014/main" id="{66FF140A-6839-489A-96DA-6A4B293BAD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8384" y="1631990"/>
            <a:ext cx="4442820" cy="2957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104D13-99D9-2757-63B3-A1F2BFB101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08711" y="6492875"/>
            <a:ext cx="7590215" cy="365125"/>
          </a:xfrm>
        </p:spPr>
        <p:txBody>
          <a:bodyPr/>
          <a:lstStyle/>
          <a:p>
            <a:r>
              <a:rPr lang="fi-FI" dirty="0"/>
              <a:t>Työterveyslaitos     |     Jari Hakanen     |     www.ttl.fi</a:t>
            </a:r>
          </a:p>
        </p:txBody>
      </p:sp>
    </p:spTree>
    <p:extLst>
      <p:ext uri="{BB962C8B-B14F-4D97-AF65-F5344CB8AC3E}">
        <p14:creationId xmlns:p14="http://schemas.microsoft.com/office/powerpoint/2010/main" val="2231980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AC4C5A-A5AD-4D64-BB45-6A2F6227DB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© Työterveyslaitos    |    Jari Hakanen</a:t>
            </a:r>
            <a:endParaRPr lang="fi-FI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9AC3D1B-DA54-44DF-BC54-432CB108F1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98" y="0"/>
            <a:ext cx="11887200" cy="792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4734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9C44D4C-41F4-4DBB-ABBB-5B343CEBA0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36" y="-1043282"/>
            <a:ext cx="11914908" cy="8805318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EF94E3-980F-4550-9696-F56A6A4AE3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© Työterveyslaitos    |    Jari Hakanen</a:t>
            </a:r>
          </a:p>
        </p:txBody>
      </p:sp>
    </p:spTree>
    <p:extLst>
      <p:ext uri="{BB962C8B-B14F-4D97-AF65-F5344CB8AC3E}">
        <p14:creationId xmlns:p14="http://schemas.microsoft.com/office/powerpoint/2010/main" val="40484099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17">
            <a:extLst>
              <a:ext uri="{FF2B5EF4-FFF2-40B4-BE49-F238E27FC236}">
                <a16:creationId xmlns:a16="http://schemas.microsoft.com/office/drawing/2014/main" id="{0ACFBC5B-5C35-49F3-878A-E87A5BD58E9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054" y="0"/>
            <a:ext cx="10390663" cy="6922777"/>
          </a:xfrm>
          <a:prstGeom prst="roundRect">
            <a:avLst/>
          </a:prstGeom>
          <a:ln w="28575">
            <a:solidFill>
              <a:schemeClr val="tx1"/>
            </a:solidFill>
          </a:ln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05191A9-2813-48CD-B646-458AD40E86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37695" y="6641108"/>
            <a:ext cx="7590215" cy="365125"/>
          </a:xfrm>
        </p:spPr>
        <p:txBody>
          <a:bodyPr/>
          <a:lstStyle/>
          <a:p>
            <a:r>
              <a:rPr lang="fi-FI" dirty="0"/>
              <a:t>© Työterveyslaitos    |    Jari Hakanen</a:t>
            </a:r>
          </a:p>
        </p:txBody>
      </p:sp>
    </p:spTree>
    <p:extLst>
      <p:ext uri="{BB962C8B-B14F-4D97-AF65-F5344CB8AC3E}">
        <p14:creationId xmlns:p14="http://schemas.microsoft.com/office/powerpoint/2010/main" val="20978697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2">
            <a:extLst>
              <a:ext uri="{FF2B5EF4-FFF2-40B4-BE49-F238E27FC236}">
                <a16:creationId xmlns:a16="http://schemas.microsoft.com/office/drawing/2014/main" id="{B6FF2650-565B-4C8F-B6D1-9536D1647E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9982" y="4776551"/>
            <a:ext cx="2433202" cy="1306880"/>
          </a:xfrm>
          <a:prstGeom prst="ellipse">
            <a:avLst/>
          </a:prstGeom>
          <a:solidFill>
            <a:schemeClr val="bg1"/>
          </a:solidFill>
          <a:ln w="9525">
            <a:solidFill>
              <a:srgbClr val="B2B2B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22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6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6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2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fi-FI" altLang="fi-FI" sz="2000" b="1">
              <a:solidFill>
                <a:schemeClr val="tx1"/>
              </a:solidFill>
              <a:latin typeface="+mn-lt"/>
            </a:endParaRPr>
          </a:p>
        </p:txBody>
      </p:sp>
      <p:sp>
        <p:nvSpPr>
          <p:cNvPr id="5" name="Oval 2">
            <a:extLst>
              <a:ext uri="{FF2B5EF4-FFF2-40B4-BE49-F238E27FC236}">
                <a16:creationId xmlns:a16="http://schemas.microsoft.com/office/drawing/2014/main" id="{62414CAD-7D4E-41D6-BA2D-C897E697A2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92709" y="3444939"/>
            <a:ext cx="2964873" cy="1679172"/>
          </a:xfrm>
          <a:prstGeom prst="ellipse">
            <a:avLst/>
          </a:prstGeom>
          <a:solidFill>
            <a:schemeClr val="bg1"/>
          </a:solidFill>
          <a:ln w="9525">
            <a:solidFill>
              <a:srgbClr val="B2B2B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22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6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6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2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fi-FI" altLang="fi-FI" sz="2000" b="1">
              <a:solidFill>
                <a:schemeClr val="tx1"/>
              </a:solidFill>
              <a:latin typeface="+mn-lt"/>
            </a:endParaRPr>
          </a:p>
        </p:txBody>
      </p:sp>
      <p:sp>
        <p:nvSpPr>
          <p:cNvPr id="7" name="Oval 4">
            <a:extLst>
              <a:ext uri="{FF2B5EF4-FFF2-40B4-BE49-F238E27FC236}">
                <a16:creationId xmlns:a16="http://schemas.microsoft.com/office/drawing/2014/main" id="{880E4EAB-7A15-42BE-B906-5700881B37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11905" y="4722218"/>
            <a:ext cx="2433203" cy="130688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fol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22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6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6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2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fi-FI" altLang="fi-FI" sz="2000" b="1">
              <a:solidFill>
                <a:schemeClr val="tx1"/>
              </a:solidFill>
              <a:latin typeface="+mn-lt"/>
            </a:endParaRPr>
          </a:p>
        </p:txBody>
      </p:sp>
      <p:sp>
        <p:nvSpPr>
          <p:cNvPr id="9" name="Oval 7">
            <a:extLst>
              <a:ext uri="{FF2B5EF4-FFF2-40B4-BE49-F238E27FC236}">
                <a16:creationId xmlns:a16="http://schemas.microsoft.com/office/drawing/2014/main" id="{F115468F-EEC6-48F0-A0AF-69111D8AE6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4102" y="2574587"/>
            <a:ext cx="2433202" cy="1306880"/>
          </a:xfrm>
          <a:prstGeom prst="ellipse">
            <a:avLst/>
          </a:prstGeom>
          <a:solidFill>
            <a:schemeClr val="bg1"/>
          </a:solidFill>
          <a:ln w="9525">
            <a:solidFill>
              <a:srgbClr val="B2B2B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22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6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6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2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fi-FI" altLang="fi-FI" sz="2000" b="1">
              <a:solidFill>
                <a:schemeClr val="tx1"/>
              </a:solidFill>
              <a:latin typeface="+mn-lt"/>
            </a:endParaRPr>
          </a:p>
        </p:txBody>
      </p:sp>
      <p:sp>
        <p:nvSpPr>
          <p:cNvPr id="10" name="Oval 8">
            <a:extLst>
              <a:ext uri="{FF2B5EF4-FFF2-40B4-BE49-F238E27FC236}">
                <a16:creationId xmlns:a16="http://schemas.microsoft.com/office/drawing/2014/main" id="{38381C6F-0065-456F-A9FC-039E76749C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49375" y="2657516"/>
            <a:ext cx="2278830" cy="1182484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22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6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6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2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fi-FI" altLang="fi-FI" sz="2000" b="1" dirty="0">
                <a:solidFill>
                  <a:schemeClr val="bg1"/>
                </a:solidFill>
                <a:latin typeface="+mn-lt"/>
              </a:rPr>
              <a:t>Työn 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fi-FI" altLang="fi-FI" sz="2000" b="1" dirty="0">
                <a:solidFill>
                  <a:schemeClr val="bg1"/>
                </a:solidFill>
                <a:latin typeface="+mn-lt"/>
              </a:rPr>
              <a:t>vaatimukset</a:t>
            </a:r>
          </a:p>
        </p:txBody>
      </p:sp>
      <p:sp>
        <p:nvSpPr>
          <p:cNvPr id="11" name="Oval 9">
            <a:extLst>
              <a:ext uri="{FF2B5EF4-FFF2-40B4-BE49-F238E27FC236}">
                <a16:creationId xmlns:a16="http://schemas.microsoft.com/office/drawing/2014/main" id="{FCF0CC00-3B44-4F2A-99AB-2D8BF68F4F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46435" y="4830886"/>
            <a:ext cx="2230313" cy="1198212"/>
          </a:xfrm>
          <a:prstGeom prst="ellipse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22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6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6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2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fi-FI" altLang="fi-FI" sz="2000" b="1" dirty="0">
                <a:solidFill>
                  <a:schemeClr val="bg1"/>
                </a:solidFill>
                <a:latin typeface="+mn-lt"/>
              </a:rPr>
              <a:t>Työn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fi-FI" altLang="fi-FI" sz="2000" b="1" dirty="0">
                <a:solidFill>
                  <a:schemeClr val="bg1"/>
                </a:solidFill>
                <a:latin typeface="+mn-lt"/>
              </a:rPr>
              <a:t>voimavarat</a:t>
            </a:r>
            <a:endParaRPr lang="fi-FI" altLang="fi-FI" sz="2000" b="1" u="sng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7A52BF3-FBB7-46F6-B94C-0BDBCB0354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11879" y="4769401"/>
            <a:ext cx="2233254" cy="1186773"/>
          </a:xfrm>
          <a:prstGeom prst="ellipse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22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6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6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2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GB" altLang="fi-FI" sz="20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en-GB" altLang="fi-FI" sz="2000" b="1" dirty="0" err="1">
                <a:solidFill>
                  <a:schemeClr val="bg1"/>
                </a:solidFill>
                <a:latin typeface="+mn-lt"/>
              </a:rPr>
              <a:t>Työn</a:t>
            </a:r>
            <a:r>
              <a:rPr lang="en-GB" altLang="fi-FI" sz="20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en-GB" altLang="fi-FI" sz="2000" b="1" dirty="0" err="1">
                <a:solidFill>
                  <a:schemeClr val="bg1"/>
                </a:solidFill>
                <a:latin typeface="+mn-lt"/>
              </a:rPr>
              <a:t>imu</a:t>
            </a:r>
            <a:endParaRPr lang="fi-FI" altLang="fi-FI" sz="2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3" name="Line 12">
            <a:extLst>
              <a:ext uri="{FF2B5EF4-FFF2-40B4-BE49-F238E27FC236}">
                <a16:creationId xmlns:a16="http://schemas.microsoft.com/office/drawing/2014/main" id="{93B38CDA-3619-4F0E-A7A7-6EA39FF95F36}"/>
              </a:ext>
            </a:extLst>
          </p:cNvPr>
          <p:cNvSpPr>
            <a:spLocks noChangeShapeType="1"/>
          </p:cNvSpPr>
          <p:nvPr/>
        </p:nvSpPr>
        <p:spPr bwMode="auto">
          <a:xfrm>
            <a:off x="4832590" y="3220877"/>
            <a:ext cx="374905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i-FI" sz="2000" b="1"/>
          </a:p>
        </p:txBody>
      </p:sp>
      <p:sp>
        <p:nvSpPr>
          <p:cNvPr id="14" name="Line 13">
            <a:extLst>
              <a:ext uri="{FF2B5EF4-FFF2-40B4-BE49-F238E27FC236}">
                <a16:creationId xmlns:a16="http://schemas.microsoft.com/office/drawing/2014/main" id="{E9CE78AF-1863-4AAC-BEB0-D08D420E6512}"/>
              </a:ext>
            </a:extLst>
          </p:cNvPr>
          <p:cNvSpPr>
            <a:spLocks noChangeShapeType="1"/>
          </p:cNvSpPr>
          <p:nvPr/>
        </p:nvSpPr>
        <p:spPr bwMode="auto">
          <a:xfrm>
            <a:off x="7698032" y="3248042"/>
            <a:ext cx="586673" cy="552602"/>
          </a:xfrm>
          <a:prstGeom prst="line">
            <a:avLst/>
          </a:prstGeom>
          <a:noFill/>
          <a:ln w="38100">
            <a:solidFill>
              <a:srgbClr val="20A7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i-FI" sz="2000" b="1"/>
          </a:p>
        </p:txBody>
      </p:sp>
      <p:sp>
        <p:nvSpPr>
          <p:cNvPr id="15" name="Line 14">
            <a:extLst>
              <a:ext uri="{FF2B5EF4-FFF2-40B4-BE49-F238E27FC236}">
                <a16:creationId xmlns:a16="http://schemas.microsoft.com/office/drawing/2014/main" id="{2B62DAE5-89D2-4E06-879C-B55FC37AE6C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645107" y="4776551"/>
            <a:ext cx="695005" cy="586236"/>
          </a:xfrm>
          <a:prstGeom prst="line">
            <a:avLst/>
          </a:prstGeom>
          <a:noFill/>
          <a:ln w="38100">
            <a:solidFill>
              <a:srgbClr val="20A7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i-FI" sz="2000" b="1"/>
          </a:p>
        </p:txBody>
      </p:sp>
      <p:sp>
        <p:nvSpPr>
          <p:cNvPr id="18" name="Line 18">
            <a:extLst>
              <a:ext uri="{FF2B5EF4-FFF2-40B4-BE49-F238E27FC236}">
                <a16:creationId xmlns:a16="http://schemas.microsoft.com/office/drawing/2014/main" id="{F264E9EC-0A9B-4587-B1D4-399A282DAACA}"/>
              </a:ext>
            </a:extLst>
          </p:cNvPr>
          <p:cNvSpPr>
            <a:spLocks noChangeShapeType="1"/>
          </p:cNvSpPr>
          <p:nvPr/>
        </p:nvSpPr>
        <p:spPr bwMode="auto">
          <a:xfrm>
            <a:off x="4728206" y="5362787"/>
            <a:ext cx="47929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i-FI" sz="2000" b="1"/>
          </a:p>
        </p:txBody>
      </p:sp>
      <p:sp>
        <p:nvSpPr>
          <p:cNvPr id="22" name="Oval 17">
            <a:extLst>
              <a:ext uri="{FF2B5EF4-FFF2-40B4-BE49-F238E27FC236}">
                <a16:creationId xmlns:a16="http://schemas.microsoft.com/office/drawing/2014/main" id="{6D5D9AB6-8757-490F-84E1-82BCBB5873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84707" y="3559008"/>
            <a:ext cx="2738892" cy="1421014"/>
          </a:xfrm>
          <a:prstGeom prst="ellipse">
            <a:avLst/>
          </a:prstGeom>
          <a:solidFill>
            <a:srgbClr val="FF98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22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6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6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2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fi-FI" altLang="fi-FI" sz="2000" b="1" dirty="0">
                <a:solidFill>
                  <a:schemeClr val="bg1"/>
                </a:solidFill>
                <a:latin typeface="+mn-lt"/>
              </a:rPr>
              <a:t>Työntekijää ja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fi-FI" altLang="fi-FI" sz="2000" b="1" dirty="0">
                <a:solidFill>
                  <a:schemeClr val="bg1"/>
                </a:solidFill>
                <a:latin typeface="+mn-lt"/>
              </a:rPr>
              <a:t>työtä/työpaikkaa 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fi-FI" altLang="fi-FI" sz="2000" b="1" dirty="0">
                <a:solidFill>
                  <a:schemeClr val="bg1"/>
                </a:solidFill>
                <a:latin typeface="+mn-lt"/>
              </a:rPr>
              <a:t>koskevat 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fi-FI" altLang="fi-FI" sz="2000" b="1" dirty="0">
                <a:solidFill>
                  <a:schemeClr val="bg1"/>
                </a:solidFill>
                <a:latin typeface="+mn-lt"/>
              </a:rPr>
              <a:t>seuraukset</a:t>
            </a:r>
          </a:p>
        </p:txBody>
      </p:sp>
      <p:sp>
        <p:nvSpPr>
          <p:cNvPr id="23" name="Text Box 16">
            <a:extLst>
              <a:ext uri="{FF2B5EF4-FFF2-40B4-BE49-F238E27FC236}">
                <a16:creationId xmlns:a16="http://schemas.microsoft.com/office/drawing/2014/main" id="{36E43BF1-5D4A-4567-8D9E-3F307B5E93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57228" y="4786718"/>
            <a:ext cx="31290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22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6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6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2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i-FI" altLang="fi-FI" sz="2000" b="1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24" name="Text Box 16">
            <a:extLst>
              <a:ext uri="{FF2B5EF4-FFF2-40B4-BE49-F238E27FC236}">
                <a16:creationId xmlns:a16="http://schemas.microsoft.com/office/drawing/2014/main" id="{90EF3B0B-F300-4B8B-AD9A-5900866552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8030" y="2921318"/>
            <a:ext cx="28886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22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6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6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2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fi-FI" sz="2000" b="1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-</a:t>
            </a:r>
            <a:endParaRPr lang="fi-FI" altLang="fi-FI" sz="2000" b="1" dirty="0">
              <a:solidFill>
                <a:srgbClr val="0000FF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25" name="Text Box 16">
            <a:extLst>
              <a:ext uri="{FF2B5EF4-FFF2-40B4-BE49-F238E27FC236}">
                <a16:creationId xmlns:a16="http://schemas.microsoft.com/office/drawing/2014/main" id="{FBE37E23-51A8-4AB2-9970-A22D462685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8502" y="5459153"/>
            <a:ext cx="31198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22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6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6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2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i-FI" altLang="fi-FI" sz="2000" b="1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26" name="Text Box 16">
            <a:extLst>
              <a:ext uri="{FF2B5EF4-FFF2-40B4-BE49-F238E27FC236}">
                <a16:creationId xmlns:a16="http://schemas.microsoft.com/office/drawing/2014/main" id="{7D5C11A5-3BA2-4F3D-B9A9-2220371D5B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11670" y="2789640"/>
            <a:ext cx="32050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22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6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6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2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i-FI" altLang="fi-FI" sz="2000" b="1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66D4799-6562-4697-922E-B1AB1D2F60E2}"/>
              </a:ext>
            </a:extLst>
          </p:cNvPr>
          <p:cNvSpPr txBox="1"/>
          <p:nvPr/>
        </p:nvSpPr>
        <p:spPr>
          <a:xfrm>
            <a:off x="2483188" y="2048401"/>
            <a:ext cx="4931158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fi-FI" sz="2000" b="1" dirty="0"/>
              <a:t>Energia-/terveyden heikentymisen prosessi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DA441B3-EB04-4873-A999-2726C1B1F8AE}"/>
              </a:ext>
            </a:extLst>
          </p:cNvPr>
          <p:cNvSpPr txBox="1"/>
          <p:nvPr/>
        </p:nvSpPr>
        <p:spPr>
          <a:xfrm>
            <a:off x="2427320" y="4387631"/>
            <a:ext cx="2219197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fi-FI" sz="2000" b="1" dirty="0"/>
              <a:t>Motivaatioprosessi</a:t>
            </a:r>
          </a:p>
        </p:txBody>
      </p:sp>
      <p:sp>
        <p:nvSpPr>
          <p:cNvPr id="8" name="Oval 6">
            <a:extLst>
              <a:ext uri="{FF2B5EF4-FFF2-40B4-BE49-F238E27FC236}">
                <a16:creationId xmlns:a16="http://schemas.microsoft.com/office/drawing/2014/main" id="{77842323-C7E0-48B1-973C-9317490258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11905" y="2597465"/>
            <a:ext cx="2433203" cy="1306880"/>
          </a:xfrm>
          <a:prstGeom prst="ellipse">
            <a:avLst/>
          </a:prstGeom>
          <a:solidFill>
            <a:srgbClr val="B1D8FF"/>
          </a:solidFill>
          <a:ln w="9525">
            <a:solidFill>
              <a:srgbClr val="B2B2B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22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6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6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2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fi-FI" sz="2000" b="1" dirty="0" err="1">
                <a:solidFill>
                  <a:schemeClr val="tx1"/>
                </a:solidFill>
                <a:latin typeface="+mn-lt"/>
                <a:ea typeface="Verdana" panose="020B0604030504040204" pitchFamily="34" charset="0"/>
              </a:rPr>
              <a:t>Työuupumus</a:t>
            </a:r>
            <a:endParaRPr lang="fi-FI" altLang="fi-FI" sz="2000" b="1" dirty="0">
              <a:solidFill>
                <a:schemeClr val="tx1"/>
              </a:solidFill>
              <a:latin typeface="+mn-lt"/>
              <a:ea typeface="Verdana" panose="020B0604030504040204" pitchFamily="34" charset="0"/>
            </a:endParaRPr>
          </a:p>
        </p:txBody>
      </p:sp>
      <p:pic>
        <p:nvPicPr>
          <p:cNvPr id="31" name="Picture 11" descr="image3">
            <a:extLst>
              <a:ext uri="{FF2B5EF4-FFF2-40B4-BE49-F238E27FC236}">
                <a16:creationId xmlns:a16="http://schemas.microsoft.com/office/drawing/2014/main" id="{12B35B1D-CD10-4E54-8B8B-F2E6888448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2974" y="5113009"/>
            <a:ext cx="889398" cy="1342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11" descr="iStock_000000917592Small">
            <a:extLst>
              <a:ext uri="{FF2B5EF4-FFF2-40B4-BE49-F238E27FC236}">
                <a16:creationId xmlns:a16="http://schemas.microsoft.com/office/drawing/2014/main" id="{A554DE44-1A37-48EB-84A8-991C9FA056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8803" y="2221065"/>
            <a:ext cx="1537692" cy="1025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Title 1">
            <a:extLst>
              <a:ext uri="{FF2B5EF4-FFF2-40B4-BE49-F238E27FC236}">
                <a16:creationId xmlns:a16="http://schemas.microsoft.com/office/drawing/2014/main" id="{40A0EEE3-465D-425E-8245-E57150AD17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3921" y="426041"/>
            <a:ext cx="9623077" cy="1354295"/>
          </a:xfrm>
        </p:spPr>
        <p:txBody>
          <a:bodyPr>
            <a:noAutofit/>
          </a:bodyPr>
          <a:lstStyle/>
          <a:p>
            <a:r>
              <a:rPr lang="fi-FI" dirty="0"/>
              <a:t>Kuntasektorilla työssä on tyypillisesti kuormittavia työn vaatimuksia JA mielekkyyttä lisääviä työn voimavaroja</a:t>
            </a:r>
            <a:endParaRPr lang="fi-FI" sz="3200" b="1" dirty="0">
              <a:solidFill>
                <a:srgbClr val="00B0CA"/>
              </a:solidFill>
            </a:endParaRPr>
          </a:p>
        </p:txBody>
      </p:sp>
      <p:sp>
        <p:nvSpPr>
          <p:cNvPr id="2" name="Line 18">
            <a:extLst>
              <a:ext uri="{FF2B5EF4-FFF2-40B4-BE49-F238E27FC236}">
                <a16:creationId xmlns:a16="http://schemas.microsoft.com/office/drawing/2014/main" id="{8B8DE636-732E-46D6-B2DC-B08929B4E78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810871" y="3638582"/>
            <a:ext cx="634487" cy="1537897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i-FI" sz="2000" b="1"/>
          </a:p>
        </p:txBody>
      </p:sp>
      <p:sp>
        <p:nvSpPr>
          <p:cNvPr id="6" name="Text Box 16">
            <a:extLst>
              <a:ext uri="{FF2B5EF4-FFF2-40B4-BE49-F238E27FC236}">
                <a16:creationId xmlns:a16="http://schemas.microsoft.com/office/drawing/2014/main" id="{C5ED8027-935E-48CC-9D43-49F7321F31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7534" y="3921256"/>
            <a:ext cx="31198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22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6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6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2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fi-FI" sz="2000" b="1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-</a:t>
            </a:r>
            <a:endParaRPr lang="fi-FI" altLang="fi-FI" sz="2000" b="1" dirty="0">
              <a:solidFill>
                <a:srgbClr val="0000FF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7" name="Footer Placeholder 16">
            <a:extLst>
              <a:ext uri="{FF2B5EF4-FFF2-40B4-BE49-F238E27FC236}">
                <a16:creationId xmlns:a16="http://schemas.microsoft.com/office/drawing/2014/main" id="{E3BE39AB-46BD-4E5C-9A66-D5F5918C1C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21322" y="6523288"/>
            <a:ext cx="7590215" cy="365125"/>
          </a:xfrm>
        </p:spPr>
        <p:txBody>
          <a:bodyPr/>
          <a:lstStyle/>
          <a:p>
            <a:r>
              <a:rPr lang="fi-FI" dirty="0"/>
              <a:t>© Työterveyslaitos     |     Jari Hakanen     |     www.ttl.fi</a:t>
            </a:r>
          </a:p>
        </p:txBody>
      </p:sp>
      <p:sp>
        <p:nvSpPr>
          <p:cNvPr id="29" name="Oval 7">
            <a:extLst>
              <a:ext uri="{FF2B5EF4-FFF2-40B4-BE49-F238E27FC236}">
                <a16:creationId xmlns:a16="http://schemas.microsoft.com/office/drawing/2014/main" id="{DD5198FA-2AA9-42E6-AEB5-3F8284B9E5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42762"/>
            <a:ext cx="2587784" cy="1369851"/>
          </a:xfrm>
          <a:prstGeom prst="ellipse">
            <a:avLst/>
          </a:prstGeom>
          <a:solidFill>
            <a:schemeClr val="bg1"/>
          </a:solidFill>
          <a:ln w="9525">
            <a:solidFill>
              <a:srgbClr val="B2B2B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22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6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6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2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fi-FI" altLang="fi-FI" sz="20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0" name="Oval 8">
            <a:extLst>
              <a:ext uri="{FF2B5EF4-FFF2-40B4-BE49-F238E27FC236}">
                <a16:creationId xmlns:a16="http://schemas.microsoft.com/office/drawing/2014/main" id="{6182AAD1-FB33-4F81-B110-98EB1551BD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733" y="3308565"/>
            <a:ext cx="2357514" cy="1179881"/>
          </a:xfrm>
          <a:prstGeom prst="ellipse">
            <a:avLst/>
          </a:prstGeom>
          <a:solidFill>
            <a:srgbClr val="FFFF00"/>
          </a:solidFill>
          <a:ln>
            <a:noFill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22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6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6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2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endParaRPr lang="fi-FI" altLang="fi-FI" sz="2000" b="1" dirty="0">
              <a:solidFill>
                <a:srgbClr val="002060"/>
              </a:solidFill>
              <a:latin typeface="+mn-lt"/>
            </a:endParaRP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fi-FI" altLang="fi-FI" sz="2000" b="1" dirty="0">
                <a:solidFill>
                  <a:srgbClr val="002060"/>
                </a:solidFill>
                <a:latin typeface="+mn-lt"/>
              </a:rPr>
              <a:t>Johtamiskäytännöt 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fi-FI" altLang="fi-FI" sz="2000" b="1" dirty="0">
                <a:solidFill>
                  <a:srgbClr val="002060"/>
                </a:solidFill>
                <a:latin typeface="+mn-lt"/>
              </a:rPr>
              <a:t>ja 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fi-FI" altLang="fi-FI" sz="2000" b="1" dirty="0">
                <a:solidFill>
                  <a:srgbClr val="002060"/>
                </a:solidFill>
                <a:latin typeface="+mn-lt"/>
              </a:rPr>
              <a:t>työn tuunaaminen</a:t>
            </a:r>
          </a:p>
        </p:txBody>
      </p:sp>
      <p:sp>
        <p:nvSpPr>
          <p:cNvPr id="33" name="Line 12">
            <a:extLst>
              <a:ext uri="{FF2B5EF4-FFF2-40B4-BE49-F238E27FC236}">
                <a16:creationId xmlns:a16="http://schemas.microsoft.com/office/drawing/2014/main" id="{C62AC425-1066-4DA4-89C7-B63E45DB834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897751" y="3068188"/>
            <a:ext cx="537257" cy="25958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i-FI" sz="2000" b="1"/>
          </a:p>
        </p:txBody>
      </p:sp>
      <p:sp>
        <p:nvSpPr>
          <p:cNvPr id="34" name="Line 12">
            <a:extLst>
              <a:ext uri="{FF2B5EF4-FFF2-40B4-BE49-F238E27FC236}">
                <a16:creationId xmlns:a16="http://schemas.microsoft.com/office/drawing/2014/main" id="{AC89BA36-139E-437B-A80B-A8E4117773A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816501" y="2833884"/>
            <a:ext cx="628464" cy="417391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i-FI" sz="2000" b="1"/>
          </a:p>
        </p:txBody>
      </p:sp>
      <p:sp>
        <p:nvSpPr>
          <p:cNvPr id="36" name="Line 12">
            <a:extLst>
              <a:ext uri="{FF2B5EF4-FFF2-40B4-BE49-F238E27FC236}">
                <a16:creationId xmlns:a16="http://schemas.microsoft.com/office/drawing/2014/main" id="{6D157DBB-838D-428F-B336-C04E968F859F}"/>
              </a:ext>
            </a:extLst>
          </p:cNvPr>
          <p:cNvSpPr>
            <a:spLocks noChangeShapeType="1"/>
          </p:cNvSpPr>
          <p:nvPr/>
        </p:nvSpPr>
        <p:spPr bwMode="auto">
          <a:xfrm>
            <a:off x="1883184" y="4725820"/>
            <a:ext cx="482365" cy="472039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i-FI" sz="2000" b="1"/>
          </a:p>
        </p:txBody>
      </p:sp>
      <p:sp>
        <p:nvSpPr>
          <p:cNvPr id="37" name="Line 12">
            <a:extLst>
              <a:ext uri="{FF2B5EF4-FFF2-40B4-BE49-F238E27FC236}">
                <a16:creationId xmlns:a16="http://schemas.microsoft.com/office/drawing/2014/main" id="{88AA1D8B-F90D-4D46-B10C-78F8CC135E2A}"/>
              </a:ext>
            </a:extLst>
          </p:cNvPr>
          <p:cNvSpPr>
            <a:spLocks noChangeShapeType="1"/>
          </p:cNvSpPr>
          <p:nvPr/>
        </p:nvSpPr>
        <p:spPr bwMode="auto">
          <a:xfrm>
            <a:off x="1959455" y="4572830"/>
            <a:ext cx="523734" cy="524064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i-FI" sz="2000" b="1"/>
          </a:p>
        </p:txBody>
      </p:sp>
    </p:spTree>
    <p:extLst>
      <p:ext uri="{BB962C8B-B14F-4D97-AF65-F5344CB8AC3E}">
        <p14:creationId xmlns:p14="http://schemas.microsoft.com/office/powerpoint/2010/main" val="3202698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8" grpId="0" animBg="1"/>
      <p:bldP spid="22" grpId="0" animBg="1"/>
      <p:bldP spid="23" grpId="0"/>
      <p:bldP spid="24" grpId="0"/>
      <p:bldP spid="25" grpId="0"/>
      <p:bldP spid="26" grpId="0"/>
      <p:bldP spid="27" grpId="0"/>
      <p:bldP spid="28" grpId="0"/>
      <p:bldP spid="8" grpId="0" animBg="1"/>
      <p:bldP spid="2" grpId="0" animBg="1"/>
      <p:bldP spid="6" grpId="0"/>
      <p:bldP spid="29" grpId="0" animBg="1"/>
      <p:bldP spid="30" grpId="0" animBg="1"/>
      <p:bldP spid="33" grpId="0" animBg="1"/>
      <p:bldP spid="34" grpId="0" animBg="1"/>
      <p:bldP spid="36" grpId="0" animBg="1"/>
      <p:bldP spid="3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723" y="977959"/>
            <a:ext cx="10510243" cy="1143165"/>
          </a:xfrm>
        </p:spPr>
        <p:txBody>
          <a:bodyPr/>
          <a:lstStyle/>
          <a:p>
            <a:pPr algn="ctr"/>
            <a:r>
              <a:rPr lang="fi-FI" altLang="fi-FI" dirty="0">
                <a:ea typeface="ＭＳ Ｐゴシック" panose="020B0600070205080204" pitchFamily="34" charset="-128"/>
              </a:rPr>
              <a:t>Kolme tärkeintä työn voimavaraa tutkimuksessamme 11 468 suomalaisella työntekijällä, 87 työpaikassa ja erikseen 11 ammattiryhmässä – myös johtajilla ja esihenkilöillä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723" y="2321975"/>
            <a:ext cx="10391507" cy="4777763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Työn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kehittävyys</a:t>
            </a:r>
            <a:r>
              <a:rPr lang="en-US" dirty="0">
                <a:solidFill>
                  <a:schemeClr val="tx1"/>
                </a:solidFill>
              </a:rPr>
              <a:t>: </a:t>
            </a:r>
            <a:r>
              <a:rPr lang="en-US" dirty="0" err="1">
                <a:solidFill>
                  <a:schemeClr val="tx1"/>
                </a:solidFill>
              </a:rPr>
              <a:t>mahdollisuus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käyttää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monipuolisesti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taitojaan</a:t>
            </a:r>
            <a:r>
              <a:rPr lang="en-US" dirty="0">
                <a:solidFill>
                  <a:schemeClr val="tx1"/>
                </a:solidFill>
              </a:rPr>
              <a:t>, olla </a:t>
            </a:r>
            <a:r>
              <a:rPr lang="en-US" dirty="0" err="1">
                <a:solidFill>
                  <a:schemeClr val="tx1"/>
                </a:solidFill>
              </a:rPr>
              <a:t>luova</a:t>
            </a:r>
            <a:r>
              <a:rPr lang="en-US" dirty="0">
                <a:solidFill>
                  <a:schemeClr val="tx1"/>
                </a:solidFill>
              </a:rPr>
              <a:t> ja </a:t>
            </a:r>
            <a:r>
              <a:rPr lang="en-US" dirty="0" err="1">
                <a:solidFill>
                  <a:schemeClr val="tx1"/>
                </a:solidFill>
              </a:rPr>
              <a:t>oppia</a:t>
            </a:r>
            <a:r>
              <a:rPr lang="en-US" dirty="0">
                <a:solidFill>
                  <a:schemeClr val="tx1"/>
                </a:solidFill>
              </a:rPr>
              <a:t> ja </a:t>
            </a:r>
            <a:r>
              <a:rPr lang="en-US" dirty="0" err="1">
                <a:solidFill>
                  <a:schemeClr val="tx1"/>
                </a:solidFill>
              </a:rPr>
              <a:t>kehittyä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työssä</a:t>
            </a:r>
            <a:endParaRPr lang="en-US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Välitön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palaute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omasta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työstä</a:t>
            </a:r>
            <a:r>
              <a:rPr lang="en-US" dirty="0">
                <a:solidFill>
                  <a:schemeClr val="tx1"/>
                </a:solidFill>
              </a:rPr>
              <a:t>: </a:t>
            </a:r>
            <a:r>
              <a:rPr lang="en-US" dirty="0" err="1">
                <a:solidFill>
                  <a:schemeClr val="tx1"/>
                </a:solidFill>
              </a:rPr>
              <a:t>nähdä</a:t>
            </a:r>
            <a:r>
              <a:rPr lang="en-US" dirty="0">
                <a:solidFill>
                  <a:schemeClr val="tx1"/>
                </a:solidFill>
              </a:rPr>
              <a:t> “</a:t>
            </a:r>
            <a:r>
              <a:rPr lang="en-US" dirty="0" err="1">
                <a:solidFill>
                  <a:schemeClr val="tx1"/>
                </a:solidFill>
              </a:rPr>
              <a:t>omien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kättensä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jäljet</a:t>
            </a:r>
            <a:r>
              <a:rPr lang="en-US" dirty="0">
                <a:solidFill>
                  <a:schemeClr val="tx1"/>
                </a:solidFill>
              </a:rPr>
              <a:t>” ja </a:t>
            </a:r>
            <a:r>
              <a:rPr lang="en-US" dirty="0" err="1">
                <a:solidFill>
                  <a:schemeClr val="tx1"/>
                </a:solidFill>
              </a:rPr>
              <a:t>kuinka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hyvin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suoriutuu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työssään</a:t>
            </a:r>
            <a:endParaRPr lang="en-US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Voimaannuttavassa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tiimissä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työskentely</a:t>
            </a:r>
            <a:r>
              <a:rPr lang="en-US" dirty="0">
                <a:solidFill>
                  <a:schemeClr val="tx1"/>
                </a:solidFill>
              </a:rPr>
              <a:t>: </a:t>
            </a:r>
            <a:r>
              <a:rPr lang="en-US" dirty="0" err="1">
                <a:solidFill>
                  <a:schemeClr val="tx1"/>
                </a:solidFill>
              </a:rPr>
              <a:t>työskentely</a:t>
            </a:r>
            <a:r>
              <a:rPr lang="en-US" dirty="0">
                <a:solidFill>
                  <a:schemeClr val="tx1"/>
                </a:solidFill>
              </a:rPr>
              <a:t> “</a:t>
            </a:r>
            <a:r>
              <a:rPr lang="en-US" dirty="0" err="1">
                <a:solidFill>
                  <a:schemeClr val="tx1"/>
                </a:solidFill>
              </a:rPr>
              <a:t>yhteisöohjautuvassa</a:t>
            </a:r>
            <a:r>
              <a:rPr lang="en-US" dirty="0">
                <a:solidFill>
                  <a:schemeClr val="tx1"/>
                </a:solidFill>
              </a:rPr>
              <a:t>” </a:t>
            </a:r>
            <a:r>
              <a:rPr lang="en-US" dirty="0" err="1">
                <a:solidFill>
                  <a:schemeClr val="tx1"/>
                </a:solidFill>
              </a:rPr>
              <a:t>tiimissä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jolla</a:t>
            </a:r>
            <a:r>
              <a:rPr lang="en-US" dirty="0">
                <a:solidFill>
                  <a:schemeClr val="tx1"/>
                </a:solidFill>
              </a:rPr>
              <a:t> on </a:t>
            </a:r>
            <a:r>
              <a:rPr lang="en-US" dirty="0" err="1">
                <a:solidFill>
                  <a:schemeClr val="tx1"/>
                </a:solidFill>
              </a:rPr>
              <a:t>autonomiaa</a:t>
            </a:r>
            <a:r>
              <a:rPr lang="en-US" dirty="0">
                <a:solidFill>
                  <a:schemeClr val="tx1"/>
                </a:solidFill>
              </a:rPr>
              <a:t> ja </a:t>
            </a:r>
            <a:r>
              <a:rPr lang="en-US" dirty="0" err="1">
                <a:solidFill>
                  <a:schemeClr val="tx1"/>
                </a:solidFill>
              </a:rPr>
              <a:t>kyvykkyyttä</a:t>
            </a:r>
            <a:r>
              <a:rPr lang="en-US" dirty="0">
                <a:solidFill>
                  <a:schemeClr val="tx1"/>
                </a:solidFill>
              </a:rPr>
              <a:t> ja </a:t>
            </a:r>
            <a:r>
              <a:rPr lang="en-US" dirty="0" err="1">
                <a:solidFill>
                  <a:schemeClr val="tx1"/>
                </a:solidFill>
              </a:rPr>
              <a:t>jonka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kokee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tekevän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mielekästä</a:t>
            </a:r>
            <a:r>
              <a:rPr lang="en-US" dirty="0">
                <a:solidFill>
                  <a:schemeClr val="tx1"/>
                </a:solidFill>
              </a:rPr>
              <a:t> ja </a:t>
            </a:r>
            <a:r>
              <a:rPr lang="en-US" dirty="0" err="1">
                <a:solidFill>
                  <a:schemeClr val="tx1"/>
                </a:solidFill>
              </a:rPr>
              <a:t>vaikuttavaa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työtä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F5345F7-989C-49E2-961D-5655A6483A07}"/>
              </a:ext>
            </a:extLst>
          </p:cNvPr>
          <p:cNvSpPr txBox="1"/>
          <p:nvPr/>
        </p:nvSpPr>
        <p:spPr>
          <a:xfrm>
            <a:off x="469723" y="5904018"/>
            <a:ext cx="99295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>
                <a:solidFill>
                  <a:srgbClr val="C00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Työssä kehittyminen on tärkeämpi työn imun lähde kuin työn itsenäisyys - Työterveyslaitos (ttl.fi)</a:t>
            </a:r>
            <a:endParaRPr lang="en-GB" dirty="0">
              <a:solidFill>
                <a:srgbClr val="C00000"/>
              </a:solidFill>
            </a:endParaRPr>
          </a:p>
          <a:p>
            <a:endParaRPr lang="fi-FI" dirty="0">
              <a:solidFill>
                <a:srgbClr val="C0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169886B-A683-4DDC-A8F3-07AE0941BD8A}"/>
              </a:ext>
            </a:extLst>
          </p:cNvPr>
          <p:cNvSpPr txBox="1"/>
          <p:nvPr/>
        </p:nvSpPr>
        <p:spPr>
          <a:xfrm>
            <a:off x="5278154" y="4939126"/>
            <a:ext cx="5121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(Hakanen, Bakker, &amp; Turunen, 2024, open access)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D604A9-0D5C-FDA5-F63A-234FA89AB8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© Työterveyslaitos    |    Jari Hakanen</a:t>
            </a:r>
          </a:p>
        </p:txBody>
      </p:sp>
    </p:spTree>
    <p:extLst>
      <p:ext uri="{BB962C8B-B14F-4D97-AF65-F5344CB8AC3E}">
        <p14:creationId xmlns:p14="http://schemas.microsoft.com/office/powerpoint/2010/main" val="30542894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D30EE4-95CE-C503-2CEC-D019F78F0E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Yhteisöllisyys työssä toteutuu keskimäärin hyvin, mutta lievää laskutrendiä vuoden 2023 aikana 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132E38AF-33A5-6FE0-2F22-BB9C45184A2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713315" y="2662177"/>
            <a:ext cx="4638895" cy="3467606"/>
          </a:xfrm>
        </p:spPr>
        <p:txBody>
          <a:bodyPr/>
          <a:lstStyle/>
          <a:p>
            <a:r>
              <a:rPr lang="fi-FI" dirty="0"/>
              <a:t>Yhteisöllisyyteen on yhteydessä mm. palveleva johtaminen ja reilu kohtelu työpaikalla.</a:t>
            </a:r>
          </a:p>
          <a:p>
            <a:r>
              <a:rPr lang="fi-FI" dirty="0"/>
              <a:t>Yhteisöllisyys on yhteydessä mm. parempaan työhyvinvointiin, terveyteen ja työkykyyn ja vähäisempiin työpaikan vaihtoaikeisiin.</a:t>
            </a: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CE3EA070-2730-597F-1550-2E63AA5229F4}"/>
              </a:ext>
            </a:extLst>
          </p:cNvPr>
          <p:cNvGraphicFramePr/>
          <p:nvPr/>
        </p:nvGraphicFramePr>
        <p:xfrm>
          <a:off x="838200" y="1923328"/>
          <a:ext cx="5478915" cy="4615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B3D988A1-82DC-F108-40CC-FAD31D08B176}"/>
              </a:ext>
            </a:extLst>
          </p:cNvPr>
          <p:cNvSpPr txBox="1"/>
          <p:nvPr/>
        </p:nvSpPr>
        <p:spPr>
          <a:xfrm>
            <a:off x="6756760" y="5806617"/>
            <a:ext cx="4366965" cy="3693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fi-FI" dirty="0"/>
              <a:t>Miten Suomi voi –tuloskooste (31.5.2024)</a:t>
            </a:r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88759441-5877-B3AB-5467-800547C936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28796" y="6452948"/>
            <a:ext cx="7590215" cy="365125"/>
          </a:xfrm>
        </p:spPr>
        <p:txBody>
          <a:bodyPr/>
          <a:lstStyle/>
          <a:p>
            <a:r>
              <a:rPr lang="fi-FI" dirty="0"/>
              <a:t>© Työterveyslaitos    |    Jari Hakanen</a:t>
            </a:r>
          </a:p>
        </p:txBody>
      </p:sp>
    </p:spTree>
    <p:extLst>
      <p:ext uri="{BB962C8B-B14F-4D97-AF65-F5344CB8AC3E}">
        <p14:creationId xmlns:p14="http://schemas.microsoft.com/office/powerpoint/2010/main" val="37618219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6EABAA-9EF9-4A52-AF53-2706594635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185" y="565183"/>
            <a:ext cx="6360268" cy="774000"/>
          </a:xfrm>
        </p:spPr>
        <p:txBody>
          <a:bodyPr/>
          <a:lstStyle/>
          <a:p>
            <a:r>
              <a:rPr lang="en-US" dirty="0" err="1"/>
              <a:t>Työn</a:t>
            </a:r>
            <a:r>
              <a:rPr lang="en-US" dirty="0"/>
              <a:t> </a:t>
            </a:r>
            <a:r>
              <a:rPr lang="en-US" dirty="0" err="1"/>
              <a:t>imun</a:t>
            </a:r>
            <a:r>
              <a:rPr lang="en-US" dirty="0"/>
              <a:t> </a:t>
            </a:r>
            <a:r>
              <a:rPr lang="en-US" dirty="0" err="1"/>
              <a:t>tutkittuja</a:t>
            </a:r>
            <a:r>
              <a:rPr lang="en-US" dirty="0"/>
              <a:t> </a:t>
            </a:r>
            <a:r>
              <a:rPr lang="en-US" dirty="0" err="1"/>
              <a:t>seurauksia</a:t>
            </a:r>
            <a:endParaRPr lang="fi-F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A3CA96-731F-458C-A23F-AF702208043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44185" y="1654583"/>
            <a:ext cx="5971320" cy="4138168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en-US" dirty="0" err="1">
                <a:solidFill>
                  <a:schemeClr val="tx1"/>
                </a:solidFill>
              </a:rPr>
              <a:t>Parempi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työssä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suoriutuminen</a:t>
            </a:r>
            <a:endParaRPr lang="en-US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fi-FI" dirty="0">
                <a:solidFill>
                  <a:schemeClr val="tx1"/>
                </a:solidFill>
              </a:rPr>
              <a:t>Parempi tiimin suoriutuminen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i-FI" dirty="0">
                <a:solidFill>
                  <a:schemeClr val="tx1"/>
                </a:solidFill>
              </a:rPr>
              <a:t>Korkeampi tuottavuus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i-FI" dirty="0">
                <a:solidFill>
                  <a:schemeClr val="tx1"/>
                </a:solidFill>
              </a:rPr>
              <a:t>Aloitteellisuus, ystävällisyys, luovuus yms.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i-FI" dirty="0">
                <a:solidFill>
                  <a:schemeClr val="tx1"/>
                </a:solidFill>
              </a:rPr>
              <a:t>Myönteiset työasenteet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i-FI" dirty="0">
                <a:solidFill>
                  <a:schemeClr val="tx1"/>
                </a:solidFill>
              </a:rPr>
              <a:t>Tarttuminen ihmisten välillä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i-FI" dirty="0">
                <a:solidFill>
                  <a:schemeClr val="tx1"/>
                </a:solidFill>
              </a:rPr>
              <a:t>Parempi terveys ja työkyky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i-FI" dirty="0">
                <a:solidFill>
                  <a:schemeClr val="tx1"/>
                </a:solidFill>
              </a:rPr>
              <a:t>Pidempi työura, vähemmän työttömyysjaksoja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i-FI" dirty="0">
                <a:solidFill>
                  <a:schemeClr val="tx1"/>
                </a:solidFill>
              </a:rPr>
              <a:t>Myönteisempi työ-perhe-tasapaino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i-FI" dirty="0">
                <a:solidFill>
                  <a:schemeClr val="tx1"/>
                </a:solidFill>
              </a:rPr>
              <a:t>Lisää henkilökohtaisia voimavaroja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8A63EA2-F195-4521-B45B-EA56185741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00892" y="6477483"/>
            <a:ext cx="7590215" cy="365125"/>
          </a:xfrm>
        </p:spPr>
        <p:txBody>
          <a:bodyPr/>
          <a:lstStyle/>
          <a:p>
            <a:r>
              <a:rPr lang="fi-FI" dirty="0"/>
              <a:t>© Työterveyslaitos    |    Jari Hakanen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3271A41-1349-43EF-AD5C-C5B35F32393F}"/>
              </a:ext>
            </a:extLst>
          </p:cNvPr>
          <p:cNvSpPr txBox="1"/>
          <p:nvPr/>
        </p:nvSpPr>
        <p:spPr>
          <a:xfrm>
            <a:off x="846377" y="6292817"/>
            <a:ext cx="42789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</a:t>
            </a:r>
            <a:r>
              <a:rPr lang="en-US" dirty="0" err="1"/>
              <a:t>Lähde</a:t>
            </a:r>
            <a:r>
              <a:rPr lang="en-US" dirty="0"/>
              <a:t>: Hakanen ja Kaltiainen, 2020, OA)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441739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11268A-5DCD-496C-87B2-255B4B2DFE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541" y="1051277"/>
            <a:ext cx="10295965" cy="774000"/>
          </a:xfrm>
        </p:spPr>
        <p:txBody>
          <a:bodyPr/>
          <a:lstStyle/>
          <a:p>
            <a:pPr algn="ctr"/>
            <a:r>
              <a:rPr lang="en-US" dirty="0" err="1"/>
              <a:t>Ystävällisyys</a:t>
            </a:r>
            <a:r>
              <a:rPr lang="en-US" dirty="0"/>
              <a:t> ja </a:t>
            </a:r>
            <a:r>
              <a:rPr lang="en-US" dirty="0" err="1"/>
              <a:t>työn</a:t>
            </a:r>
            <a:r>
              <a:rPr lang="en-US" dirty="0"/>
              <a:t> </a:t>
            </a:r>
            <a:r>
              <a:rPr lang="en-US" dirty="0" err="1"/>
              <a:t>imu</a:t>
            </a:r>
            <a:r>
              <a:rPr lang="en-US" dirty="0"/>
              <a:t> </a:t>
            </a:r>
            <a:r>
              <a:rPr lang="en-US" dirty="0" err="1"/>
              <a:t>tarttuvat</a:t>
            </a:r>
            <a:r>
              <a:rPr lang="en-US" dirty="0"/>
              <a:t> – </a:t>
            </a:r>
            <a:r>
              <a:rPr lang="en-US" dirty="0" err="1"/>
              <a:t>tutkimus</a:t>
            </a:r>
            <a:r>
              <a:rPr lang="en-US" dirty="0"/>
              <a:t> 470 </a:t>
            </a:r>
            <a:r>
              <a:rPr lang="en-US" dirty="0" err="1"/>
              <a:t>suomalaisella</a:t>
            </a:r>
            <a:r>
              <a:rPr lang="en-US" dirty="0"/>
              <a:t> </a:t>
            </a:r>
            <a:r>
              <a:rPr lang="en-US" dirty="0" err="1"/>
              <a:t>hammaslääkäri-hammashoitajatyöparilla</a:t>
            </a:r>
            <a:endParaRPr lang="fi-FI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C0A77FE-7C5A-46FB-A63A-7D0CEF180E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© Työterveyslaitos     |     Jari Hakanen     |     www.ttl.fi</a:t>
            </a:r>
          </a:p>
        </p:txBody>
      </p:sp>
      <p:grpSp>
        <p:nvGrpSpPr>
          <p:cNvPr id="4" name="Group 2">
            <a:extLst>
              <a:ext uri="{FF2B5EF4-FFF2-40B4-BE49-F238E27FC236}">
                <a16:creationId xmlns:a16="http://schemas.microsoft.com/office/drawing/2014/main" id="{A31BCB12-C18C-40CE-B9FC-234967577D3E}"/>
              </a:ext>
            </a:extLst>
          </p:cNvPr>
          <p:cNvGrpSpPr>
            <a:grpSpLocks/>
          </p:cNvGrpSpPr>
          <p:nvPr/>
        </p:nvGrpSpPr>
        <p:grpSpPr bwMode="auto">
          <a:xfrm>
            <a:off x="3422453" y="2470287"/>
            <a:ext cx="4539207" cy="3281636"/>
            <a:chOff x="1683" y="1411"/>
            <a:chExt cx="2691" cy="2036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DA88F723-8559-4D35-8978-D6EB153EB4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25" y="1411"/>
              <a:ext cx="953" cy="408"/>
            </a:xfrm>
            <a:prstGeom prst="ellipse">
              <a:avLst/>
            </a:prstGeom>
            <a:solidFill>
              <a:schemeClr val="accent3">
                <a:lumMod val="60000"/>
                <a:lumOff val="40000"/>
                <a:alpha val="69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7F7F7F"/>
                </a:buClr>
                <a:buFont typeface="Arial" panose="020B0604020202020204" pitchFamily="34" charset="0"/>
                <a:buChar char="•"/>
                <a:defRPr sz="2200">
                  <a:solidFill>
                    <a:srgbClr val="404040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  <a:cs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7F7F7F"/>
                </a:buClr>
                <a:buFont typeface="Arial" panose="020B0604020202020204" pitchFamily="34" charset="0"/>
                <a:buChar char="•"/>
                <a:defRPr sz="1600">
                  <a:solidFill>
                    <a:srgbClr val="404040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  <a:cs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7F7F7F"/>
                </a:buClr>
                <a:buFont typeface="Arial" panose="020B0604020202020204" pitchFamily="34" charset="0"/>
                <a:buChar char="•"/>
                <a:defRPr sz="1600">
                  <a:solidFill>
                    <a:srgbClr val="404040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  <a:cs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7F7F7F"/>
                </a:buClr>
                <a:buFont typeface="Arial" panose="020B0604020202020204" pitchFamily="34" charset="0"/>
                <a:buChar char="•"/>
                <a:defRPr sz="1200">
                  <a:solidFill>
                    <a:srgbClr val="404040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  <a:cs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7F7F7F"/>
                </a:buClr>
                <a:buFont typeface="Arial" panose="020B0604020202020204" pitchFamily="34" charset="0"/>
                <a:buChar char="•"/>
                <a:defRPr sz="1000">
                  <a:solidFill>
                    <a:srgbClr val="404040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  <a:cs typeface="Georgia" panose="02040502050405020303" pitchFamily="18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F7F7F"/>
                </a:buClr>
                <a:buFont typeface="Arial" panose="020B0604020202020204" pitchFamily="34" charset="0"/>
                <a:buChar char="•"/>
                <a:defRPr sz="1000">
                  <a:solidFill>
                    <a:srgbClr val="404040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  <a:cs typeface="Georgia" panose="02040502050405020303" pitchFamily="18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F7F7F"/>
                </a:buClr>
                <a:buFont typeface="Arial" panose="020B0604020202020204" pitchFamily="34" charset="0"/>
                <a:buChar char="•"/>
                <a:defRPr sz="1000">
                  <a:solidFill>
                    <a:srgbClr val="404040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  <a:cs typeface="Georgia" panose="02040502050405020303" pitchFamily="18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F7F7F"/>
                </a:buClr>
                <a:buFont typeface="Arial" panose="020B0604020202020204" pitchFamily="34" charset="0"/>
                <a:buChar char="•"/>
                <a:defRPr sz="1000">
                  <a:solidFill>
                    <a:srgbClr val="404040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  <a:cs typeface="Georgia" panose="02040502050405020303" pitchFamily="18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F7F7F"/>
                </a:buClr>
                <a:buFont typeface="Arial" panose="020B0604020202020204" pitchFamily="34" charset="0"/>
                <a:buChar char="•"/>
                <a:defRPr sz="1000">
                  <a:solidFill>
                    <a:srgbClr val="404040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  <a:cs typeface="Georgia" panose="02040502050405020303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fi-FI" altLang="fi-FI" sz="135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" name="Text Box 8">
              <a:extLst>
                <a:ext uri="{FF2B5EF4-FFF2-40B4-BE49-F238E27FC236}">
                  <a16:creationId xmlns:a16="http://schemas.microsoft.com/office/drawing/2014/main" id="{57608668-8D4C-4053-B999-CCC519DEB75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91" y="1502"/>
              <a:ext cx="656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7F7F7F"/>
                </a:buClr>
                <a:buFont typeface="Arial" panose="020B0604020202020204" pitchFamily="34" charset="0"/>
                <a:buChar char="•"/>
                <a:defRPr sz="2200">
                  <a:solidFill>
                    <a:srgbClr val="404040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  <a:cs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7F7F7F"/>
                </a:buClr>
                <a:buFont typeface="Arial" panose="020B0604020202020204" pitchFamily="34" charset="0"/>
                <a:buChar char="•"/>
                <a:defRPr sz="1600">
                  <a:solidFill>
                    <a:srgbClr val="404040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  <a:cs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7F7F7F"/>
                </a:buClr>
                <a:buFont typeface="Arial" panose="020B0604020202020204" pitchFamily="34" charset="0"/>
                <a:buChar char="•"/>
                <a:defRPr sz="1600">
                  <a:solidFill>
                    <a:srgbClr val="404040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  <a:cs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7F7F7F"/>
                </a:buClr>
                <a:buFont typeface="Arial" panose="020B0604020202020204" pitchFamily="34" charset="0"/>
                <a:buChar char="•"/>
                <a:defRPr sz="1200">
                  <a:solidFill>
                    <a:srgbClr val="404040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  <a:cs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7F7F7F"/>
                </a:buClr>
                <a:buFont typeface="Arial" panose="020B0604020202020204" pitchFamily="34" charset="0"/>
                <a:buChar char="•"/>
                <a:defRPr sz="1000">
                  <a:solidFill>
                    <a:srgbClr val="404040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  <a:cs typeface="Georgia" panose="02040502050405020303" pitchFamily="18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F7F7F"/>
                </a:buClr>
                <a:buFont typeface="Arial" panose="020B0604020202020204" pitchFamily="34" charset="0"/>
                <a:buChar char="•"/>
                <a:defRPr sz="1000">
                  <a:solidFill>
                    <a:srgbClr val="404040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  <a:cs typeface="Georgia" panose="02040502050405020303" pitchFamily="18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F7F7F"/>
                </a:buClr>
                <a:buFont typeface="Arial" panose="020B0604020202020204" pitchFamily="34" charset="0"/>
                <a:buChar char="•"/>
                <a:defRPr sz="1000">
                  <a:solidFill>
                    <a:srgbClr val="404040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  <a:cs typeface="Georgia" panose="02040502050405020303" pitchFamily="18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F7F7F"/>
                </a:buClr>
                <a:buFont typeface="Arial" panose="020B0604020202020204" pitchFamily="34" charset="0"/>
                <a:buChar char="•"/>
                <a:defRPr sz="1000">
                  <a:solidFill>
                    <a:srgbClr val="404040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  <a:cs typeface="Georgia" panose="02040502050405020303" pitchFamily="18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F7F7F"/>
                </a:buClr>
                <a:buFont typeface="Arial" panose="020B0604020202020204" pitchFamily="34" charset="0"/>
                <a:buChar char="•"/>
                <a:defRPr sz="1000">
                  <a:solidFill>
                    <a:srgbClr val="404040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  <a:cs typeface="Georgia" panose="02040502050405020303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fi-FI" altLang="fi-FI" sz="1400" dirty="0">
                  <a:solidFill>
                    <a:schemeClr val="tx1"/>
                  </a:solidFill>
                  <a:latin typeface="Times New Roman" panose="02020603050405020304" pitchFamily="18" charset="0"/>
                </a:rPr>
                <a:t>A: Työn imu</a:t>
              </a:r>
            </a:p>
          </p:txBody>
        </p:sp>
        <p:sp>
          <p:nvSpPr>
            <p:cNvPr id="7" name="Oval 13">
              <a:extLst>
                <a:ext uri="{FF2B5EF4-FFF2-40B4-BE49-F238E27FC236}">
                  <a16:creationId xmlns:a16="http://schemas.microsoft.com/office/drawing/2014/main" id="{FEE330E2-9D92-41E7-A4D8-187B4B6802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19" y="3039"/>
              <a:ext cx="953" cy="408"/>
            </a:xfrm>
            <a:prstGeom prst="ellipse">
              <a:avLst/>
            </a:prstGeom>
            <a:solidFill>
              <a:schemeClr val="accent1">
                <a:alpha val="66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7F7F7F"/>
                </a:buClr>
                <a:buFont typeface="Arial" panose="020B0604020202020204" pitchFamily="34" charset="0"/>
                <a:buChar char="•"/>
                <a:defRPr sz="2200">
                  <a:solidFill>
                    <a:srgbClr val="404040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  <a:cs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7F7F7F"/>
                </a:buClr>
                <a:buFont typeface="Arial" panose="020B0604020202020204" pitchFamily="34" charset="0"/>
                <a:buChar char="•"/>
                <a:defRPr sz="1600">
                  <a:solidFill>
                    <a:srgbClr val="404040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  <a:cs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7F7F7F"/>
                </a:buClr>
                <a:buFont typeface="Arial" panose="020B0604020202020204" pitchFamily="34" charset="0"/>
                <a:buChar char="•"/>
                <a:defRPr sz="1600">
                  <a:solidFill>
                    <a:srgbClr val="404040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  <a:cs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7F7F7F"/>
                </a:buClr>
                <a:buFont typeface="Arial" panose="020B0604020202020204" pitchFamily="34" charset="0"/>
                <a:buChar char="•"/>
                <a:defRPr sz="1200">
                  <a:solidFill>
                    <a:srgbClr val="404040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  <a:cs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7F7F7F"/>
                </a:buClr>
                <a:buFont typeface="Arial" panose="020B0604020202020204" pitchFamily="34" charset="0"/>
                <a:buChar char="•"/>
                <a:defRPr sz="1000">
                  <a:solidFill>
                    <a:srgbClr val="404040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  <a:cs typeface="Georgia" panose="02040502050405020303" pitchFamily="18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F7F7F"/>
                </a:buClr>
                <a:buFont typeface="Arial" panose="020B0604020202020204" pitchFamily="34" charset="0"/>
                <a:buChar char="•"/>
                <a:defRPr sz="1000">
                  <a:solidFill>
                    <a:srgbClr val="404040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  <a:cs typeface="Georgia" panose="02040502050405020303" pitchFamily="18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F7F7F"/>
                </a:buClr>
                <a:buFont typeface="Arial" panose="020B0604020202020204" pitchFamily="34" charset="0"/>
                <a:buChar char="•"/>
                <a:defRPr sz="1000">
                  <a:solidFill>
                    <a:srgbClr val="404040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  <a:cs typeface="Georgia" panose="02040502050405020303" pitchFamily="18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F7F7F"/>
                </a:buClr>
                <a:buFont typeface="Arial" panose="020B0604020202020204" pitchFamily="34" charset="0"/>
                <a:buChar char="•"/>
                <a:defRPr sz="1000">
                  <a:solidFill>
                    <a:srgbClr val="404040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  <a:cs typeface="Georgia" panose="02040502050405020303" pitchFamily="18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F7F7F"/>
                </a:buClr>
                <a:buFont typeface="Arial" panose="020B0604020202020204" pitchFamily="34" charset="0"/>
                <a:buChar char="•"/>
                <a:defRPr sz="1000">
                  <a:solidFill>
                    <a:srgbClr val="404040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  <a:cs typeface="Georgia" panose="02040502050405020303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fi-FI" altLang="fi-FI" sz="135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" name="Text Box 14">
              <a:extLst>
                <a:ext uri="{FF2B5EF4-FFF2-40B4-BE49-F238E27FC236}">
                  <a16:creationId xmlns:a16="http://schemas.microsoft.com/office/drawing/2014/main" id="{EDC37805-5FED-4FB5-A1A7-5F74DC22FE4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54" y="3114"/>
              <a:ext cx="651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7F7F7F"/>
                </a:buClr>
                <a:buFont typeface="Arial" panose="020B0604020202020204" pitchFamily="34" charset="0"/>
                <a:buChar char="•"/>
                <a:defRPr sz="2200">
                  <a:solidFill>
                    <a:srgbClr val="404040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  <a:cs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7F7F7F"/>
                </a:buClr>
                <a:buFont typeface="Arial" panose="020B0604020202020204" pitchFamily="34" charset="0"/>
                <a:buChar char="•"/>
                <a:defRPr sz="1600">
                  <a:solidFill>
                    <a:srgbClr val="404040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  <a:cs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7F7F7F"/>
                </a:buClr>
                <a:buFont typeface="Arial" panose="020B0604020202020204" pitchFamily="34" charset="0"/>
                <a:buChar char="•"/>
                <a:defRPr sz="1600">
                  <a:solidFill>
                    <a:srgbClr val="404040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  <a:cs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7F7F7F"/>
                </a:buClr>
                <a:buFont typeface="Arial" panose="020B0604020202020204" pitchFamily="34" charset="0"/>
                <a:buChar char="•"/>
                <a:defRPr sz="1200">
                  <a:solidFill>
                    <a:srgbClr val="404040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  <a:cs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7F7F7F"/>
                </a:buClr>
                <a:buFont typeface="Arial" panose="020B0604020202020204" pitchFamily="34" charset="0"/>
                <a:buChar char="•"/>
                <a:defRPr sz="1000">
                  <a:solidFill>
                    <a:srgbClr val="404040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  <a:cs typeface="Georgia" panose="02040502050405020303" pitchFamily="18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F7F7F"/>
                </a:buClr>
                <a:buFont typeface="Arial" panose="020B0604020202020204" pitchFamily="34" charset="0"/>
                <a:buChar char="•"/>
                <a:defRPr sz="1000">
                  <a:solidFill>
                    <a:srgbClr val="404040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  <a:cs typeface="Georgia" panose="02040502050405020303" pitchFamily="18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F7F7F"/>
                </a:buClr>
                <a:buFont typeface="Arial" panose="020B0604020202020204" pitchFamily="34" charset="0"/>
                <a:buChar char="•"/>
                <a:defRPr sz="1000">
                  <a:solidFill>
                    <a:srgbClr val="404040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  <a:cs typeface="Georgia" panose="02040502050405020303" pitchFamily="18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F7F7F"/>
                </a:buClr>
                <a:buFont typeface="Arial" panose="020B0604020202020204" pitchFamily="34" charset="0"/>
                <a:buChar char="•"/>
                <a:defRPr sz="1000">
                  <a:solidFill>
                    <a:srgbClr val="404040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  <a:cs typeface="Georgia" panose="02040502050405020303" pitchFamily="18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F7F7F"/>
                </a:buClr>
                <a:buFont typeface="Arial" panose="020B0604020202020204" pitchFamily="34" charset="0"/>
                <a:buChar char="•"/>
                <a:defRPr sz="1000">
                  <a:solidFill>
                    <a:srgbClr val="404040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  <a:cs typeface="Georgia" panose="02040502050405020303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fi-FI" altLang="fi-FI" sz="1400" dirty="0">
                  <a:solidFill>
                    <a:schemeClr val="tx1"/>
                  </a:solidFill>
                  <a:latin typeface="Times New Roman" panose="02020603050405020304" pitchFamily="18" charset="0"/>
                </a:rPr>
                <a:t>B: Työn imu</a:t>
              </a:r>
            </a:p>
          </p:txBody>
        </p:sp>
        <p:sp>
          <p:nvSpPr>
            <p:cNvPr id="9" name="Oval 17">
              <a:extLst>
                <a:ext uri="{FF2B5EF4-FFF2-40B4-BE49-F238E27FC236}">
                  <a16:creationId xmlns:a16="http://schemas.microsoft.com/office/drawing/2014/main" id="{218165A6-B26D-4496-A68A-41E76147C3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30" y="2166"/>
              <a:ext cx="1044" cy="453"/>
            </a:xfrm>
            <a:prstGeom prst="ellipse">
              <a:avLst/>
            </a:prstGeom>
            <a:solidFill>
              <a:schemeClr val="accent3">
                <a:lumMod val="60000"/>
                <a:lumOff val="40000"/>
                <a:alpha val="69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7F7F7F"/>
                </a:buClr>
                <a:buFont typeface="Arial" panose="020B0604020202020204" pitchFamily="34" charset="0"/>
                <a:buChar char="•"/>
                <a:defRPr sz="2200">
                  <a:solidFill>
                    <a:srgbClr val="404040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  <a:cs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7F7F7F"/>
                </a:buClr>
                <a:buFont typeface="Arial" panose="020B0604020202020204" pitchFamily="34" charset="0"/>
                <a:buChar char="•"/>
                <a:defRPr sz="1600">
                  <a:solidFill>
                    <a:srgbClr val="404040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  <a:cs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7F7F7F"/>
                </a:buClr>
                <a:buFont typeface="Arial" panose="020B0604020202020204" pitchFamily="34" charset="0"/>
                <a:buChar char="•"/>
                <a:defRPr sz="1600">
                  <a:solidFill>
                    <a:srgbClr val="404040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  <a:cs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7F7F7F"/>
                </a:buClr>
                <a:buFont typeface="Arial" panose="020B0604020202020204" pitchFamily="34" charset="0"/>
                <a:buChar char="•"/>
                <a:defRPr sz="1200">
                  <a:solidFill>
                    <a:srgbClr val="404040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  <a:cs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7F7F7F"/>
                </a:buClr>
                <a:buFont typeface="Arial" panose="020B0604020202020204" pitchFamily="34" charset="0"/>
                <a:buChar char="•"/>
                <a:defRPr sz="1000">
                  <a:solidFill>
                    <a:srgbClr val="404040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  <a:cs typeface="Georgia" panose="02040502050405020303" pitchFamily="18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F7F7F"/>
                </a:buClr>
                <a:buFont typeface="Arial" panose="020B0604020202020204" pitchFamily="34" charset="0"/>
                <a:buChar char="•"/>
                <a:defRPr sz="1000">
                  <a:solidFill>
                    <a:srgbClr val="404040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  <a:cs typeface="Georgia" panose="02040502050405020303" pitchFamily="18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F7F7F"/>
                </a:buClr>
                <a:buFont typeface="Arial" panose="020B0604020202020204" pitchFamily="34" charset="0"/>
                <a:buChar char="•"/>
                <a:defRPr sz="1000">
                  <a:solidFill>
                    <a:srgbClr val="404040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  <a:cs typeface="Georgia" panose="02040502050405020303" pitchFamily="18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F7F7F"/>
                </a:buClr>
                <a:buFont typeface="Arial" panose="020B0604020202020204" pitchFamily="34" charset="0"/>
                <a:buChar char="•"/>
                <a:defRPr sz="1000">
                  <a:solidFill>
                    <a:srgbClr val="404040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  <a:cs typeface="Georgia" panose="02040502050405020303" pitchFamily="18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F7F7F"/>
                </a:buClr>
                <a:buFont typeface="Arial" panose="020B0604020202020204" pitchFamily="34" charset="0"/>
                <a:buChar char="•"/>
                <a:defRPr sz="1000">
                  <a:solidFill>
                    <a:srgbClr val="404040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  <a:cs typeface="Georgia" panose="02040502050405020303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fi-FI" altLang="fi-FI" sz="135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" name="Text Box 18">
              <a:extLst>
                <a:ext uri="{FF2B5EF4-FFF2-40B4-BE49-F238E27FC236}">
                  <a16:creationId xmlns:a16="http://schemas.microsoft.com/office/drawing/2014/main" id="{DB2FE08D-DAFD-40B3-9125-E2659C184A6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67" y="2279"/>
              <a:ext cx="847" cy="4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7F7F7F"/>
                </a:buClr>
                <a:buFont typeface="Arial" panose="020B0604020202020204" pitchFamily="34" charset="0"/>
                <a:buChar char="•"/>
                <a:defRPr sz="2200">
                  <a:solidFill>
                    <a:srgbClr val="404040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  <a:cs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7F7F7F"/>
                </a:buClr>
                <a:buFont typeface="Arial" panose="020B0604020202020204" pitchFamily="34" charset="0"/>
                <a:buChar char="•"/>
                <a:defRPr sz="1600">
                  <a:solidFill>
                    <a:srgbClr val="404040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  <a:cs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7F7F7F"/>
                </a:buClr>
                <a:buFont typeface="Arial" panose="020B0604020202020204" pitchFamily="34" charset="0"/>
                <a:buChar char="•"/>
                <a:defRPr sz="1600">
                  <a:solidFill>
                    <a:srgbClr val="404040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  <a:cs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7F7F7F"/>
                </a:buClr>
                <a:buFont typeface="Arial" panose="020B0604020202020204" pitchFamily="34" charset="0"/>
                <a:buChar char="•"/>
                <a:defRPr sz="1200">
                  <a:solidFill>
                    <a:srgbClr val="404040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  <a:cs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7F7F7F"/>
                </a:buClr>
                <a:buFont typeface="Arial" panose="020B0604020202020204" pitchFamily="34" charset="0"/>
                <a:buChar char="•"/>
                <a:defRPr sz="1000">
                  <a:solidFill>
                    <a:srgbClr val="404040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  <a:cs typeface="Georgia" panose="02040502050405020303" pitchFamily="18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F7F7F"/>
                </a:buClr>
                <a:buFont typeface="Arial" panose="020B0604020202020204" pitchFamily="34" charset="0"/>
                <a:buChar char="•"/>
                <a:defRPr sz="1000">
                  <a:solidFill>
                    <a:srgbClr val="404040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  <a:cs typeface="Georgia" panose="02040502050405020303" pitchFamily="18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F7F7F"/>
                </a:buClr>
                <a:buFont typeface="Arial" panose="020B0604020202020204" pitchFamily="34" charset="0"/>
                <a:buChar char="•"/>
                <a:defRPr sz="1000">
                  <a:solidFill>
                    <a:srgbClr val="404040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  <a:cs typeface="Georgia" panose="02040502050405020303" pitchFamily="18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F7F7F"/>
                </a:buClr>
                <a:buFont typeface="Arial" panose="020B0604020202020204" pitchFamily="34" charset="0"/>
                <a:buChar char="•"/>
                <a:defRPr sz="1000">
                  <a:solidFill>
                    <a:srgbClr val="404040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  <a:cs typeface="Georgia" panose="02040502050405020303" pitchFamily="18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F7F7F"/>
                </a:buClr>
                <a:buFont typeface="Arial" panose="020B0604020202020204" pitchFamily="34" charset="0"/>
                <a:buChar char="•"/>
                <a:defRPr sz="1000">
                  <a:solidFill>
                    <a:srgbClr val="404040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  <a:cs typeface="Georgia" panose="02040502050405020303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fi-FI" altLang="fi-FI" sz="1400" dirty="0">
                  <a:solidFill>
                    <a:schemeClr val="tx1"/>
                  </a:solidFill>
                  <a:latin typeface="Times New Roman" panose="02020603050405020304" pitchFamily="18" charset="0"/>
                </a:rPr>
                <a:t>A:n ystävällisyys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fi-FI" altLang="fi-FI" sz="1400" dirty="0">
                  <a:solidFill>
                    <a:schemeClr val="tx1"/>
                  </a:solidFill>
                  <a:latin typeface="Times New Roman" panose="02020603050405020304" pitchFamily="18" charset="0"/>
                </a:rPr>
                <a:t>B:n arvioimana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endParaRPr lang="fi-FI" altLang="fi-FI" sz="1400" dirty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1" name="Oval 19">
              <a:extLst>
                <a:ext uri="{FF2B5EF4-FFF2-40B4-BE49-F238E27FC236}">
                  <a16:creationId xmlns:a16="http://schemas.microsoft.com/office/drawing/2014/main" id="{FFF23C3C-A1E5-47A2-BD63-39AC8C6E43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3" y="2203"/>
              <a:ext cx="1147" cy="454"/>
            </a:xfrm>
            <a:prstGeom prst="ellipse">
              <a:avLst/>
            </a:prstGeom>
            <a:solidFill>
              <a:schemeClr val="accent1">
                <a:alpha val="66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7F7F7F"/>
                </a:buClr>
                <a:buFont typeface="Arial" panose="020B0604020202020204" pitchFamily="34" charset="0"/>
                <a:buChar char="•"/>
                <a:defRPr sz="2200">
                  <a:solidFill>
                    <a:srgbClr val="404040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  <a:cs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7F7F7F"/>
                </a:buClr>
                <a:buFont typeface="Arial" panose="020B0604020202020204" pitchFamily="34" charset="0"/>
                <a:buChar char="•"/>
                <a:defRPr sz="1600">
                  <a:solidFill>
                    <a:srgbClr val="404040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  <a:cs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7F7F7F"/>
                </a:buClr>
                <a:buFont typeface="Arial" panose="020B0604020202020204" pitchFamily="34" charset="0"/>
                <a:buChar char="•"/>
                <a:defRPr sz="1600">
                  <a:solidFill>
                    <a:srgbClr val="404040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  <a:cs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7F7F7F"/>
                </a:buClr>
                <a:buFont typeface="Arial" panose="020B0604020202020204" pitchFamily="34" charset="0"/>
                <a:buChar char="•"/>
                <a:defRPr sz="1200">
                  <a:solidFill>
                    <a:srgbClr val="404040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  <a:cs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7F7F7F"/>
                </a:buClr>
                <a:buFont typeface="Arial" panose="020B0604020202020204" pitchFamily="34" charset="0"/>
                <a:buChar char="•"/>
                <a:defRPr sz="1000">
                  <a:solidFill>
                    <a:srgbClr val="404040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  <a:cs typeface="Georgia" panose="02040502050405020303" pitchFamily="18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F7F7F"/>
                </a:buClr>
                <a:buFont typeface="Arial" panose="020B0604020202020204" pitchFamily="34" charset="0"/>
                <a:buChar char="•"/>
                <a:defRPr sz="1000">
                  <a:solidFill>
                    <a:srgbClr val="404040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  <a:cs typeface="Georgia" panose="02040502050405020303" pitchFamily="18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F7F7F"/>
                </a:buClr>
                <a:buFont typeface="Arial" panose="020B0604020202020204" pitchFamily="34" charset="0"/>
                <a:buChar char="•"/>
                <a:defRPr sz="1000">
                  <a:solidFill>
                    <a:srgbClr val="404040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  <a:cs typeface="Georgia" panose="02040502050405020303" pitchFamily="18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F7F7F"/>
                </a:buClr>
                <a:buFont typeface="Arial" panose="020B0604020202020204" pitchFamily="34" charset="0"/>
                <a:buChar char="•"/>
                <a:defRPr sz="1000">
                  <a:solidFill>
                    <a:srgbClr val="404040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  <a:cs typeface="Georgia" panose="02040502050405020303" pitchFamily="18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F7F7F"/>
                </a:buClr>
                <a:buFont typeface="Arial" panose="020B0604020202020204" pitchFamily="34" charset="0"/>
                <a:buChar char="•"/>
                <a:defRPr sz="1000">
                  <a:solidFill>
                    <a:srgbClr val="404040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  <a:cs typeface="Georgia" panose="02040502050405020303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fi-FI" altLang="fi-FI" sz="135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2" name="Line 22">
              <a:extLst>
                <a:ext uri="{FF2B5EF4-FFF2-40B4-BE49-F238E27FC236}">
                  <a16:creationId xmlns:a16="http://schemas.microsoft.com/office/drawing/2014/main" id="{043A0246-A615-4925-B967-DC0F6548320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39" y="1783"/>
              <a:ext cx="361" cy="34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i-FI" sz="1350"/>
            </a:p>
          </p:txBody>
        </p:sp>
        <p:sp>
          <p:nvSpPr>
            <p:cNvPr id="13" name="Line 24">
              <a:extLst>
                <a:ext uri="{FF2B5EF4-FFF2-40B4-BE49-F238E27FC236}">
                  <a16:creationId xmlns:a16="http://schemas.microsoft.com/office/drawing/2014/main" id="{A345C6DA-B3E1-40C1-ACE2-F51CE007E86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447" y="2679"/>
              <a:ext cx="325" cy="38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i-FI" sz="1350"/>
            </a:p>
          </p:txBody>
        </p:sp>
        <p:sp>
          <p:nvSpPr>
            <p:cNvPr id="14" name="Line 25">
              <a:extLst>
                <a:ext uri="{FF2B5EF4-FFF2-40B4-BE49-F238E27FC236}">
                  <a16:creationId xmlns:a16="http://schemas.microsoft.com/office/drawing/2014/main" id="{6DC780A2-3F02-4014-BCD4-12748E73B4D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346" y="2694"/>
              <a:ext cx="326" cy="39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olid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i-FI" sz="1350"/>
            </a:p>
          </p:txBody>
        </p:sp>
        <p:sp>
          <p:nvSpPr>
            <p:cNvPr id="15" name="Line 27">
              <a:extLst>
                <a:ext uri="{FF2B5EF4-FFF2-40B4-BE49-F238E27FC236}">
                  <a16:creationId xmlns:a16="http://schemas.microsoft.com/office/drawing/2014/main" id="{CFD82A19-0367-4AFC-AD1C-AA9C1095AD5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346" y="1797"/>
              <a:ext cx="387" cy="34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olid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i-FI" sz="1350"/>
            </a:p>
          </p:txBody>
        </p:sp>
        <p:sp>
          <p:nvSpPr>
            <p:cNvPr id="17" name="Text Box 32">
              <a:extLst>
                <a:ext uri="{FF2B5EF4-FFF2-40B4-BE49-F238E27FC236}">
                  <a16:creationId xmlns:a16="http://schemas.microsoft.com/office/drawing/2014/main" id="{DFD8C92B-05DB-46C9-AB19-1B6CBC21728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46" y="1714"/>
              <a:ext cx="179" cy="21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7F7F7F"/>
                </a:buClr>
                <a:buFont typeface="Arial" panose="020B0604020202020204" pitchFamily="34" charset="0"/>
                <a:buChar char="•"/>
                <a:defRPr sz="2200">
                  <a:solidFill>
                    <a:srgbClr val="404040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  <a:cs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7F7F7F"/>
                </a:buClr>
                <a:buFont typeface="Arial" panose="020B0604020202020204" pitchFamily="34" charset="0"/>
                <a:buChar char="•"/>
                <a:defRPr sz="1600">
                  <a:solidFill>
                    <a:srgbClr val="404040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  <a:cs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7F7F7F"/>
                </a:buClr>
                <a:buFont typeface="Arial" panose="020B0604020202020204" pitchFamily="34" charset="0"/>
                <a:buChar char="•"/>
                <a:defRPr sz="1600">
                  <a:solidFill>
                    <a:srgbClr val="404040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  <a:cs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7F7F7F"/>
                </a:buClr>
                <a:buFont typeface="Arial" panose="020B0604020202020204" pitchFamily="34" charset="0"/>
                <a:buChar char="•"/>
                <a:defRPr sz="1200">
                  <a:solidFill>
                    <a:srgbClr val="404040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  <a:cs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7F7F7F"/>
                </a:buClr>
                <a:buFont typeface="Arial" panose="020B0604020202020204" pitchFamily="34" charset="0"/>
                <a:buChar char="•"/>
                <a:defRPr sz="1000">
                  <a:solidFill>
                    <a:srgbClr val="404040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  <a:cs typeface="Georgia" panose="02040502050405020303" pitchFamily="18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F7F7F"/>
                </a:buClr>
                <a:buFont typeface="Arial" panose="020B0604020202020204" pitchFamily="34" charset="0"/>
                <a:buChar char="•"/>
                <a:defRPr sz="1000">
                  <a:solidFill>
                    <a:srgbClr val="404040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  <a:cs typeface="Georgia" panose="02040502050405020303" pitchFamily="18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F7F7F"/>
                </a:buClr>
                <a:buFont typeface="Arial" panose="020B0604020202020204" pitchFamily="34" charset="0"/>
                <a:buChar char="•"/>
                <a:defRPr sz="1000">
                  <a:solidFill>
                    <a:srgbClr val="404040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  <a:cs typeface="Georgia" panose="02040502050405020303" pitchFamily="18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F7F7F"/>
                </a:buClr>
                <a:buFont typeface="Arial" panose="020B0604020202020204" pitchFamily="34" charset="0"/>
                <a:buChar char="•"/>
                <a:defRPr sz="1000">
                  <a:solidFill>
                    <a:srgbClr val="404040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  <a:cs typeface="Georgia" panose="02040502050405020303" pitchFamily="18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F7F7F"/>
                </a:buClr>
                <a:buFont typeface="Arial" panose="020B0604020202020204" pitchFamily="34" charset="0"/>
                <a:buChar char="•"/>
                <a:defRPr sz="1000">
                  <a:solidFill>
                    <a:srgbClr val="404040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  <a:cs typeface="Georgia" panose="02040502050405020303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fi-FI" altLang="fi-FI" sz="1600" b="1">
                  <a:solidFill>
                    <a:schemeClr val="tx1"/>
                  </a:solidFill>
                  <a:latin typeface="Times New Roman" panose="02020603050405020304" pitchFamily="18" charset="0"/>
                </a:rPr>
                <a:t>+</a:t>
              </a:r>
            </a:p>
          </p:txBody>
        </p:sp>
        <p:sp>
          <p:nvSpPr>
            <p:cNvPr id="18" name="Text Box 34">
              <a:extLst>
                <a:ext uri="{FF2B5EF4-FFF2-40B4-BE49-F238E27FC236}">
                  <a16:creationId xmlns:a16="http://schemas.microsoft.com/office/drawing/2014/main" id="{EBA062CC-DF1F-433D-BB17-13080ABC441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72" y="2275"/>
              <a:ext cx="841" cy="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7F7F7F"/>
                </a:buClr>
                <a:buFont typeface="Arial" panose="020B0604020202020204" pitchFamily="34" charset="0"/>
                <a:buChar char="•"/>
                <a:defRPr sz="2200">
                  <a:solidFill>
                    <a:srgbClr val="404040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  <a:cs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7F7F7F"/>
                </a:buClr>
                <a:buFont typeface="Arial" panose="020B0604020202020204" pitchFamily="34" charset="0"/>
                <a:buChar char="•"/>
                <a:defRPr sz="1600">
                  <a:solidFill>
                    <a:srgbClr val="404040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  <a:cs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7F7F7F"/>
                </a:buClr>
                <a:buFont typeface="Arial" panose="020B0604020202020204" pitchFamily="34" charset="0"/>
                <a:buChar char="•"/>
                <a:defRPr sz="1600">
                  <a:solidFill>
                    <a:srgbClr val="404040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  <a:cs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7F7F7F"/>
                </a:buClr>
                <a:buFont typeface="Arial" panose="020B0604020202020204" pitchFamily="34" charset="0"/>
                <a:buChar char="•"/>
                <a:defRPr sz="1200">
                  <a:solidFill>
                    <a:srgbClr val="404040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  <a:cs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7F7F7F"/>
                </a:buClr>
                <a:buFont typeface="Arial" panose="020B0604020202020204" pitchFamily="34" charset="0"/>
                <a:buChar char="•"/>
                <a:defRPr sz="1000">
                  <a:solidFill>
                    <a:srgbClr val="404040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  <a:cs typeface="Georgia" panose="02040502050405020303" pitchFamily="18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F7F7F"/>
                </a:buClr>
                <a:buFont typeface="Arial" panose="020B0604020202020204" pitchFamily="34" charset="0"/>
                <a:buChar char="•"/>
                <a:defRPr sz="1000">
                  <a:solidFill>
                    <a:srgbClr val="404040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  <a:cs typeface="Georgia" panose="02040502050405020303" pitchFamily="18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F7F7F"/>
                </a:buClr>
                <a:buFont typeface="Arial" panose="020B0604020202020204" pitchFamily="34" charset="0"/>
                <a:buChar char="•"/>
                <a:defRPr sz="1000">
                  <a:solidFill>
                    <a:srgbClr val="404040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  <a:cs typeface="Georgia" panose="02040502050405020303" pitchFamily="18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F7F7F"/>
                </a:buClr>
                <a:buFont typeface="Arial" panose="020B0604020202020204" pitchFamily="34" charset="0"/>
                <a:buChar char="•"/>
                <a:defRPr sz="1000">
                  <a:solidFill>
                    <a:srgbClr val="404040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  <a:cs typeface="Georgia" panose="02040502050405020303" pitchFamily="18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F7F7F"/>
                </a:buClr>
                <a:buFont typeface="Arial" panose="020B0604020202020204" pitchFamily="34" charset="0"/>
                <a:buChar char="•"/>
                <a:defRPr sz="1000">
                  <a:solidFill>
                    <a:srgbClr val="404040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  <a:cs typeface="Georgia" panose="02040502050405020303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fi-FI" altLang="fi-FI" sz="1400" dirty="0">
                  <a:solidFill>
                    <a:schemeClr val="tx1"/>
                  </a:solidFill>
                  <a:latin typeface="Times New Roman" panose="02020603050405020304" pitchFamily="18" charset="0"/>
                </a:rPr>
                <a:t>B:n ystävällisyys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fi-FI" altLang="fi-FI" sz="1400" dirty="0">
                  <a:solidFill>
                    <a:schemeClr val="tx1"/>
                  </a:solidFill>
                  <a:latin typeface="Times New Roman" panose="02020603050405020304" pitchFamily="18" charset="0"/>
                </a:rPr>
                <a:t>A:n arvioimana</a:t>
              </a:r>
            </a:p>
          </p:txBody>
        </p:sp>
      </p:grpSp>
      <p:sp>
        <p:nvSpPr>
          <p:cNvPr id="19" name="Text Box 38">
            <a:extLst>
              <a:ext uri="{FF2B5EF4-FFF2-40B4-BE49-F238E27FC236}">
                <a16:creationId xmlns:a16="http://schemas.microsoft.com/office/drawing/2014/main" id="{59594DA8-CADC-4EB3-B732-CE72CE39FF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59588" y="5624817"/>
            <a:ext cx="264207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22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6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6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2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fi-FI" altLang="fi-FI" sz="1400" dirty="0">
                <a:solidFill>
                  <a:schemeClr val="tx1"/>
                </a:solidFill>
                <a:latin typeface="Arial" panose="020B0604020202020204" pitchFamily="34" charset="0"/>
              </a:rPr>
              <a:t>(Perhoniemi &amp; Hakanen, 2013)</a:t>
            </a:r>
          </a:p>
        </p:txBody>
      </p:sp>
      <p:sp>
        <p:nvSpPr>
          <p:cNvPr id="20" name="Text Box 32">
            <a:extLst>
              <a:ext uri="{FF2B5EF4-FFF2-40B4-BE49-F238E27FC236}">
                <a16:creationId xmlns:a16="http://schemas.microsoft.com/office/drawing/2014/main" id="{F7E9E704-4C0C-4691-A5AE-CB91156F01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57649" y="3005860"/>
            <a:ext cx="301939" cy="33847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22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6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6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2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fi-FI" altLang="fi-FI" sz="1600" b="1">
                <a:solidFill>
                  <a:schemeClr val="tx1"/>
                </a:solidFill>
                <a:latin typeface="Times New Roman" panose="02020603050405020304" pitchFamily="18" charset="0"/>
              </a:rPr>
              <a:t>+</a:t>
            </a:r>
          </a:p>
        </p:txBody>
      </p:sp>
      <p:sp>
        <p:nvSpPr>
          <p:cNvPr id="21" name="Text Box 32">
            <a:extLst>
              <a:ext uri="{FF2B5EF4-FFF2-40B4-BE49-F238E27FC236}">
                <a16:creationId xmlns:a16="http://schemas.microsoft.com/office/drawing/2014/main" id="{38B8BB11-EA39-477C-BE55-B176C8F073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79941" y="4809017"/>
            <a:ext cx="301939" cy="33847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22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6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6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2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fi-FI" altLang="fi-FI" sz="1600" b="1">
                <a:solidFill>
                  <a:schemeClr val="tx1"/>
                </a:solidFill>
                <a:latin typeface="Times New Roman" panose="02020603050405020304" pitchFamily="18" charset="0"/>
              </a:rPr>
              <a:t>+</a:t>
            </a:r>
          </a:p>
        </p:txBody>
      </p:sp>
      <p:sp>
        <p:nvSpPr>
          <p:cNvPr id="22" name="Text Box 32">
            <a:extLst>
              <a:ext uri="{FF2B5EF4-FFF2-40B4-BE49-F238E27FC236}">
                <a16:creationId xmlns:a16="http://schemas.microsoft.com/office/drawing/2014/main" id="{0F446EBB-03A4-4A82-A11E-1185964304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36359" y="4775294"/>
            <a:ext cx="301939" cy="33847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22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6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6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2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fi-FI" altLang="fi-FI" sz="1600" b="1">
                <a:solidFill>
                  <a:schemeClr val="tx1"/>
                </a:solidFill>
                <a:latin typeface="Times New Roman" panose="02020603050405020304" pitchFamily="18" charset="0"/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370093872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D2FB409-5FFB-3143-0D4E-D63C584B2F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© Työterveyslaitos    |    Jari Hakanen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FD60D0E-13E7-BB53-97EC-352C141AD993}"/>
              </a:ext>
            </a:extLst>
          </p:cNvPr>
          <p:cNvSpPr txBox="1"/>
          <p:nvPr/>
        </p:nvSpPr>
        <p:spPr>
          <a:xfrm>
            <a:off x="964322" y="771588"/>
            <a:ext cx="10092560" cy="63146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  <a:spcAft>
                <a:spcPts val="750"/>
              </a:spcAft>
            </a:pPr>
            <a:r>
              <a:rPr lang="en-US" sz="3200" b="1" dirty="0">
                <a:solidFill>
                  <a:srgbClr val="0098AB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Kunta-ala </a:t>
            </a:r>
            <a:r>
              <a:rPr lang="en-US" sz="3200" b="1" dirty="0" err="1">
                <a:solidFill>
                  <a:srgbClr val="0098AB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oppii</a:t>
            </a:r>
            <a:r>
              <a:rPr lang="en-US" sz="3200" b="1" dirty="0">
                <a:solidFill>
                  <a:srgbClr val="0098AB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</a:t>
            </a:r>
            <a:r>
              <a:rPr lang="en-US" sz="3200" b="1" dirty="0" err="1">
                <a:solidFill>
                  <a:srgbClr val="0098AB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kuuntelua</a:t>
            </a:r>
            <a:r>
              <a:rPr lang="en-US" sz="3200" b="1" dirty="0">
                <a:solidFill>
                  <a:srgbClr val="0098AB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ja </a:t>
            </a:r>
            <a:r>
              <a:rPr lang="en-US" sz="3200" b="1" dirty="0" err="1">
                <a:solidFill>
                  <a:srgbClr val="0098AB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hiljaisuutta</a:t>
            </a:r>
            <a:endParaRPr lang="en-US" sz="3200" b="1" dirty="0">
              <a:solidFill>
                <a:srgbClr val="0098AB"/>
              </a:solidFill>
              <a:effectLst/>
              <a:latin typeface="Verdana" panose="020B060403050404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>
              <a:lnSpc>
                <a:spcPts val="1350"/>
              </a:lnSpc>
              <a:spcAft>
                <a:spcPts val="750"/>
              </a:spcAft>
            </a:pPr>
            <a:endParaRPr lang="en-US" sz="1800" dirty="0">
              <a:solidFill>
                <a:srgbClr val="000000"/>
              </a:solidFill>
              <a:effectLst/>
              <a:latin typeface="Verdana" panose="020B060403050404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>
              <a:spcAft>
                <a:spcPts val="750"/>
              </a:spcAft>
            </a:pPr>
            <a:r>
              <a:rPr lang="en-US" sz="2000" dirty="0">
                <a:solidFill>
                  <a:srgbClr val="000000"/>
                </a:solidFill>
                <a:effectLst/>
                <a:ea typeface="Aptos" panose="020B0004020202020204" pitchFamily="34" charset="0"/>
                <a:cs typeface="Aptos" panose="020B0004020202020204" pitchFamily="34" charset="0"/>
              </a:rPr>
              <a:t>“Kunta-ala on </a:t>
            </a:r>
            <a:r>
              <a:rPr lang="en-US" sz="2000" dirty="0" err="1">
                <a:solidFill>
                  <a:srgbClr val="000000"/>
                </a:solidFill>
                <a:effectLst/>
                <a:ea typeface="Aptos" panose="020B0004020202020204" pitchFamily="34" charset="0"/>
                <a:cs typeface="Aptos" panose="020B0004020202020204" pitchFamily="34" charset="0"/>
              </a:rPr>
              <a:t>isossa</a:t>
            </a:r>
            <a:r>
              <a:rPr lang="en-US" sz="2000" dirty="0">
                <a:solidFill>
                  <a:srgbClr val="000000"/>
                </a:solidFill>
                <a:effectLst/>
                <a:ea typeface="Aptos" panose="020B0004020202020204" pitchFamily="34" charset="0"/>
                <a:cs typeface="Aptos" panose="020B00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ea typeface="Aptos" panose="020B0004020202020204" pitchFamily="34" charset="0"/>
                <a:cs typeface="Aptos" panose="020B0004020202020204" pitchFamily="34" charset="0"/>
              </a:rPr>
              <a:t>myllerryksessä</a:t>
            </a:r>
            <a:r>
              <a:rPr lang="en-US" sz="2000" dirty="0">
                <a:solidFill>
                  <a:srgbClr val="000000"/>
                </a:solidFill>
                <a:effectLst/>
                <a:ea typeface="Aptos" panose="020B0004020202020204" pitchFamily="34" charset="0"/>
                <a:cs typeface="Aptos" panose="020B0004020202020204" pitchFamily="34" charset="0"/>
              </a:rPr>
              <a:t>. </a:t>
            </a:r>
            <a:r>
              <a:rPr lang="en-US" sz="2000" dirty="0" err="1">
                <a:solidFill>
                  <a:srgbClr val="000000"/>
                </a:solidFill>
                <a:effectLst/>
                <a:ea typeface="Aptos" panose="020B0004020202020204" pitchFamily="34" charset="0"/>
                <a:cs typeface="Aptos" panose="020B0004020202020204" pitchFamily="34" charset="0"/>
              </a:rPr>
              <a:t>Niin</a:t>
            </a:r>
            <a:r>
              <a:rPr lang="en-US" sz="2000" dirty="0">
                <a:solidFill>
                  <a:srgbClr val="000000"/>
                </a:solidFill>
                <a:effectLst/>
                <a:ea typeface="Aptos" panose="020B0004020202020204" pitchFamily="34" charset="0"/>
                <a:cs typeface="Aptos" panose="020B00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ea typeface="Aptos" panose="020B0004020202020204" pitchFamily="34" charset="0"/>
                <a:cs typeface="Aptos" panose="020B0004020202020204" pitchFamily="34" charset="0"/>
              </a:rPr>
              <a:t>henkilöstö</a:t>
            </a:r>
            <a:r>
              <a:rPr lang="en-US" sz="2000" dirty="0">
                <a:solidFill>
                  <a:srgbClr val="000000"/>
                </a:solidFill>
                <a:effectLst/>
                <a:ea typeface="Aptos" panose="020B0004020202020204" pitchFamily="34" charset="0"/>
                <a:cs typeface="Aptos" panose="020B00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ea typeface="Aptos" panose="020B0004020202020204" pitchFamily="34" charset="0"/>
                <a:cs typeface="Aptos" panose="020B0004020202020204" pitchFamily="34" charset="0"/>
              </a:rPr>
              <a:t>kuin</a:t>
            </a:r>
            <a:r>
              <a:rPr lang="en-US" sz="2000" dirty="0">
                <a:solidFill>
                  <a:srgbClr val="000000"/>
                </a:solidFill>
                <a:effectLst/>
                <a:ea typeface="Aptos" panose="020B0004020202020204" pitchFamily="34" charset="0"/>
                <a:cs typeface="Aptos" panose="020B00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ea typeface="Aptos" panose="020B0004020202020204" pitchFamily="34" charset="0"/>
                <a:cs typeface="Aptos" panose="020B0004020202020204" pitchFamily="34" charset="0"/>
              </a:rPr>
              <a:t>johto</a:t>
            </a:r>
            <a:r>
              <a:rPr lang="en-US" sz="2000" dirty="0">
                <a:solidFill>
                  <a:srgbClr val="000000"/>
                </a:solidFill>
                <a:effectLst/>
                <a:ea typeface="Aptos" panose="020B0004020202020204" pitchFamily="34" charset="0"/>
                <a:cs typeface="Aptos" panose="020B0004020202020204" pitchFamily="34" charset="0"/>
              </a:rPr>
              <a:t> ja </a:t>
            </a:r>
            <a:r>
              <a:rPr lang="en-US" sz="2000" dirty="0" err="1">
                <a:solidFill>
                  <a:srgbClr val="000000"/>
                </a:solidFill>
                <a:effectLst/>
                <a:ea typeface="Aptos" panose="020B0004020202020204" pitchFamily="34" charset="0"/>
                <a:cs typeface="Aptos" panose="020B0004020202020204" pitchFamily="34" charset="0"/>
              </a:rPr>
              <a:t>esihenkilöt</a:t>
            </a:r>
            <a:r>
              <a:rPr lang="en-US" sz="2000" dirty="0">
                <a:solidFill>
                  <a:srgbClr val="000000"/>
                </a:solidFill>
                <a:effectLst/>
                <a:ea typeface="Aptos" panose="020B0004020202020204" pitchFamily="34" charset="0"/>
                <a:cs typeface="Aptos" panose="020B00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ea typeface="Aptos" panose="020B0004020202020204" pitchFamily="34" charset="0"/>
                <a:cs typeface="Aptos" panose="020B0004020202020204" pitchFamily="34" charset="0"/>
              </a:rPr>
              <a:t>tarvitsevat</a:t>
            </a:r>
            <a:r>
              <a:rPr lang="en-US" sz="2000" dirty="0">
                <a:solidFill>
                  <a:srgbClr val="000000"/>
                </a:solidFill>
                <a:effectLst/>
                <a:ea typeface="Aptos" panose="020B0004020202020204" pitchFamily="34" charset="0"/>
                <a:cs typeface="Aptos" panose="020B00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ea typeface="Aptos" panose="020B0004020202020204" pitchFamily="34" charset="0"/>
                <a:cs typeface="Aptos" panose="020B0004020202020204" pitchFamily="34" charset="0"/>
              </a:rPr>
              <a:t>uusia</a:t>
            </a:r>
            <a:r>
              <a:rPr lang="en-US" sz="2000" dirty="0">
                <a:solidFill>
                  <a:srgbClr val="000000"/>
                </a:solidFill>
                <a:effectLst/>
                <a:ea typeface="Aptos" panose="020B0004020202020204" pitchFamily="34" charset="0"/>
                <a:cs typeface="Aptos" panose="020B00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ea typeface="Aptos" panose="020B0004020202020204" pitchFamily="34" charset="0"/>
                <a:cs typeface="Aptos" panose="020B0004020202020204" pitchFamily="34" charset="0"/>
              </a:rPr>
              <a:t>taitoja</a:t>
            </a:r>
            <a:r>
              <a:rPr lang="en-US" sz="2000" dirty="0">
                <a:solidFill>
                  <a:srgbClr val="000000"/>
                </a:solidFill>
                <a:effectLst/>
                <a:ea typeface="Aptos" panose="020B0004020202020204" pitchFamily="34" charset="0"/>
                <a:cs typeface="Aptos" panose="020B00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ea typeface="Aptos" panose="020B0004020202020204" pitchFamily="34" charset="0"/>
                <a:cs typeface="Aptos" panose="020B0004020202020204" pitchFamily="34" charset="0"/>
              </a:rPr>
              <a:t>keskustella</a:t>
            </a:r>
            <a:r>
              <a:rPr lang="en-US" sz="2000" dirty="0">
                <a:solidFill>
                  <a:srgbClr val="000000"/>
                </a:solidFill>
                <a:effectLst/>
                <a:ea typeface="Aptos" panose="020B0004020202020204" pitchFamily="34" charset="0"/>
                <a:cs typeface="Aptos" panose="020B00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ea typeface="Aptos" panose="020B0004020202020204" pitchFamily="34" charset="0"/>
                <a:cs typeface="Aptos" panose="020B0004020202020204" pitchFamily="34" charset="0"/>
              </a:rPr>
              <a:t>siitä</a:t>
            </a:r>
            <a:r>
              <a:rPr lang="en-US" sz="2000" dirty="0">
                <a:solidFill>
                  <a:srgbClr val="000000"/>
                </a:solidFill>
                <a:effectLst/>
                <a:ea typeface="Aptos" panose="020B0004020202020204" pitchFamily="34" charset="0"/>
                <a:cs typeface="Aptos" panose="020B0004020202020204" pitchFamily="34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effectLst/>
                <a:ea typeface="Aptos" panose="020B0004020202020204" pitchFamily="34" charset="0"/>
                <a:cs typeface="Aptos" panose="020B0004020202020204" pitchFamily="34" charset="0"/>
              </a:rPr>
              <a:t>miten</a:t>
            </a:r>
            <a:r>
              <a:rPr lang="en-US" sz="2000" dirty="0">
                <a:solidFill>
                  <a:srgbClr val="000000"/>
                </a:solidFill>
                <a:effectLst/>
                <a:ea typeface="Aptos" panose="020B0004020202020204" pitchFamily="34" charset="0"/>
                <a:cs typeface="Aptos" panose="020B00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ea typeface="Aptos" panose="020B0004020202020204" pitchFamily="34" charset="0"/>
                <a:cs typeface="Aptos" panose="020B0004020202020204" pitchFamily="34" charset="0"/>
              </a:rPr>
              <a:t>muutoksen</a:t>
            </a:r>
            <a:r>
              <a:rPr lang="en-US" sz="2000" dirty="0">
                <a:solidFill>
                  <a:srgbClr val="000000"/>
                </a:solidFill>
                <a:effectLst/>
                <a:ea typeface="Aptos" panose="020B0004020202020204" pitchFamily="34" charset="0"/>
                <a:cs typeface="Aptos" panose="020B00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ea typeface="Aptos" panose="020B0004020202020204" pitchFamily="34" charset="0"/>
                <a:cs typeface="Aptos" panose="020B0004020202020204" pitchFamily="34" charset="0"/>
              </a:rPr>
              <a:t>läpi</a:t>
            </a:r>
            <a:r>
              <a:rPr lang="en-US" sz="2000" dirty="0">
                <a:solidFill>
                  <a:srgbClr val="000000"/>
                </a:solidFill>
                <a:effectLst/>
                <a:ea typeface="Aptos" panose="020B0004020202020204" pitchFamily="34" charset="0"/>
                <a:cs typeface="Aptos" panose="020B00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ea typeface="Aptos" panose="020B0004020202020204" pitchFamily="34" charset="0"/>
                <a:cs typeface="Aptos" panose="020B0004020202020204" pitchFamily="34" charset="0"/>
              </a:rPr>
              <a:t>selvitään</a:t>
            </a:r>
            <a:r>
              <a:rPr lang="en-US" sz="2000" dirty="0">
                <a:solidFill>
                  <a:srgbClr val="000000"/>
                </a:solidFill>
                <a:effectLst/>
                <a:ea typeface="Aptos" panose="020B0004020202020204" pitchFamily="34" charset="0"/>
                <a:cs typeface="Aptos" panose="020B00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ea typeface="Aptos" panose="020B0004020202020204" pitchFamily="34" charset="0"/>
                <a:cs typeface="Aptos" panose="020B0004020202020204" pitchFamily="34" charset="0"/>
              </a:rPr>
              <a:t>yhdessä</a:t>
            </a:r>
            <a:r>
              <a:rPr lang="en-US" sz="2000" dirty="0">
                <a:solidFill>
                  <a:srgbClr val="000000"/>
                </a:solidFill>
                <a:effectLst/>
                <a:ea typeface="Aptos" panose="020B0004020202020204" pitchFamily="34" charset="0"/>
                <a:cs typeface="Aptos" panose="020B0004020202020204" pitchFamily="34" charset="0"/>
              </a:rPr>
              <a:t>. </a:t>
            </a:r>
            <a:r>
              <a:rPr lang="en-US" sz="2000" dirty="0" err="1">
                <a:solidFill>
                  <a:srgbClr val="000000"/>
                </a:solidFill>
                <a:effectLst/>
                <a:ea typeface="Aptos" panose="020B0004020202020204" pitchFamily="34" charset="0"/>
                <a:cs typeface="Aptos" panose="020B0004020202020204" pitchFamily="34" charset="0"/>
              </a:rPr>
              <a:t>Viiden</a:t>
            </a:r>
            <a:r>
              <a:rPr lang="en-US" sz="2000" dirty="0">
                <a:solidFill>
                  <a:srgbClr val="000000"/>
                </a:solidFill>
                <a:effectLst/>
                <a:ea typeface="Aptos" panose="020B0004020202020204" pitchFamily="34" charset="0"/>
                <a:cs typeface="Aptos" panose="020B00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ea typeface="Aptos" panose="020B0004020202020204" pitchFamily="34" charset="0"/>
                <a:cs typeface="Aptos" panose="020B0004020202020204" pitchFamily="34" charset="0"/>
              </a:rPr>
              <a:t>kunnan</a:t>
            </a:r>
            <a:r>
              <a:rPr lang="en-US" sz="2000" dirty="0">
                <a:solidFill>
                  <a:srgbClr val="000000"/>
                </a:solidFill>
                <a:effectLst/>
                <a:ea typeface="Aptos" panose="020B0004020202020204" pitchFamily="34" charset="0"/>
                <a:cs typeface="Aptos" panose="020B00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ea typeface="Aptos" panose="020B0004020202020204" pitchFamily="34" charset="0"/>
                <a:cs typeface="Aptos" panose="020B0004020202020204" pitchFamily="34" charset="0"/>
              </a:rPr>
              <a:t>yhteishankkeessa</a:t>
            </a:r>
            <a:r>
              <a:rPr lang="en-US" sz="2000" dirty="0">
                <a:solidFill>
                  <a:srgbClr val="000000"/>
                </a:solidFill>
                <a:effectLst/>
                <a:ea typeface="Aptos" panose="020B0004020202020204" pitchFamily="34" charset="0"/>
                <a:cs typeface="Aptos" panose="020B00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ea typeface="Aptos" panose="020B0004020202020204" pitchFamily="34" charset="0"/>
                <a:cs typeface="Aptos" panose="020B0004020202020204" pitchFamily="34" charset="0"/>
              </a:rPr>
              <a:t>hankittiin</a:t>
            </a:r>
            <a:r>
              <a:rPr lang="en-US" sz="2000" dirty="0">
                <a:solidFill>
                  <a:srgbClr val="000000"/>
                </a:solidFill>
                <a:effectLst/>
                <a:ea typeface="Aptos" panose="020B0004020202020204" pitchFamily="34" charset="0"/>
                <a:cs typeface="Aptos" panose="020B00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ea typeface="Aptos" panose="020B0004020202020204" pitchFamily="34" charset="0"/>
                <a:cs typeface="Aptos" panose="020B0004020202020204" pitchFamily="34" charset="0"/>
              </a:rPr>
              <a:t>fasilitointiosaamista</a:t>
            </a:r>
            <a:r>
              <a:rPr lang="en-US" sz="2000" dirty="0">
                <a:solidFill>
                  <a:srgbClr val="000000"/>
                </a:solidFill>
                <a:effectLst/>
                <a:ea typeface="Aptos" panose="020B0004020202020204" pitchFamily="34" charset="0"/>
                <a:cs typeface="Aptos" panose="020B0004020202020204" pitchFamily="34" charset="0"/>
              </a:rPr>
              <a:t>.</a:t>
            </a:r>
            <a:br>
              <a:rPr lang="en-US" sz="2000" dirty="0">
                <a:solidFill>
                  <a:srgbClr val="000000"/>
                </a:solidFill>
                <a:effectLst/>
                <a:ea typeface="Aptos" panose="020B0004020202020204" pitchFamily="34" charset="0"/>
                <a:cs typeface="Aptos" panose="020B0004020202020204" pitchFamily="34" charset="0"/>
              </a:rPr>
            </a:br>
            <a:br>
              <a:rPr lang="en-US" sz="2000" dirty="0">
                <a:solidFill>
                  <a:srgbClr val="000000"/>
                </a:solidFill>
                <a:effectLst/>
                <a:ea typeface="Aptos" panose="020B0004020202020204" pitchFamily="34" charset="0"/>
                <a:cs typeface="Aptos" panose="020B0004020202020204" pitchFamily="34" charset="0"/>
              </a:rPr>
            </a:br>
            <a:r>
              <a:rPr lang="en-US" sz="2000" b="1" dirty="0" err="1">
                <a:solidFill>
                  <a:srgbClr val="C00000"/>
                </a:solidFill>
                <a:effectLst/>
                <a:ea typeface="Aptos" panose="020B0004020202020204" pitchFamily="34" charset="0"/>
                <a:cs typeface="Aptos" panose="020B0004020202020204" pitchFamily="34" charset="0"/>
              </a:rPr>
              <a:t>Lempäälässä</a:t>
            </a:r>
            <a:r>
              <a:rPr lang="en-US" sz="2000" b="1" dirty="0">
                <a:solidFill>
                  <a:srgbClr val="000000"/>
                </a:solidFill>
                <a:effectLst/>
                <a:ea typeface="Aptos" panose="020B0004020202020204" pitchFamily="34" charset="0"/>
                <a:cs typeface="Aptos" panose="020B0004020202020204" pitchFamily="34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effectLst/>
                <a:ea typeface="Aptos" panose="020B0004020202020204" pitchFamily="34" charset="0"/>
                <a:cs typeface="Aptos" panose="020B0004020202020204" pitchFamily="34" charset="0"/>
              </a:rPr>
              <a:t>ja </a:t>
            </a:r>
            <a:r>
              <a:rPr lang="en-US" sz="2000" dirty="0" err="1">
                <a:solidFill>
                  <a:srgbClr val="000000"/>
                </a:solidFill>
                <a:effectLst/>
                <a:ea typeface="Aptos" panose="020B0004020202020204" pitchFamily="34" charset="0"/>
                <a:cs typeface="Aptos" panose="020B0004020202020204" pitchFamily="34" charset="0"/>
              </a:rPr>
              <a:t>erityisesti</a:t>
            </a:r>
            <a:r>
              <a:rPr lang="en-US" sz="2000" dirty="0">
                <a:solidFill>
                  <a:srgbClr val="000000"/>
                </a:solidFill>
                <a:effectLst/>
                <a:ea typeface="Aptos" panose="020B0004020202020204" pitchFamily="34" charset="0"/>
                <a:cs typeface="Aptos" panose="020B00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ea typeface="Aptos" panose="020B0004020202020204" pitchFamily="34" charset="0"/>
                <a:cs typeface="Aptos" panose="020B0004020202020204" pitchFamily="34" charset="0"/>
              </a:rPr>
              <a:t>kunnan</a:t>
            </a:r>
            <a:r>
              <a:rPr lang="en-US" sz="2000" dirty="0">
                <a:solidFill>
                  <a:srgbClr val="000000"/>
                </a:solidFill>
                <a:effectLst/>
                <a:ea typeface="Aptos" panose="020B0004020202020204" pitchFamily="34" charset="0"/>
                <a:cs typeface="Aptos" panose="020B00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ea typeface="Aptos" panose="020B0004020202020204" pitchFamily="34" charset="0"/>
                <a:cs typeface="Aptos" panose="020B0004020202020204" pitchFamily="34" charset="0"/>
              </a:rPr>
              <a:t>kirjastossa</a:t>
            </a:r>
            <a:r>
              <a:rPr lang="en-US" sz="2000" dirty="0">
                <a:solidFill>
                  <a:srgbClr val="000000"/>
                </a:solidFill>
                <a:effectLst/>
                <a:ea typeface="Aptos" panose="020B0004020202020204" pitchFamily="34" charset="0"/>
                <a:cs typeface="Aptos" panose="020B0004020202020204" pitchFamily="34" charset="0"/>
              </a:rPr>
              <a:t> on </a:t>
            </a:r>
            <a:r>
              <a:rPr lang="en-US" sz="2000" dirty="0" err="1">
                <a:solidFill>
                  <a:srgbClr val="000000"/>
                </a:solidFill>
                <a:effectLst/>
                <a:ea typeface="Aptos" panose="020B0004020202020204" pitchFamily="34" charset="0"/>
                <a:cs typeface="Aptos" panose="020B0004020202020204" pitchFamily="34" charset="0"/>
              </a:rPr>
              <a:t>riittänyt</a:t>
            </a:r>
            <a:r>
              <a:rPr lang="en-US" sz="2000" dirty="0">
                <a:solidFill>
                  <a:srgbClr val="000000"/>
                </a:solidFill>
                <a:effectLst/>
                <a:ea typeface="Aptos" panose="020B0004020202020204" pitchFamily="34" charset="0"/>
                <a:cs typeface="Aptos" panose="020B00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ea typeface="Aptos" panose="020B0004020202020204" pitchFamily="34" charset="0"/>
                <a:cs typeface="Aptos" panose="020B0004020202020204" pitchFamily="34" charset="0"/>
              </a:rPr>
              <a:t>muutosta</a:t>
            </a:r>
            <a:r>
              <a:rPr lang="en-US" sz="2000" dirty="0">
                <a:solidFill>
                  <a:srgbClr val="000000"/>
                </a:solidFill>
                <a:effectLst/>
                <a:ea typeface="Aptos" panose="020B0004020202020204" pitchFamily="34" charset="0"/>
                <a:cs typeface="Aptos" panose="020B0004020202020204" pitchFamily="34" charset="0"/>
              </a:rPr>
              <a:t>. Tuli korona-</a:t>
            </a:r>
            <a:r>
              <a:rPr lang="en-US" sz="2000" dirty="0" err="1">
                <a:solidFill>
                  <a:srgbClr val="000000"/>
                </a:solidFill>
                <a:effectLst/>
                <a:ea typeface="Aptos" panose="020B0004020202020204" pitchFamily="34" charset="0"/>
                <a:cs typeface="Aptos" panose="020B0004020202020204" pitchFamily="34" charset="0"/>
              </a:rPr>
              <a:t>aika</a:t>
            </a:r>
            <a:r>
              <a:rPr lang="en-US" sz="2000" dirty="0">
                <a:solidFill>
                  <a:srgbClr val="000000"/>
                </a:solidFill>
                <a:effectLst/>
                <a:ea typeface="Aptos" panose="020B0004020202020204" pitchFamily="34" charset="0"/>
                <a:cs typeface="Aptos" panose="020B0004020202020204" pitchFamily="34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effectLst/>
                <a:ea typeface="Aptos" panose="020B0004020202020204" pitchFamily="34" charset="0"/>
                <a:cs typeface="Aptos" panose="020B0004020202020204" pitchFamily="34" charset="0"/>
              </a:rPr>
              <a:t>organisaatiomuutos</a:t>
            </a:r>
            <a:r>
              <a:rPr lang="en-US" sz="2000" dirty="0">
                <a:solidFill>
                  <a:srgbClr val="000000"/>
                </a:solidFill>
                <a:effectLst/>
                <a:ea typeface="Aptos" panose="020B0004020202020204" pitchFamily="34" charset="0"/>
                <a:cs typeface="Aptos" panose="020B0004020202020204" pitchFamily="34" charset="0"/>
              </a:rPr>
              <a:t> ja </a:t>
            </a:r>
            <a:r>
              <a:rPr lang="en-US" sz="2000" dirty="0" err="1">
                <a:solidFill>
                  <a:srgbClr val="000000"/>
                </a:solidFill>
                <a:effectLst/>
                <a:ea typeface="Aptos" panose="020B0004020202020204" pitchFamily="34" charset="0"/>
                <a:cs typeface="Aptos" panose="020B0004020202020204" pitchFamily="34" charset="0"/>
              </a:rPr>
              <a:t>toimiala</a:t>
            </a:r>
            <a:r>
              <a:rPr lang="en-US" sz="2000" dirty="0">
                <a:solidFill>
                  <a:srgbClr val="000000"/>
                </a:solidFill>
                <a:effectLst/>
                <a:ea typeface="Aptos" panose="020B0004020202020204" pitchFamily="34" charset="0"/>
                <a:cs typeface="Aptos" panose="020B00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ea typeface="Aptos" panose="020B0004020202020204" pitchFamily="34" charset="0"/>
                <a:cs typeface="Aptos" panose="020B0004020202020204" pitchFamily="34" charset="0"/>
              </a:rPr>
              <a:t>muutti</a:t>
            </a:r>
            <a:r>
              <a:rPr lang="en-US" sz="2000" dirty="0">
                <a:solidFill>
                  <a:srgbClr val="000000"/>
                </a:solidFill>
                <a:effectLst/>
                <a:ea typeface="Aptos" panose="020B0004020202020204" pitchFamily="34" charset="0"/>
                <a:cs typeface="Aptos" panose="020B00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ea typeface="Aptos" panose="020B0004020202020204" pitchFamily="34" charset="0"/>
                <a:cs typeface="Aptos" panose="020B0004020202020204" pitchFamily="34" charset="0"/>
              </a:rPr>
              <a:t>fyysisestikin</a:t>
            </a:r>
            <a:r>
              <a:rPr lang="en-US" sz="2000" dirty="0">
                <a:solidFill>
                  <a:srgbClr val="000000"/>
                </a:solidFill>
                <a:effectLst/>
                <a:ea typeface="Aptos" panose="020B0004020202020204" pitchFamily="34" charset="0"/>
                <a:cs typeface="Aptos" panose="020B00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ea typeface="Aptos" panose="020B0004020202020204" pitchFamily="34" charset="0"/>
                <a:cs typeface="Aptos" panose="020B0004020202020204" pitchFamily="34" charset="0"/>
              </a:rPr>
              <a:t>uusiin</a:t>
            </a:r>
            <a:r>
              <a:rPr lang="en-US" sz="2000" dirty="0">
                <a:solidFill>
                  <a:srgbClr val="000000"/>
                </a:solidFill>
                <a:effectLst/>
                <a:ea typeface="Aptos" panose="020B0004020202020204" pitchFamily="34" charset="0"/>
                <a:cs typeface="Aptos" panose="020B00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ea typeface="Aptos" panose="020B0004020202020204" pitchFamily="34" charset="0"/>
                <a:cs typeface="Aptos" panose="020B0004020202020204" pitchFamily="34" charset="0"/>
              </a:rPr>
              <a:t>tiloihin</a:t>
            </a:r>
            <a:r>
              <a:rPr lang="en-US" sz="2000" dirty="0">
                <a:solidFill>
                  <a:srgbClr val="000000"/>
                </a:solidFill>
                <a:effectLst/>
                <a:ea typeface="Aptos" panose="020B0004020202020204" pitchFamily="34" charset="0"/>
                <a:cs typeface="Aptos" panose="020B0004020202020204" pitchFamily="34" charset="0"/>
              </a:rPr>
              <a:t>. Kun </a:t>
            </a:r>
            <a:r>
              <a:rPr lang="en-US" sz="2000" dirty="0" err="1">
                <a:solidFill>
                  <a:srgbClr val="000000"/>
                </a:solidFill>
                <a:effectLst/>
                <a:ea typeface="Aptos" panose="020B0004020202020204" pitchFamily="34" charset="0"/>
                <a:cs typeface="Aptos" panose="020B0004020202020204" pitchFamily="34" charset="0"/>
              </a:rPr>
              <a:t>samaan</a:t>
            </a:r>
            <a:r>
              <a:rPr lang="en-US" sz="2000" dirty="0">
                <a:solidFill>
                  <a:srgbClr val="000000"/>
                </a:solidFill>
                <a:effectLst/>
                <a:ea typeface="Aptos" panose="020B0004020202020204" pitchFamily="34" charset="0"/>
                <a:cs typeface="Aptos" panose="020B00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ea typeface="Aptos" panose="020B0004020202020204" pitchFamily="34" charset="0"/>
                <a:cs typeface="Aptos" panose="020B0004020202020204" pitchFamily="34" charset="0"/>
              </a:rPr>
              <a:t>syssyyn</a:t>
            </a:r>
            <a:r>
              <a:rPr lang="en-US" sz="2000" dirty="0">
                <a:solidFill>
                  <a:srgbClr val="000000"/>
                </a:solidFill>
                <a:effectLst/>
                <a:ea typeface="Aptos" panose="020B0004020202020204" pitchFamily="34" charset="0"/>
                <a:cs typeface="Aptos" panose="020B00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ea typeface="Aptos" panose="020B0004020202020204" pitchFamily="34" charset="0"/>
                <a:cs typeface="Aptos" panose="020B0004020202020204" pitchFamily="34" charset="0"/>
              </a:rPr>
              <a:t>osuu</a:t>
            </a:r>
            <a:r>
              <a:rPr lang="en-US" sz="2000" dirty="0">
                <a:solidFill>
                  <a:srgbClr val="000000"/>
                </a:solidFill>
                <a:effectLst/>
                <a:ea typeface="Aptos" panose="020B0004020202020204" pitchFamily="34" charset="0"/>
                <a:cs typeface="Aptos" panose="020B00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ea typeface="Aptos" panose="020B0004020202020204" pitchFamily="34" charset="0"/>
                <a:cs typeface="Aptos" panose="020B0004020202020204" pitchFamily="34" charset="0"/>
              </a:rPr>
              <a:t>näin</a:t>
            </a:r>
            <a:r>
              <a:rPr lang="en-US" sz="2000" dirty="0">
                <a:solidFill>
                  <a:srgbClr val="000000"/>
                </a:solidFill>
                <a:effectLst/>
                <a:ea typeface="Aptos" panose="020B0004020202020204" pitchFamily="34" charset="0"/>
                <a:cs typeface="Aptos" panose="020B00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ea typeface="Aptos" panose="020B0004020202020204" pitchFamily="34" charset="0"/>
                <a:cs typeface="Aptos" panose="020B0004020202020204" pitchFamily="34" charset="0"/>
              </a:rPr>
              <a:t>monta</a:t>
            </a:r>
            <a:r>
              <a:rPr lang="en-US" sz="2000" dirty="0">
                <a:solidFill>
                  <a:srgbClr val="000000"/>
                </a:solidFill>
                <a:effectLst/>
                <a:ea typeface="Aptos" panose="020B0004020202020204" pitchFamily="34" charset="0"/>
                <a:cs typeface="Aptos" panose="020B00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ea typeface="Aptos" panose="020B0004020202020204" pitchFamily="34" charset="0"/>
                <a:cs typeface="Aptos" panose="020B0004020202020204" pitchFamily="34" charset="0"/>
              </a:rPr>
              <a:t>muutosta</a:t>
            </a:r>
            <a:r>
              <a:rPr lang="en-US" sz="2000" dirty="0">
                <a:solidFill>
                  <a:srgbClr val="000000"/>
                </a:solidFill>
                <a:effectLst/>
                <a:ea typeface="Aptos" panose="020B0004020202020204" pitchFamily="34" charset="0"/>
                <a:cs typeface="Aptos" panose="020B0004020202020204" pitchFamily="34" charset="0"/>
              </a:rPr>
              <a:t>, se </a:t>
            </a:r>
            <a:r>
              <a:rPr lang="en-US" sz="2000" dirty="0" err="1">
                <a:solidFill>
                  <a:srgbClr val="000000"/>
                </a:solidFill>
                <a:effectLst/>
                <a:ea typeface="Aptos" panose="020B0004020202020204" pitchFamily="34" charset="0"/>
                <a:cs typeface="Aptos" panose="020B0004020202020204" pitchFamily="34" charset="0"/>
              </a:rPr>
              <a:t>aiheuttaa</a:t>
            </a:r>
            <a:r>
              <a:rPr lang="en-US" sz="2000" dirty="0">
                <a:solidFill>
                  <a:srgbClr val="000000"/>
                </a:solidFill>
                <a:effectLst/>
                <a:ea typeface="Aptos" panose="020B0004020202020204" pitchFamily="34" charset="0"/>
                <a:cs typeface="Aptos" panose="020B00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ea typeface="Aptos" panose="020B0004020202020204" pitchFamily="34" charset="0"/>
                <a:cs typeface="Aptos" panose="020B0004020202020204" pitchFamily="34" charset="0"/>
              </a:rPr>
              <a:t>monenlaisia</a:t>
            </a:r>
            <a:r>
              <a:rPr lang="en-US" sz="2000" dirty="0">
                <a:solidFill>
                  <a:srgbClr val="000000"/>
                </a:solidFill>
                <a:effectLst/>
                <a:ea typeface="Aptos" panose="020B0004020202020204" pitchFamily="34" charset="0"/>
                <a:cs typeface="Aptos" panose="020B00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ea typeface="Aptos" panose="020B0004020202020204" pitchFamily="34" charset="0"/>
                <a:cs typeface="Aptos" panose="020B0004020202020204" pitchFamily="34" charset="0"/>
              </a:rPr>
              <a:t>tunteita</a:t>
            </a:r>
            <a:r>
              <a:rPr lang="en-US" sz="2000" dirty="0">
                <a:solidFill>
                  <a:srgbClr val="000000"/>
                </a:solidFill>
                <a:effectLst/>
                <a:ea typeface="Aptos" panose="020B0004020202020204" pitchFamily="34" charset="0"/>
                <a:cs typeface="Aptos" panose="020B0004020202020204" pitchFamily="34" charset="0"/>
              </a:rPr>
              <a:t> ja </a:t>
            </a:r>
            <a:r>
              <a:rPr lang="en-US" sz="2000" dirty="0" err="1">
                <a:solidFill>
                  <a:srgbClr val="000000"/>
                </a:solidFill>
                <a:effectLst/>
                <a:ea typeface="Aptos" panose="020B0004020202020204" pitchFamily="34" charset="0"/>
                <a:cs typeface="Aptos" panose="020B0004020202020204" pitchFamily="34" charset="0"/>
              </a:rPr>
              <a:t>stressiä</a:t>
            </a:r>
            <a:r>
              <a:rPr lang="en-US" sz="2000" dirty="0">
                <a:solidFill>
                  <a:srgbClr val="000000"/>
                </a:solidFill>
                <a:effectLst/>
                <a:ea typeface="Aptos" panose="020B0004020202020204" pitchFamily="34" charset="0"/>
                <a:cs typeface="Aptos" panose="020B0004020202020204" pitchFamily="34" charset="0"/>
              </a:rPr>
              <a:t>.</a:t>
            </a:r>
            <a:endParaRPr lang="en-US" sz="2000" dirty="0">
              <a:effectLst/>
              <a:ea typeface="Aptos" panose="020B0004020202020204" pitchFamily="34" charset="0"/>
              <a:cs typeface="Aptos" panose="020B0004020202020204" pitchFamily="34" charset="0"/>
            </a:endParaRPr>
          </a:p>
          <a:p>
            <a:pPr>
              <a:spcAft>
                <a:spcPts val="750"/>
              </a:spcAft>
            </a:pPr>
            <a:r>
              <a:rPr lang="en-US" sz="2000" b="1" dirty="0">
                <a:solidFill>
                  <a:srgbClr val="C00000"/>
                </a:solidFill>
                <a:effectLst/>
                <a:ea typeface="Aptos" panose="020B0004020202020204" pitchFamily="34" charset="0"/>
                <a:cs typeface="Aptos" panose="020B0004020202020204" pitchFamily="34" charset="0"/>
              </a:rPr>
              <a:t>“</a:t>
            </a:r>
            <a:r>
              <a:rPr lang="en-US" sz="2000" b="1" dirty="0" err="1">
                <a:solidFill>
                  <a:srgbClr val="C00000"/>
                </a:solidFill>
                <a:effectLst/>
                <a:ea typeface="Aptos" panose="020B0004020202020204" pitchFamily="34" charset="0"/>
                <a:cs typeface="Aptos" panose="020B0004020202020204" pitchFamily="34" charset="0"/>
              </a:rPr>
              <a:t>Muutostilanteissa</a:t>
            </a:r>
            <a:r>
              <a:rPr lang="en-US" sz="2000" b="1" dirty="0">
                <a:solidFill>
                  <a:srgbClr val="C00000"/>
                </a:solidFill>
                <a:effectLst/>
                <a:ea typeface="Aptos" panose="020B0004020202020204" pitchFamily="34" charset="0"/>
                <a:cs typeface="Aptos" panose="020B0004020202020204" pitchFamily="34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effectLst/>
                <a:ea typeface="Aptos" panose="020B0004020202020204" pitchFamily="34" charset="0"/>
                <a:cs typeface="Aptos" panose="020B0004020202020204" pitchFamily="34" charset="0"/>
              </a:rPr>
              <a:t>vahvat</a:t>
            </a:r>
            <a:r>
              <a:rPr lang="en-US" sz="2000" b="1" dirty="0">
                <a:solidFill>
                  <a:srgbClr val="C00000"/>
                </a:solidFill>
                <a:effectLst/>
                <a:ea typeface="Aptos" panose="020B0004020202020204" pitchFamily="34" charset="0"/>
                <a:cs typeface="Aptos" panose="020B0004020202020204" pitchFamily="34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effectLst/>
                <a:ea typeface="Aptos" panose="020B0004020202020204" pitchFamily="34" charset="0"/>
                <a:cs typeface="Aptos" panose="020B0004020202020204" pitchFamily="34" charset="0"/>
              </a:rPr>
              <a:t>näkemykset</a:t>
            </a:r>
            <a:r>
              <a:rPr lang="en-US" sz="2000" b="1" dirty="0">
                <a:solidFill>
                  <a:srgbClr val="C00000"/>
                </a:solidFill>
                <a:effectLst/>
                <a:ea typeface="Aptos" panose="020B0004020202020204" pitchFamily="34" charset="0"/>
                <a:cs typeface="Aptos" panose="020B0004020202020204" pitchFamily="34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effectLst/>
                <a:ea typeface="Aptos" panose="020B0004020202020204" pitchFamily="34" charset="0"/>
                <a:cs typeface="Aptos" panose="020B0004020202020204" pitchFamily="34" charset="0"/>
              </a:rPr>
              <a:t>saattavat</a:t>
            </a:r>
            <a:r>
              <a:rPr lang="en-US" sz="2000" b="1" dirty="0">
                <a:solidFill>
                  <a:srgbClr val="C00000"/>
                </a:solidFill>
                <a:effectLst/>
                <a:ea typeface="Aptos" panose="020B0004020202020204" pitchFamily="34" charset="0"/>
                <a:cs typeface="Aptos" panose="020B0004020202020204" pitchFamily="34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effectLst/>
                <a:ea typeface="Aptos" panose="020B0004020202020204" pitchFamily="34" charset="0"/>
                <a:cs typeface="Aptos" panose="020B0004020202020204" pitchFamily="34" charset="0"/>
              </a:rPr>
              <a:t>korostua</a:t>
            </a:r>
            <a:r>
              <a:rPr lang="en-US" sz="2000" b="1" dirty="0">
                <a:solidFill>
                  <a:srgbClr val="C00000"/>
                </a:solidFill>
                <a:effectLst/>
                <a:ea typeface="Aptos" panose="020B0004020202020204" pitchFamily="34" charset="0"/>
                <a:cs typeface="Aptos" panose="020B0004020202020204" pitchFamily="34" charset="0"/>
              </a:rPr>
              <a:t>. On </a:t>
            </a:r>
            <a:r>
              <a:rPr lang="en-US" sz="2000" b="1" dirty="0" err="1">
                <a:solidFill>
                  <a:srgbClr val="C00000"/>
                </a:solidFill>
                <a:effectLst/>
                <a:ea typeface="Aptos" panose="020B0004020202020204" pitchFamily="34" charset="0"/>
                <a:cs typeface="Aptos" panose="020B0004020202020204" pitchFamily="34" charset="0"/>
              </a:rPr>
              <a:t>kuitenkin</a:t>
            </a:r>
            <a:r>
              <a:rPr lang="en-US" sz="2000" b="1" dirty="0">
                <a:solidFill>
                  <a:srgbClr val="C00000"/>
                </a:solidFill>
                <a:effectLst/>
                <a:ea typeface="Aptos" panose="020B0004020202020204" pitchFamily="34" charset="0"/>
                <a:cs typeface="Aptos" panose="020B0004020202020204" pitchFamily="34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effectLst/>
                <a:ea typeface="Aptos" panose="020B0004020202020204" pitchFamily="34" charset="0"/>
                <a:cs typeface="Aptos" panose="020B0004020202020204" pitchFamily="34" charset="0"/>
              </a:rPr>
              <a:t>tärkeää</a:t>
            </a:r>
            <a:r>
              <a:rPr lang="en-US" sz="2000" b="1" dirty="0">
                <a:solidFill>
                  <a:srgbClr val="C00000"/>
                </a:solidFill>
                <a:effectLst/>
                <a:ea typeface="Aptos" panose="020B0004020202020204" pitchFamily="34" charset="0"/>
                <a:cs typeface="Aptos" panose="020B0004020202020204" pitchFamily="34" charset="0"/>
              </a:rPr>
              <a:t>, </a:t>
            </a:r>
            <a:r>
              <a:rPr lang="en-US" sz="2000" b="1" dirty="0" err="1">
                <a:solidFill>
                  <a:srgbClr val="C00000"/>
                </a:solidFill>
                <a:effectLst/>
                <a:ea typeface="Aptos" panose="020B0004020202020204" pitchFamily="34" charset="0"/>
                <a:cs typeface="Aptos" panose="020B0004020202020204" pitchFamily="34" charset="0"/>
              </a:rPr>
              <a:t>että</a:t>
            </a:r>
            <a:r>
              <a:rPr lang="en-US" sz="2000" b="1" dirty="0">
                <a:solidFill>
                  <a:srgbClr val="C00000"/>
                </a:solidFill>
                <a:effectLst/>
                <a:ea typeface="Aptos" panose="020B0004020202020204" pitchFamily="34" charset="0"/>
                <a:cs typeface="Aptos" panose="020B0004020202020204" pitchFamily="34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effectLst/>
                <a:ea typeface="Aptos" panose="020B0004020202020204" pitchFamily="34" charset="0"/>
                <a:cs typeface="Aptos" panose="020B0004020202020204" pitchFamily="34" charset="0"/>
              </a:rPr>
              <a:t>saisimme</a:t>
            </a:r>
            <a:r>
              <a:rPr lang="en-US" sz="2000" b="1" dirty="0">
                <a:solidFill>
                  <a:srgbClr val="C00000"/>
                </a:solidFill>
                <a:effectLst/>
                <a:ea typeface="Aptos" panose="020B0004020202020204" pitchFamily="34" charset="0"/>
                <a:cs typeface="Aptos" panose="020B0004020202020204" pitchFamily="34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effectLst/>
                <a:ea typeface="Aptos" panose="020B0004020202020204" pitchFamily="34" charset="0"/>
                <a:cs typeface="Aptos" panose="020B0004020202020204" pitchFamily="34" charset="0"/>
              </a:rPr>
              <a:t>kattavan</a:t>
            </a:r>
            <a:r>
              <a:rPr lang="en-US" sz="2000" b="1" dirty="0">
                <a:solidFill>
                  <a:srgbClr val="C00000"/>
                </a:solidFill>
                <a:effectLst/>
                <a:ea typeface="Aptos" panose="020B0004020202020204" pitchFamily="34" charset="0"/>
                <a:cs typeface="Aptos" panose="020B0004020202020204" pitchFamily="34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effectLst/>
                <a:ea typeface="Aptos" panose="020B0004020202020204" pitchFamily="34" charset="0"/>
                <a:cs typeface="Aptos" panose="020B0004020202020204" pitchFamily="34" charset="0"/>
              </a:rPr>
              <a:t>kuvan</a:t>
            </a:r>
            <a:r>
              <a:rPr lang="en-US" sz="2000" b="1" dirty="0">
                <a:solidFill>
                  <a:srgbClr val="C00000"/>
                </a:solidFill>
                <a:effectLst/>
                <a:ea typeface="Aptos" panose="020B0004020202020204" pitchFamily="34" charset="0"/>
                <a:cs typeface="Aptos" panose="020B0004020202020204" pitchFamily="34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effectLst/>
                <a:ea typeface="Aptos" panose="020B0004020202020204" pitchFamily="34" charset="0"/>
                <a:cs typeface="Aptos" panose="020B0004020202020204" pitchFamily="34" charset="0"/>
              </a:rPr>
              <a:t>mielipiteistä</a:t>
            </a:r>
            <a:r>
              <a:rPr lang="en-US" sz="2000" b="1" dirty="0">
                <a:solidFill>
                  <a:srgbClr val="C00000"/>
                </a:solidFill>
                <a:effectLst/>
                <a:ea typeface="Aptos" panose="020B0004020202020204" pitchFamily="34" charset="0"/>
                <a:cs typeface="Aptos" panose="020B0004020202020204" pitchFamily="34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effectLst/>
                <a:ea typeface="Aptos" panose="020B0004020202020204" pitchFamily="34" charset="0"/>
                <a:cs typeface="Aptos" panose="020B0004020202020204" pitchFamily="34" charset="0"/>
              </a:rPr>
              <a:t>myös</a:t>
            </a:r>
            <a:r>
              <a:rPr lang="en-US" sz="2000" b="1" dirty="0">
                <a:solidFill>
                  <a:srgbClr val="C00000"/>
                </a:solidFill>
                <a:effectLst/>
                <a:ea typeface="Aptos" panose="020B0004020202020204" pitchFamily="34" charset="0"/>
                <a:cs typeface="Aptos" panose="020B0004020202020204" pitchFamily="34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effectLst/>
                <a:ea typeface="Aptos" panose="020B0004020202020204" pitchFamily="34" charset="0"/>
                <a:cs typeface="Aptos" panose="020B0004020202020204" pitchFamily="34" charset="0"/>
              </a:rPr>
              <a:t>hiljaisempien</a:t>
            </a:r>
            <a:r>
              <a:rPr lang="en-US" sz="2000" b="1" dirty="0">
                <a:solidFill>
                  <a:srgbClr val="C00000"/>
                </a:solidFill>
                <a:effectLst/>
                <a:ea typeface="Aptos" panose="020B0004020202020204" pitchFamily="34" charset="0"/>
                <a:cs typeface="Aptos" panose="020B0004020202020204" pitchFamily="34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effectLst/>
                <a:ea typeface="Aptos" panose="020B0004020202020204" pitchFamily="34" charset="0"/>
                <a:cs typeface="Aptos" panose="020B0004020202020204" pitchFamily="34" charset="0"/>
              </a:rPr>
              <a:t>porukasta</a:t>
            </a:r>
            <a:r>
              <a:rPr lang="en-US" sz="2000" b="1" dirty="0">
                <a:solidFill>
                  <a:srgbClr val="C00000"/>
                </a:solidFill>
                <a:effectLst/>
                <a:ea typeface="Aptos" panose="020B0004020202020204" pitchFamily="34" charset="0"/>
                <a:cs typeface="Aptos" panose="020B0004020202020204" pitchFamily="34" charset="0"/>
              </a:rPr>
              <a:t> ja </a:t>
            </a:r>
            <a:r>
              <a:rPr lang="en-US" sz="2000" b="1" dirty="0" err="1">
                <a:solidFill>
                  <a:srgbClr val="C00000"/>
                </a:solidFill>
                <a:effectLst/>
                <a:ea typeface="Aptos" panose="020B0004020202020204" pitchFamily="34" charset="0"/>
                <a:cs typeface="Aptos" panose="020B0004020202020204" pitchFamily="34" charset="0"/>
              </a:rPr>
              <a:t>tasapainotettua</a:t>
            </a:r>
            <a:r>
              <a:rPr lang="en-US" sz="2000" b="1" dirty="0">
                <a:solidFill>
                  <a:srgbClr val="C00000"/>
                </a:solidFill>
                <a:effectLst/>
                <a:ea typeface="Aptos" panose="020B0004020202020204" pitchFamily="34" charset="0"/>
                <a:cs typeface="Aptos" panose="020B0004020202020204" pitchFamily="34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effectLst/>
                <a:ea typeface="Aptos" panose="020B0004020202020204" pitchFamily="34" charset="0"/>
                <a:cs typeface="Aptos" panose="020B0004020202020204" pitchFamily="34" charset="0"/>
              </a:rPr>
              <a:t>keskustelua</a:t>
            </a:r>
            <a:r>
              <a:rPr lang="en-US" sz="2000" b="1" dirty="0">
                <a:solidFill>
                  <a:srgbClr val="C00000"/>
                </a:solidFill>
                <a:effectLst/>
                <a:ea typeface="Aptos" panose="020B0004020202020204" pitchFamily="34" charset="0"/>
                <a:cs typeface="Aptos" panose="020B0004020202020204" pitchFamily="34" charset="0"/>
              </a:rPr>
              <a:t>. </a:t>
            </a:r>
            <a:r>
              <a:rPr lang="en-US" sz="2000" b="1" dirty="0" err="1">
                <a:solidFill>
                  <a:srgbClr val="C00000"/>
                </a:solidFill>
                <a:effectLst/>
                <a:ea typeface="Aptos" panose="020B0004020202020204" pitchFamily="34" charset="0"/>
                <a:cs typeface="Aptos" panose="020B0004020202020204" pitchFamily="34" charset="0"/>
              </a:rPr>
              <a:t>Näin</a:t>
            </a:r>
            <a:r>
              <a:rPr lang="en-US" sz="2000" b="1" dirty="0">
                <a:solidFill>
                  <a:srgbClr val="C00000"/>
                </a:solidFill>
                <a:effectLst/>
                <a:ea typeface="Aptos" panose="020B0004020202020204" pitchFamily="34" charset="0"/>
                <a:cs typeface="Aptos" panose="020B0004020202020204" pitchFamily="34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effectLst/>
                <a:ea typeface="Aptos" panose="020B0004020202020204" pitchFamily="34" charset="0"/>
                <a:cs typeface="Aptos" panose="020B0004020202020204" pitchFamily="34" charset="0"/>
              </a:rPr>
              <a:t>syntyy</a:t>
            </a:r>
            <a:r>
              <a:rPr lang="en-US" sz="2000" b="1" dirty="0">
                <a:solidFill>
                  <a:srgbClr val="C00000"/>
                </a:solidFill>
                <a:effectLst/>
                <a:ea typeface="Aptos" panose="020B0004020202020204" pitchFamily="34" charset="0"/>
                <a:cs typeface="Aptos" panose="020B0004020202020204" pitchFamily="34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effectLst/>
                <a:ea typeface="Aptos" panose="020B0004020202020204" pitchFamily="34" charset="0"/>
                <a:cs typeface="Aptos" panose="020B0004020202020204" pitchFamily="34" charset="0"/>
              </a:rPr>
              <a:t>turvallisempaa</a:t>
            </a:r>
            <a:r>
              <a:rPr lang="en-US" sz="2000" b="1" dirty="0">
                <a:solidFill>
                  <a:srgbClr val="C00000"/>
                </a:solidFill>
                <a:effectLst/>
                <a:ea typeface="Aptos" panose="020B0004020202020204" pitchFamily="34" charset="0"/>
                <a:cs typeface="Aptos" panose="020B0004020202020204" pitchFamily="34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effectLst/>
                <a:ea typeface="Aptos" panose="020B0004020202020204" pitchFamily="34" charset="0"/>
                <a:cs typeface="Aptos" panose="020B0004020202020204" pitchFamily="34" charset="0"/>
              </a:rPr>
              <a:t>tilaa</a:t>
            </a:r>
            <a:r>
              <a:rPr lang="en-US" sz="2000" b="1" dirty="0">
                <a:solidFill>
                  <a:srgbClr val="C00000"/>
                </a:solidFill>
                <a:effectLst/>
                <a:ea typeface="Aptos" panose="020B0004020202020204" pitchFamily="34" charset="0"/>
                <a:cs typeface="Aptos" panose="020B0004020202020204" pitchFamily="34" charset="0"/>
              </a:rPr>
              <a:t>,” </a:t>
            </a:r>
            <a:r>
              <a:rPr lang="en-US" sz="2000" b="1" dirty="0" err="1">
                <a:solidFill>
                  <a:srgbClr val="C00000"/>
                </a:solidFill>
                <a:effectLst/>
                <a:ea typeface="Aptos" panose="020B0004020202020204" pitchFamily="34" charset="0"/>
                <a:cs typeface="Aptos" panose="020B0004020202020204" pitchFamily="34" charset="0"/>
              </a:rPr>
              <a:t>sanoo</a:t>
            </a:r>
            <a:r>
              <a:rPr lang="en-US" sz="2000" b="1" dirty="0">
                <a:solidFill>
                  <a:srgbClr val="C00000"/>
                </a:solidFill>
                <a:effectLst/>
                <a:ea typeface="Aptos" panose="020B0004020202020204" pitchFamily="34" charset="0"/>
                <a:cs typeface="Aptos" panose="020B0004020202020204" pitchFamily="34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effectLst/>
                <a:ea typeface="Aptos" panose="020B0004020202020204" pitchFamily="34" charset="0"/>
                <a:cs typeface="Aptos" panose="020B0004020202020204" pitchFamily="34" charset="0"/>
              </a:rPr>
              <a:t>vastaava</a:t>
            </a:r>
            <a:r>
              <a:rPr lang="en-US" sz="2000" b="1" dirty="0">
                <a:solidFill>
                  <a:srgbClr val="C00000"/>
                </a:solidFill>
                <a:effectLst/>
                <a:ea typeface="Aptos" panose="020B0004020202020204" pitchFamily="34" charset="0"/>
                <a:cs typeface="Aptos" panose="020B0004020202020204" pitchFamily="34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effectLst/>
                <a:ea typeface="Aptos" panose="020B0004020202020204" pitchFamily="34" charset="0"/>
                <a:cs typeface="Aptos" panose="020B0004020202020204" pitchFamily="34" charset="0"/>
              </a:rPr>
              <a:t>kirjastonhoitaja</a:t>
            </a:r>
            <a:r>
              <a:rPr lang="en-US" sz="2000" b="1" dirty="0">
                <a:solidFill>
                  <a:srgbClr val="C00000"/>
                </a:solidFill>
                <a:effectLst/>
                <a:ea typeface="Aptos" panose="020B0004020202020204" pitchFamily="34" charset="0"/>
                <a:cs typeface="Aptos" panose="020B0004020202020204" pitchFamily="34" charset="0"/>
              </a:rPr>
              <a:t> Jenni </a:t>
            </a:r>
            <a:r>
              <a:rPr lang="en-US" sz="2000" b="1" dirty="0" err="1">
                <a:solidFill>
                  <a:srgbClr val="C00000"/>
                </a:solidFill>
                <a:effectLst/>
                <a:ea typeface="Aptos" panose="020B0004020202020204" pitchFamily="34" charset="0"/>
                <a:cs typeface="Aptos" panose="020B0004020202020204" pitchFamily="34" charset="0"/>
              </a:rPr>
              <a:t>Joru</a:t>
            </a:r>
            <a:r>
              <a:rPr lang="en-US" sz="2000" b="1" dirty="0">
                <a:solidFill>
                  <a:srgbClr val="C00000"/>
                </a:solidFill>
                <a:effectLst/>
                <a:ea typeface="Aptos" panose="020B0004020202020204" pitchFamily="34" charset="0"/>
                <a:cs typeface="Aptos" panose="020B0004020202020204" pitchFamily="34" charset="0"/>
              </a:rPr>
              <a:t>.</a:t>
            </a:r>
            <a:br>
              <a:rPr lang="en-US" sz="2000" dirty="0">
                <a:solidFill>
                  <a:srgbClr val="000000"/>
                </a:solidFill>
                <a:effectLst/>
                <a:ea typeface="Aptos" panose="020B0004020202020204" pitchFamily="34" charset="0"/>
                <a:cs typeface="Aptos" panose="020B0004020202020204" pitchFamily="34" charset="0"/>
              </a:rPr>
            </a:br>
            <a:br>
              <a:rPr lang="en-US" sz="2000" dirty="0">
                <a:solidFill>
                  <a:srgbClr val="000000"/>
                </a:solidFill>
                <a:effectLst/>
                <a:ea typeface="Aptos" panose="020B0004020202020204" pitchFamily="34" charset="0"/>
                <a:cs typeface="Aptos" panose="020B0004020202020204" pitchFamily="34" charset="0"/>
              </a:rPr>
            </a:br>
            <a:r>
              <a:rPr lang="en-US" sz="2000" dirty="0" err="1">
                <a:solidFill>
                  <a:srgbClr val="000000"/>
                </a:solidFill>
                <a:effectLst/>
                <a:ea typeface="Aptos" panose="020B0004020202020204" pitchFamily="34" charset="0"/>
                <a:cs typeface="Aptos" panose="020B0004020202020204" pitchFamily="34" charset="0"/>
              </a:rPr>
              <a:t>Kunnassa</a:t>
            </a:r>
            <a:r>
              <a:rPr lang="en-US" sz="2000" dirty="0">
                <a:solidFill>
                  <a:srgbClr val="000000"/>
                </a:solidFill>
                <a:effectLst/>
                <a:ea typeface="Aptos" panose="020B0004020202020204" pitchFamily="34" charset="0"/>
                <a:cs typeface="Aptos" panose="020B00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ea typeface="Aptos" panose="020B0004020202020204" pitchFamily="34" charset="0"/>
                <a:cs typeface="Aptos" panose="020B0004020202020204" pitchFamily="34" charset="0"/>
              </a:rPr>
              <a:t>lähdettiin</a:t>
            </a:r>
            <a:r>
              <a:rPr lang="en-US" sz="2000" dirty="0">
                <a:solidFill>
                  <a:srgbClr val="000000"/>
                </a:solidFill>
                <a:effectLst/>
                <a:ea typeface="Aptos" panose="020B0004020202020204" pitchFamily="34" charset="0"/>
                <a:cs typeface="Aptos" panose="020B00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ea typeface="Aptos" panose="020B0004020202020204" pitchFamily="34" charset="0"/>
                <a:cs typeface="Aptos" panose="020B0004020202020204" pitchFamily="34" charset="0"/>
              </a:rPr>
              <a:t>Työsuojelurahaston</a:t>
            </a:r>
            <a:r>
              <a:rPr lang="en-US" sz="2000" dirty="0">
                <a:solidFill>
                  <a:srgbClr val="000000"/>
                </a:solidFill>
                <a:effectLst/>
                <a:ea typeface="Aptos" panose="020B0004020202020204" pitchFamily="34" charset="0"/>
                <a:cs typeface="Aptos" panose="020B00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ea typeface="Aptos" panose="020B0004020202020204" pitchFamily="34" charset="0"/>
                <a:cs typeface="Aptos" panose="020B0004020202020204" pitchFamily="34" charset="0"/>
              </a:rPr>
              <a:t>tukemaan</a:t>
            </a:r>
            <a:r>
              <a:rPr lang="en-US" sz="2000" dirty="0">
                <a:solidFill>
                  <a:srgbClr val="000000"/>
                </a:solidFill>
                <a:effectLst/>
                <a:ea typeface="Aptos" panose="020B0004020202020204" pitchFamily="34" charset="0"/>
                <a:cs typeface="Aptos" panose="020B00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ea typeface="Aptos" panose="020B0004020202020204" pitchFamily="34" charset="0"/>
                <a:cs typeface="Aptos" panose="020B0004020202020204" pitchFamily="34" charset="0"/>
              </a:rPr>
              <a:t>hankkeeseen</a:t>
            </a:r>
            <a:r>
              <a:rPr lang="en-US" sz="2000" dirty="0">
                <a:solidFill>
                  <a:srgbClr val="000000"/>
                </a:solidFill>
                <a:effectLst/>
                <a:ea typeface="Aptos" panose="020B0004020202020204" pitchFamily="34" charset="0"/>
                <a:cs typeface="Aptos" panose="020B0004020202020204" pitchFamily="34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effectLst/>
                <a:ea typeface="Aptos" panose="020B0004020202020204" pitchFamily="34" charset="0"/>
                <a:cs typeface="Aptos" panose="020B0004020202020204" pitchFamily="34" charset="0"/>
              </a:rPr>
              <a:t>jossa</a:t>
            </a:r>
            <a:r>
              <a:rPr lang="en-US" sz="2000" dirty="0">
                <a:solidFill>
                  <a:srgbClr val="000000"/>
                </a:solidFill>
                <a:effectLst/>
                <a:ea typeface="Aptos" panose="020B0004020202020204" pitchFamily="34" charset="0"/>
                <a:cs typeface="Aptos" panose="020B00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ea typeface="Aptos" panose="020B0004020202020204" pitchFamily="34" charset="0"/>
                <a:cs typeface="Aptos" panose="020B0004020202020204" pitchFamily="34" charset="0"/>
              </a:rPr>
              <a:t>kehitettiin</a:t>
            </a:r>
            <a:r>
              <a:rPr lang="en-US" sz="2000" dirty="0">
                <a:solidFill>
                  <a:srgbClr val="000000"/>
                </a:solidFill>
                <a:effectLst/>
                <a:ea typeface="Aptos" panose="020B0004020202020204" pitchFamily="34" charset="0"/>
                <a:cs typeface="Aptos" panose="020B00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ea typeface="Aptos" panose="020B0004020202020204" pitchFamily="34" charset="0"/>
                <a:cs typeface="Aptos" panose="020B0004020202020204" pitchFamily="34" charset="0"/>
              </a:rPr>
              <a:t>valmentavaa</a:t>
            </a:r>
            <a:r>
              <a:rPr lang="en-US" sz="2000" dirty="0">
                <a:solidFill>
                  <a:srgbClr val="000000"/>
                </a:solidFill>
                <a:effectLst/>
                <a:ea typeface="Aptos" panose="020B0004020202020204" pitchFamily="34" charset="0"/>
                <a:cs typeface="Aptos" panose="020B00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ea typeface="Aptos" panose="020B0004020202020204" pitchFamily="34" charset="0"/>
                <a:cs typeface="Aptos" panose="020B0004020202020204" pitchFamily="34" charset="0"/>
              </a:rPr>
              <a:t>johtamista</a:t>
            </a:r>
            <a:r>
              <a:rPr lang="en-US" sz="2000" dirty="0">
                <a:solidFill>
                  <a:srgbClr val="000000"/>
                </a:solidFill>
                <a:effectLst/>
                <a:ea typeface="Aptos" panose="020B0004020202020204" pitchFamily="34" charset="0"/>
                <a:cs typeface="Aptos" panose="020B00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ea typeface="Aptos" panose="020B0004020202020204" pitchFamily="34" charset="0"/>
                <a:cs typeface="Aptos" panose="020B0004020202020204" pitchFamily="34" charset="0"/>
              </a:rPr>
              <a:t>sekä</a:t>
            </a:r>
            <a:r>
              <a:rPr lang="en-US" sz="2000" dirty="0">
                <a:solidFill>
                  <a:srgbClr val="000000"/>
                </a:solidFill>
                <a:effectLst/>
                <a:ea typeface="Aptos" panose="020B0004020202020204" pitchFamily="34" charset="0"/>
                <a:cs typeface="Aptos" panose="020B00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ea typeface="Aptos" panose="020B0004020202020204" pitchFamily="34" charset="0"/>
                <a:cs typeface="Aptos" panose="020B0004020202020204" pitchFamily="34" charset="0"/>
              </a:rPr>
              <a:t>fasilitointi</a:t>
            </a:r>
            <a:r>
              <a:rPr lang="en-US" sz="2000" dirty="0">
                <a:solidFill>
                  <a:srgbClr val="000000"/>
                </a:solidFill>
                <a:effectLst/>
                <a:ea typeface="Aptos" panose="020B0004020202020204" pitchFamily="34" charset="0"/>
                <a:cs typeface="Aptos" panose="020B0004020202020204" pitchFamily="34" charset="0"/>
              </a:rPr>
              <a:t>- ja </a:t>
            </a:r>
            <a:r>
              <a:rPr lang="en-US" sz="2000" dirty="0" err="1">
                <a:solidFill>
                  <a:srgbClr val="000000"/>
                </a:solidFill>
                <a:effectLst/>
                <a:ea typeface="Aptos" panose="020B0004020202020204" pitchFamily="34" charset="0"/>
                <a:cs typeface="Aptos" panose="020B0004020202020204" pitchFamily="34" charset="0"/>
              </a:rPr>
              <a:t>vuorovaikutusmenetelmiä</a:t>
            </a:r>
            <a:r>
              <a:rPr lang="en-US" sz="2000" dirty="0">
                <a:solidFill>
                  <a:srgbClr val="000000"/>
                </a:solidFill>
                <a:effectLst/>
                <a:ea typeface="Aptos" panose="020B0004020202020204" pitchFamily="34" charset="0"/>
                <a:cs typeface="Aptos" panose="020B0004020202020204" pitchFamily="34" charset="0"/>
              </a:rPr>
              <a:t>. </a:t>
            </a:r>
            <a:r>
              <a:rPr lang="en-US" sz="2000" dirty="0" err="1">
                <a:solidFill>
                  <a:srgbClr val="000000"/>
                </a:solidFill>
                <a:effectLst/>
                <a:ea typeface="Aptos" panose="020B0004020202020204" pitchFamily="34" charset="0"/>
                <a:cs typeface="Aptos" panose="020B0004020202020204" pitchFamily="34" charset="0"/>
              </a:rPr>
              <a:t>Kaiken</a:t>
            </a:r>
            <a:r>
              <a:rPr lang="en-US" sz="2000" dirty="0">
                <a:solidFill>
                  <a:srgbClr val="000000"/>
                </a:solidFill>
                <a:effectLst/>
                <a:ea typeface="Aptos" panose="020B0004020202020204" pitchFamily="34" charset="0"/>
                <a:cs typeface="Aptos" panose="020B00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ea typeface="Aptos" panose="020B0004020202020204" pitchFamily="34" charset="0"/>
                <a:cs typeface="Aptos" panose="020B0004020202020204" pitchFamily="34" charset="0"/>
              </a:rPr>
              <a:t>taustalla</a:t>
            </a:r>
            <a:r>
              <a:rPr lang="en-US" sz="2000" dirty="0">
                <a:solidFill>
                  <a:srgbClr val="000000"/>
                </a:solidFill>
                <a:effectLst/>
                <a:ea typeface="Aptos" panose="020B0004020202020204" pitchFamily="34" charset="0"/>
                <a:cs typeface="Aptos" panose="020B0004020202020204" pitchFamily="34" charset="0"/>
              </a:rPr>
              <a:t> on </a:t>
            </a:r>
            <a:r>
              <a:rPr lang="en-US" sz="2000" dirty="0" err="1">
                <a:solidFill>
                  <a:srgbClr val="000000"/>
                </a:solidFill>
                <a:effectLst/>
                <a:ea typeface="Aptos" panose="020B0004020202020204" pitchFamily="34" charset="0"/>
                <a:cs typeface="Aptos" panose="020B0004020202020204" pitchFamily="34" charset="0"/>
              </a:rPr>
              <a:t>työhyvinvoinnin</a:t>
            </a:r>
            <a:r>
              <a:rPr lang="en-US" sz="2000" dirty="0">
                <a:solidFill>
                  <a:srgbClr val="000000"/>
                </a:solidFill>
                <a:effectLst/>
                <a:ea typeface="Aptos" panose="020B0004020202020204" pitchFamily="34" charset="0"/>
                <a:cs typeface="Aptos" panose="020B00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ea typeface="Aptos" panose="020B0004020202020204" pitchFamily="34" charset="0"/>
                <a:cs typeface="Aptos" panose="020B0004020202020204" pitchFamily="34" charset="0"/>
              </a:rPr>
              <a:t>edistäminen</a:t>
            </a:r>
            <a:r>
              <a:rPr lang="en-US" sz="2000" dirty="0">
                <a:solidFill>
                  <a:srgbClr val="000000"/>
                </a:solidFill>
                <a:effectLst/>
                <a:ea typeface="Aptos" panose="020B0004020202020204" pitchFamily="34" charset="0"/>
                <a:cs typeface="Aptos" panose="020B0004020202020204" pitchFamily="34" charset="0"/>
              </a:rPr>
              <a:t>.”</a:t>
            </a:r>
            <a:br>
              <a:rPr lang="en-US" sz="2000" dirty="0">
                <a:solidFill>
                  <a:srgbClr val="000000"/>
                </a:solidFill>
                <a:effectLst/>
                <a:ea typeface="Aptos" panose="020B0004020202020204" pitchFamily="34" charset="0"/>
                <a:cs typeface="Aptos" panose="020B0004020202020204" pitchFamily="34" charset="0"/>
              </a:rPr>
            </a:br>
            <a:endParaRPr lang="en-US" sz="2000" dirty="0">
              <a:solidFill>
                <a:srgbClr val="000000"/>
              </a:solidFill>
              <a:effectLst/>
              <a:ea typeface="Aptos" panose="020B0004020202020204" pitchFamily="34" charset="0"/>
              <a:cs typeface="Aptos" panose="020B0004020202020204" pitchFamily="34" charset="0"/>
            </a:endParaRPr>
          </a:p>
          <a:p>
            <a:pPr>
              <a:lnSpc>
                <a:spcPts val="1350"/>
              </a:lnSpc>
              <a:spcAft>
                <a:spcPts val="750"/>
              </a:spcAft>
            </a:pPr>
            <a:endParaRPr lang="en-US" dirty="0">
              <a:solidFill>
                <a:srgbClr val="000000"/>
              </a:solidFill>
              <a:latin typeface="Verdana" panose="020B060403050404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>
              <a:lnSpc>
                <a:spcPts val="1350"/>
              </a:lnSpc>
              <a:spcAft>
                <a:spcPts val="75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Aptos" panose="020B0004020202020204" pitchFamily="34" charset="0"/>
                <a:cs typeface="Aptos" panose="020B0004020202020204" pitchFamily="34" charset="0"/>
              </a:rPr>
              <a:t> </a:t>
            </a:r>
            <a:endParaRPr lang="en-US" sz="24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C1E4ADD-F0E0-7638-33DB-E4DD7447F349}"/>
              </a:ext>
            </a:extLst>
          </p:cNvPr>
          <p:cNvSpPr txBox="1"/>
          <p:nvPr/>
        </p:nvSpPr>
        <p:spPr>
          <a:xfrm>
            <a:off x="8669690" y="6086412"/>
            <a:ext cx="2387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/>
              <a:t>Tiedon silta 19.8.2024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91616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F4E120F-A93C-2B89-AD7B-A488D943717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47048" y="1800506"/>
            <a:ext cx="10297904" cy="4365180"/>
          </a:xfrm>
        </p:spPr>
        <p:txBody>
          <a:bodyPr/>
          <a:lstStyle/>
          <a:p>
            <a:r>
              <a:rPr lang="fi-FI" dirty="0"/>
              <a:t>Työn </a:t>
            </a:r>
            <a:r>
              <a:rPr lang="fi-FI" dirty="0" err="1"/>
              <a:t>intensifikaatio</a:t>
            </a:r>
            <a:r>
              <a:rPr lang="fi-FI" dirty="0"/>
              <a:t>: Työtä liikaa ja työn rajattomuus</a:t>
            </a:r>
          </a:p>
          <a:p>
            <a:r>
              <a:rPr lang="fi-FI" dirty="0"/>
              <a:t>Työvoimapula</a:t>
            </a:r>
          </a:p>
          <a:p>
            <a:r>
              <a:rPr lang="fi-FI" dirty="0"/>
              <a:t>Globalisaatio – protektionismi</a:t>
            </a:r>
          </a:p>
          <a:p>
            <a:r>
              <a:rPr lang="fi-FI" dirty="0"/>
              <a:t>Ikääntyvä työväestö – ikästereotypiat (Blogini: </a:t>
            </a:r>
            <a:r>
              <a:rPr lang="fi-FI" dirty="0">
                <a:hlinkClick r:id="rId2"/>
              </a:rPr>
              <a:t>Iästä työn imua! | Työterveyslaitos (ttl.fi)</a:t>
            </a:r>
            <a:endParaRPr lang="fi-FI" dirty="0"/>
          </a:p>
          <a:p>
            <a:r>
              <a:rPr lang="fi-FI" dirty="0"/>
              <a:t>Työsuhteitten pirstaloituminen, alustatalous</a:t>
            </a:r>
          </a:p>
          <a:p>
            <a:r>
              <a:rPr lang="fi-FI" dirty="0"/>
              <a:t>Robotit, AI – työt katoavat</a:t>
            </a:r>
          </a:p>
          <a:p>
            <a:r>
              <a:rPr lang="fi-FI" dirty="0"/>
              <a:t>Etätyön haasteet yhteisöllisyydelle ja yhdessä toimimiselle</a:t>
            </a:r>
          </a:p>
          <a:p>
            <a:pPr marL="0" indent="0" algn="ctr">
              <a:buNone/>
            </a:pPr>
            <a:r>
              <a:rPr lang="fi-FI" dirty="0">
                <a:solidFill>
                  <a:srgbClr val="C00000"/>
                </a:solidFill>
              </a:rPr>
              <a:t>Huolimatta työelämän isoista muutoksista työhyvinvoinnin näkökulmasta monet haasteet ja mahdollisuudet pysyvät samoina</a:t>
            </a:r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9913592-6965-9174-2335-C8325587AC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92314"/>
            <a:ext cx="10297904" cy="774000"/>
          </a:xfrm>
        </p:spPr>
        <p:txBody>
          <a:bodyPr/>
          <a:lstStyle/>
          <a:p>
            <a:r>
              <a:rPr lang="fi-FI" dirty="0"/>
              <a:t>Työelämän monia muutostrendejä: toivon haastajia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3B6A06-695B-5A0A-6902-1C9349F5C7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00892" y="6499878"/>
            <a:ext cx="7590215" cy="365125"/>
          </a:xfrm>
        </p:spPr>
        <p:txBody>
          <a:bodyPr/>
          <a:lstStyle/>
          <a:p>
            <a:r>
              <a:rPr lang="fi-FI" dirty="0"/>
              <a:t>© Työterveyslaitos    |    Jari Hakanen</a:t>
            </a:r>
          </a:p>
        </p:txBody>
      </p:sp>
    </p:spTree>
    <p:extLst>
      <p:ext uri="{BB962C8B-B14F-4D97-AF65-F5344CB8AC3E}">
        <p14:creationId xmlns:p14="http://schemas.microsoft.com/office/powerpoint/2010/main" val="97052912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F7DBB1C-5868-4F52-A20A-A28DC25799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08409" y="3160507"/>
            <a:ext cx="7486577" cy="1768734"/>
          </a:xfrm>
        </p:spPr>
        <p:txBody>
          <a:bodyPr/>
          <a:lstStyle/>
          <a:p>
            <a:r>
              <a:rPr lang="fi-FI" sz="8000" dirty="0"/>
              <a:t>Kiitos ja aurinkoista tulevaisuutta!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EAB27CC-C286-4439-AB3B-4A0CB312568B}"/>
              </a:ext>
            </a:extLst>
          </p:cNvPr>
          <p:cNvSpPr txBox="1"/>
          <p:nvPr/>
        </p:nvSpPr>
        <p:spPr>
          <a:xfrm>
            <a:off x="1357905" y="172763"/>
            <a:ext cx="442221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altLang="fi-FI" sz="2100" b="1" dirty="0">
                <a:solidFill>
                  <a:srgbClr val="FFFF00"/>
                </a:solidFill>
                <a:cs typeface="Helvetica" panose="020B0604020202020204" pitchFamily="34" charset="0"/>
              </a:rPr>
              <a:t>Lisää vapaasti internetistä saatavissa olevaa tietoa aiheesta: </a:t>
            </a:r>
            <a:endParaRPr lang="fi-FI" sz="2100" dirty="0">
              <a:solidFill>
                <a:srgbClr val="FFFF00"/>
              </a:solidFill>
            </a:endParaRPr>
          </a:p>
        </p:txBody>
      </p:sp>
      <p:pic>
        <p:nvPicPr>
          <p:cNvPr id="4" name="Picture 3" descr="290921">
            <a:extLst>
              <a:ext uri="{FF2B5EF4-FFF2-40B4-BE49-F238E27FC236}">
                <a16:creationId xmlns:a16="http://schemas.microsoft.com/office/drawing/2014/main" id="{C741C8A3-B5FA-4615-BF7B-159C7DB2C2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83068">
            <a:off x="540034" y="2353035"/>
            <a:ext cx="2219687" cy="2219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43D402E1-DF80-45E7-901C-8FC11002DF5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524405">
            <a:off x="9093446" y="616432"/>
            <a:ext cx="2632885" cy="1481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">
            <a:extLst>
              <a:ext uri="{FF2B5EF4-FFF2-40B4-BE49-F238E27FC236}">
                <a16:creationId xmlns:a16="http://schemas.microsoft.com/office/drawing/2014/main" id="{CEE4445C-6722-4224-923D-32EEA03954A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77584">
            <a:off x="6077123" y="527606"/>
            <a:ext cx="2573840" cy="1447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F09F31E-4310-47BB-92ED-C27B79A19C3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17268">
            <a:off x="9145675" y="3031973"/>
            <a:ext cx="1935965" cy="258128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78BD905A-CD65-49E9-8F22-0F2F069BA0F4}"/>
              </a:ext>
            </a:extLst>
          </p:cNvPr>
          <p:cNvSpPr/>
          <p:nvPr/>
        </p:nvSpPr>
        <p:spPr>
          <a:xfrm>
            <a:off x="508265" y="6212470"/>
            <a:ext cx="7677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2400"/>
              </a:spcAft>
            </a:pPr>
            <a:r>
              <a:rPr lang="fi-FI" altLang="fi-FI" sz="2400" b="1" dirty="0">
                <a:solidFill>
                  <a:srgbClr val="FFFF00"/>
                </a:solidFill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TESTAA TYÖN IMUSI: </a:t>
            </a:r>
            <a:r>
              <a:rPr lang="fi-FI" altLang="fi-FI" sz="2400" dirty="0">
                <a:solidFill>
                  <a:srgbClr val="FFFF00"/>
                </a:solidFill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www.ttl.fi/tyon-imu-testi/</a:t>
            </a:r>
          </a:p>
        </p:txBody>
      </p:sp>
    </p:spTree>
    <p:extLst>
      <p:ext uri="{BB962C8B-B14F-4D97-AF65-F5344CB8AC3E}">
        <p14:creationId xmlns:p14="http://schemas.microsoft.com/office/powerpoint/2010/main" val="15584852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154982C-C131-48BA-B417-A42F9FC087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321" y="639227"/>
            <a:ext cx="5954502" cy="966787"/>
          </a:xfrm>
        </p:spPr>
        <p:txBody>
          <a:bodyPr/>
          <a:lstStyle/>
          <a:p>
            <a:r>
              <a:rPr lang="fi-FI" altLang="fi-FI" dirty="0">
                <a:solidFill>
                  <a:srgbClr val="003B8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Hyvinvoinnin edistäminen työssä on …</a:t>
            </a:r>
            <a:endParaRPr lang="fi-FI" dirty="0">
              <a:solidFill>
                <a:srgbClr val="003B81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grpSp>
        <p:nvGrpSpPr>
          <p:cNvPr id="8" name="Content Placeholder 986115">
            <a:extLst>
              <a:ext uri="{FF2B5EF4-FFF2-40B4-BE49-F238E27FC236}">
                <a16:creationId xmlns:a16="http://schemas.microsoft.com/office/drawing/2014/main" id="{5D6AD9B1-C149-48E5-80A4-2E7F9B4A45B2}"/>
              </a:ext>
            </a:extLst>
          </p:cNvPr>
          <p:cNvGrpSpPr>
            <a:grpSpLocks/>
          </p:cNvGrpSpPr>
          <p:nvPr/>
        </p:nvGrpSpPr>
        <p:grpSpPr bwMode="auto">
          <a:xfrm>
            <a:off x="2509296" y="2399999"/>
            <a:ext cx="4339874" cy="3484020"/>
            <a:chOff x="1152" y="1297"/>
            <a:chExt cx="864" cy="720"/>
          </a:xfrm>
        </p:grpSpPr>
        <p:cxnSp>
          <p:nvCxnSpPr>
            <p:cNvPr id="9" name="_s1028">
              <a:extLst>
                <a:ext uri="{FF2B5EF4-FFF2-40B4-BE49-F238E27FC236}">
                  <a16:creationId xmlns:a16="http://schemas.microsoft.com/office/drawing/2014/main" id="{C396C4E9-DF5A-4D0F-86CE-631CA511C332}"/>
                </a:ext>
              </a:extLst>
            </p:cNvPr>
            <p:cNvCxnSpPr>
              <a:cxnSpLocks noChangeShapeType="1"/>
              <a:stCxn id="11" idx="0"/>
              <a:endCxn id="10" idx="2"/>
            </p:cNvCxnSpPr>
            <p:nvPr/>
          </p:nvCxnSpPr>
          <p:spPr bwMode="auto">
            <a:xfrm rot="16200000">
              <a:off x="1513" y="1656"/>
              <a:ext cx="144" cy="1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" name="_s1029">
              <a:extLst>
                <a:ext uri="{FF2B5EF4-FFF2-40B4-BE49-F238E27FC236}">
                  <a16:creationId xmlns:a16="http://schemas.microsoft.com/office/drawing/2014/main" id="{9722443D-73FE-4840-BBFB-FA06320278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2" y="1297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accent4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 defTabSz="514350" fontAlgn="base">
                <a:spcBef>
                  <a:spcPct val="0"/>
                </a:spcBef>
                <a:spcAft>
                  <a:spcPct val="0"/>
                </a:spcAft>
              </a:pPr>
              <a:r>
                <a:rPr lang="fi-FI" altLang="fi-FI" sz="1575" b="1">
                  <a:solidFill>
                    <a:prstClr val="white"/>
                  </a:solidFill>
                  <a:latin typeface="Verdana" panose="020B0604030504040204" pitchFamily="34" charset="0"/>
                </a:rPr>
                <a:t>Epäkohtiin puuttumista</a:t>
              </a:r>
            </a:p>
          </p:txBody>
        </p:sp>
        <p:sp>
          <p:nvSpPr>
            <p:cNvPr id="11" name="_s1030">
              <a:extLst>
                <a:ext uri="{FF2B5EF4-FFF2-40B4-BE49-F238E27FC236}">
                  <a16:creationId xmlns:a16="http://schemas.microsoft.com/office/drawing/2014/main" id="{B8D9FD7E-9DA9-44B8-B6B8-6F3260F2E6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2" y="1729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 defTabSz="514350" fontAlgn="base">
                <a:spcBef>
                  <a:spcPct val="0"/>
                </a:spcBef>
                <a:spcAft>
                  <a:spcPct val="0"/>
                </a:spcAft>
              </a:pPr>
              <a:r>
                <a:rPr lang="fi-FI" altLang="fi-FI" sz="1575" b="1" dirty="0">
                  <a:solidFill>
                    <a:prstClr val="white"/>
                  </a:solidFill>
                  <a:latin typeface="Verdana" panose="020B0604030504040204" pitchFamily="34" charset="0"/>
                </a:rPr>
                <a:t>Potentiaalien ja </a:t>
              </a:r>
            </a:p>
            <a:p>
              <a:pPr algn="ctr" defTabSz="514350" fontAlgn="base">
                <a:spcBef>
                  <a:spcPct val="0"/>
                </a:spcBef>
                <a:spcAft>
                  <a:spcPct val="0"/>
                </a:spcAft>
              </a:pPr>
              <a:r>
                <a:rPr lang="fi-FI" altLang="fi-FI" sz="1575" b="1" dirty="0">
                  <a:solidFill>
                    <a:prstClr val="white"/>
                  </a:solidFill>
                  <a:latin typeface="Verdana" panose="020B0604030504040204" pitchFamily="34" charset="0"/>
                </a:rPr>
                <a:t>vahvuuksien tunnistamista, </a:t>
              </a:r>
            </a:p>
            <a:p>
              <a:pPr algn="ctr" defTabSz="514350" fontAlgn="base">
                <a:spcBef>
                  <a:spcPct val="0"/>
                </a:spcBef>
                <a:spcAft>
                  <a:spcPct val="0"/>
                </a:spcAft>
              </a:pPr>
              <a:r>
                <a:rPr lang="fi-FI" altLang="fi-FI" sz="1575" b="1" dirty="0">
                  <a:solidFill>
                    <a:prstClr val="white"/>
                  </a:solidFill>
                  <a:latin typeface="Verdana" panose="020B0604030504040204" pitchFamily="34" charset="0"/>
                </a:rPr>
                <a:t>vahvistamista </a:t>
              </a:r>
            </a:p>
            <a:p>
              <a:pPr algn="ctr" defTabSz="514350" fontAlgn="base">
                <a:spcBef>
                  <a:spcPct val="0"/>
                </a:spcBef>
                <a:spcAft>
                  <a:spcPct val="0"/>
                </a:spcAft>
              </a:pPr>
              <a:r>
                <a:rPr lang="fi-FI" altLang="fi-FI" sz="1575" b="1" dirty="0">
                  <a:solidFill>
                    <a:prstClr val="white"/>
                  </a:solidFill>
                  <a:latin typeface="Verdana" panose="020B0604030504040204" pitchFamily="34" charset="0"/>
                </a:rPr>
                <a:t>ja hyödyntämistä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EE02A9C3-0FA9-4B26-8DAD-C25DCDE39669}"/>
              </a:ext>
            </a:extLst>
          </p:cNvPr>
          <p:cNvSpPr txBox="1"/>
          <p:nvPr/>
        </p:nvSpPr>
        <p:spPr>
          <a:xfrm>
            <a:off x="3951066" y="3796026"/>
            <a:ext cx="15520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sekä</a:t>
            </a:r>
            <a:r>
              <a:rPr lang="en-US" b="1" dirty="0"/>
              <a:t>	</a:t>
            </a:r>
            <a:r>
              <a:rPr lang="en-US" b="1" dirty="0" err="1"/>
              <a:t>että</a:t>
            </a:r>
            <a:r>
              <a:rPr lang="en-US" b="1" dirty="0"/>
              <a:t> </a:t>
            </a:r>
            <a:endParaRPr lang="fi-FI" b="1" dirty="0"/>
          </a:p>
        </p:txBody>
      </p:sp>
      <p:sp>
        <p:nvSpPr>
          <p:cNvPr id="14" name="_s1029">
            <a:extLst>
              <a:ext uri="{FF2B5EF4-FFF2-40B4-BE49-F238E27FC236}">
                <a16:creationId xmlns:a16="http://schemas.microsoft.com/office/drawing/2014/main" id="{FB44CEB4-3E41-405C-A592-ABE26B19DEFA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-894894" y="2946387"/>
            <a:ext cx="4329842" cy="2214933"/>
          </a:xfrm>
          <a:prstGeom prst="roundRect">
            <a:avLst>
              <a:gd name="adj" fmla="val 16667"/>
            </a:avLst>
          </a:prstGeom>
          <a:solidFill>
            <a:srgbClr val="FFFF00">
              <a:alpha val="21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 defTabSz="514350" fontAlgn="base">
              <a:spcBef>
                <a:spcPct val="0"/>
              </a:spcBef>
              <a:spcAft>
                <a:spcPct val="0"/>
              </a:spcAft>
            </a:pPr>
            <a:endParaRPr lang="fi-FI" altLang="fi-FI" sz="1575" b="1" dirty="0">
              <a:solidFill>
                <a:prstClr val="white"/>
              </a:solidFill>
              <a:latin typeface="Verdana" panose="020B060403050404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02F9DEA-1C61-442F-9509-A9035930892B}"/>
              </a:ext>
            </a:extLst>
          </p:cNvPr>
          <p:cNvSpPr/>
          <p:nvPr/>
        </p:nvSpPr>
        <p:spPr>
          <a:xfrm>
            <a:off x="342789" y="4977206"/>
            <a:ext cx="2034697" cy="79142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2859" tIns="12859" rIns="12859" bIns="12859" numCol="1" spcCol="1270" anchor="ctr" anchorCtr="0">
            <a:noAutofit/>
          </a:bodyPr>
          <a:lstStyle/>
          <a:p>
            <a:pPr algn="ctr" defTabSz="342900" fontAlgn="base">
              <a:spcBef>
                <a:spcPct val="0"/>
              </a:spcBef>
              <a:spcAft>
                <a:spcPct val="0"/>
              </a:spcAft>
            </a:pPr>
            <a:r>
              <a:rPr lang="fi-FI" sz="2000" b="1" dirty="0">
                <a:solidFill>
                  <a:schemeClr val="tx1"/>
                </a:solidFill>
                <a:ea typeface="ＭＳ Ｐゴシック"/>
                <a:cs typeface="ＭＳ Ｐゴシック"/>
              </a:rPr>
              <a:t>Alhaalta ylös (proaktiivisuus, työn tuunaaminen)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A5030B8-E585-4802-8050-8B1882408B42}"/>
              </a:ext>
            </a:extLst>
          </p:cNvPr>
          <p:cNvSpPr/>
          <p:nvPr/>
        </p:nvSpPr>
        <p:spPr>
          <a:xfrm>
            <a:off x="549320" y="3386051"/>
            <a:ext cx="1487759" cy="79142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2859" tIns="12859" rIns="12859" bIns="12859" numCol="1" spcCol="1270" anchor="ctr" anchorCtr="0">
            <a:noAutofit/>
          </a:bodyPr>
          <a:lstStyle/>
          <a:p>
            <a:pPr algn="ctr" defTabSz="342900" fontAlgn="base">
              <a:spcBef>
                <a:spcPct val="0"/>
              </a:spcBef>
              <a:spcAft>
                <a:spcPct val="0"/>
              </a:spcAft>
            </a:pPr>
            <a:r>
              <a:rPr lang="fi-FI" sz="2000" b="1" dirty="0">
                <a:solidFill>
                  <a:schemeClr val="tx1"/>
                </a:solidFill>
                <a:ea typeface="ＭＳ Ｐゴシック"/>
                <a:cs typeface="ＭＳ Ｐゴシック"/>
              </a:rPr>
              <a:t>Palveleva johtaminen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849EB1F-0817-49D2-B922-32D354DF78C4}"/>
              </a:ext>
            </a:extLst>
          </p:cNvPr>
          <p:cNvCxnSpPr>
            <a:cxnSpLocks/>
          </p:cNvCxnSpPr>
          <p:nvPr/>
        </p:nvCxnSpPr>
        <p:spPr>
          <a:xfrm>
            <a:off x="1217543" y="2864808"/>
            <a:ext cx="0" cy="564192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04F15CC7-568C-4F57-8534-7F2496E949D9}"/>
              </a:ext>
            </a:extLst>
          </p:cNvPr>
          <p:cNvCxnSpPr>
            <a:cxnSpLocks/>
          </p:cNvCxnSpPr>
          <p:nvPr/>
        </p:nvCxnSpPr>
        <p:spPr>
          <a:xfrm>
            <a:off x="1217543" y="4232557"/>
            <a:ext cx="0" cy="415797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4F85B08B-0301-451F-91B9-EE27895FC4D9}"/>
              </a:ext>
            </a:extLst>
          </p:cNvPr>
          <p:cNvSpPr/>
          <p:nvPr/>
        </p:nvSpPr>
        <p:spPr>
          <a:xfrm>
            <a:off x="441966" y="1995892"/>
            <a:ext cx="1559551" cy="79142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2859" tIns="12859" rIns="12859" bIns="12859" numCol="1" spcCol="1270" anchor="ctr" anchorCtr="0">
            <a:noAutofit/>
          </a:bodyPr>
          <a:lstStyle/>
          <a:p>
            <a:pPr algn="ctr" defTabSz="342900" fontAlgn="base">
              <a:spcBef>
                <a:spcPct val="0"/>
              </a:spcBef>
              <a:spcAft>
                <a:spcPct val="0"/>
              </a:spcAft>
            </a:pPr>
            <a:r>
              <a:rPr lang="fi-FI" sz="2000" b="1" dirty="0">
                <a:solidFill>
                  <a:schemeClr val="tx1"/>
                </a:solidFill>
                <a:ea typeface="ＭＳ Ｐゴシック"/>
                <a:cs typeface="ＭＳ Ｐゴシック"/>
              </a:rPr>
              <a:t>Ylhäältä</a:t>
            </a:r>
          </a:p>
          <a:p>
            <a:pPr algn="ctr" defTabSz="342900" fontAlgn="base">
              <a:spcBef>
                <a:spcPct val="0"/>
              </a:spcBef>
              <a:spcAft>
                <a:spcPct val="0"/>
              </a:spcAft>
            </a:pPr>
            <a:r>
              <a:rPr lang="fi-FI" sz="2000" b="1" dirty="0">
                <a:solidFill>
                  <a:schemeClr val="tx1"/>
                </a:solidFill>
                <a:ea typeface="ＭＳ Ｐゴシック"/>
                <a:cs typeface="ＭＳ Ｐゴシック"/>
              </a:rPr>
              <a:t>alas (johto, HR) 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56DC314-C69D-4F65-9791-BC4553B9BD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71108" y="6385799"/>
            <a:ext cx="5793856" cy="365124"/>
          </a:xfrm>
        </p:spPr>
        <p:txBody>
          <a:bodyPr/>
          <a:lstStyle/>
          <a:p>
            <a:r>
              <a:rPr lang="fi-FI"/>
              <a:t>© Työterveyslaitos    |    Jari Hakanen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23058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  <p:bldP spid="14" grpId="0" animBg="1"/>
      <p:bldP spid="15" grpId="0"/>
      <p:bldP spid="16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F4E120F-A93C-2B89-AD7B-A488D943717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9788" y="1991170"/>
            <a:ext cx="10297904" cy="4365180"/>
          </a:xfrm>
        </p:spPr>
        <p:txBody>
          <a:bodyPr/>
          <a:lstStyle/>
          <a:p>
            <a:r>
              <a:rPr lang="fi-FI" dirty="0"/>
              <a:t>Arkiymmärryksessä: haluta, että jotakin tapahtuu tai että jokin on totta</a:t>
            </a:r>
          </a:p>
          <a:p>
            <a:endParaRPr lang="fi-FI" dirty="0"/>
          </a:p>
          <a:p>
            <a:r>
              <a:rPr lang="fi-FI" dirty="0"/>
              <a:t>Psykologisessa tutkimuksessa toivo on a) uskoa siihen, että tulevaisuus on nykyisyyttä parempi = </a:t>
            </a:r>
            <a:r>
              <a:rPr lang="fi-FI" dirty="0">
                <a:solidFill>
                  <a:srgbClr val="C00000"/>
                </a:solidFill>
              </a:rPr>
              <a:t>optimismi</a:t>
            </a:r>
            <a:r>
              <a:rPr lang="fi-FI" dirty="0"/>
              <a:t> ja b) että minulla on kyky saattaa tämä parempi tuleva toteen = </a:t>
            </a:r>
            <a:r>
              <a:rPr lang="fi-FI" dirty="0">
                <a:solidFill>
                  <a:srgbClr val="C00000"/>
                </a:solidFill>
              </a:rPr>
              <a:t>pystyn siihen </a:t>
            </a:r>
            <a:r>
              <a:rPr lang="fi-FI" dirty="0"/>
              <a:t>–asenne </a:t>
            </a:r>
          </a:p>
          <a:p>
            <a:r>
              <a:rPr lang="fi-FI" dirty="0"/>
              <a:t>Toisin sanoen, toivo on a) tavoitteisiin </a:t>
            </a:r>
            <a:r>
              <a:rPr lang="fi-FI" b="0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PublicoText"/>
              </a:rPr>
              <a:t>suuntautuvaa energiaa ja b) kykyä suunnitella ja löytää polut tavoitteiden saavuttamiseen (</a:t>
            </a:r>
            <a:r>
              <a:rPr lang="fi-FI" b="0" i="0" dirty="0" err="1">
                <a:solidFill>
                  <a:srgbClr val="212121"/>
                </a:solidFill>
                <a:effectLst/>
                <a:highlight>
                  <a:srgbClr val="FFFFFF"/>
                </a:highlight>
                <a:latin typeface="PublicoText"/>
              </a:rPr>
              <a:t>Snyder</a:t>
            </a:r>
            <a:r>
              <a:rPr lang="fi-FI" b="0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PublicoText"/>
              </a:rPr>
              <a:t>, 1989)</a:t>
            </a:r>
          </a:p>
          <a:p>
            <a:r>
              <a:rPr lang="fi-FI" dirty="0">
                <a:solidFill>
                  <a:srgbClr val="212121"/>
                </a:solidFill>
                <a:highlight>
                  <a:srgbClr val="FFFFFF"/>
                </a:highlight>
                <a:latin typeface="PublicoText"/>
              </a:rPr>
              <a:t>Tutkimusten perusteella toivo on yhteydessä sekä työntekijöiden hyvinvointiin ja terveyteen että parempaan työssä suoriutumiseen ja tuottavuuteen (</a:t>
            </a:r>
            <a:r>
              <a:rPr lang="fi-FI" dirty="0" err="1">
                <a:solidFill>
                  <a:srgbClr val="212121"/>
                </a:solidFill>
                <a:highlight>
                  <a:srgbClr val="FFFFFF"/>
                </a:highlight>
                <a:latin typeface="PublicoText"/>
              </a:rPr>
              <a:t>Reichard</a:t>
            </a:r>
            <a:r>
              <a:rPr lang="fi-FI" dirty="0">
                <a:solidFill>
                  <a:srgbClr val="212121"/>
                </a:solidFill>
                <a:highlight>
                  <a:srgbClr val="FFFFFF"/>
                </a:highlight>
                <a:latin typeface="PublicoText"/>
              </a:rPr>
              <a:t> ym., 2013)</a:t>
            </a:r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9913592-6965-9174-2335-C8325587AC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Mitä on toivo?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3B6A06-695B-5A0A-6902-1C9349F5C7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 dirty="0"/>
              <a:t>© Työterveyslaitos    |    Jari Hakanen</a:t>
            </a:r>
          </a:p>
        </p:txBody>
      </p:sp>
    </p:spTree>
    <p:extLst>
      <p:ext uri="{BB962C8B-B14F-4D97-AF65-F5344CB8AC3E}">
        <p14:creationId xmlns:p14="http://schemas.microsoft.com/office/powerpoint/2010/main" val="3059127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EDE03900-109D-69BB-2962-D68D552BA351}"/>
              </a:ext>
            </a:extLst>
          </p:cNvPr>
          <p:cNvSpPr/>
          <p:nvPr/>
        </p:nvSpPr>
        <p:spPr>
          <a:xfrm>
            <a:off x="336332" y="2544031"/>
            <a:ext cx="1916405" cy="737278"/>
          </a:xfrm>
          <a:prstGeom prst="ellipse">
            <a:avLst/>
          </a:prstGeom>
          <a:solidFill>
            <a:srgbClr val="00B0F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chemeClr val="bg1"/>
                </a:solidFill>
              </a:rPr>
              <a:t>Yksinäi-syys</a:t>
            </a:r>
            <a:r>
              <a:rPr lang="en-US" b="1" dirty="0">
                <a:solidFill>
                  <a:schemeClr val="bg1"/>
                </a:solidFill>
              </a:rPr>
              <a:t> T1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883DB95E-16CB-7517-B9B8-E855AF6D8B71}"/>
              </a:ext>
            </a:extLst>
          </p:cNvPr>
          <p:cNvCxnSpPr>
            <a:cxnSpLocks/>
            <a:endCxn id="22" idx="2"/>
          </p:cNvCxnSpPr>
          <p:nvPr/>
        </p:nvCxnSpPr>
        <p:spPr>
          <a:xfrm>
            <a:off x="2224529" y="2073468"/>
            <a:ext cx="2578688" cy="1709125"/>
          </a:xfrm>
          <a:prstGeom prst="straightConnector1">
            <a:avLst/>
          </a:prstGeom>
          <a:ln w="28575">
            <a:solidFill>
              <a:srgbClr val="158A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46C40B03-D519-6397-F6A4-8C2BB8EC18C4}"/>
              </a:ext>
            </a:extLst>
          </p:cNvPr>
          <p:cNvCxnSpPr>
            <a:cxnSpLocks/>
            <a:endCxn id="25" idx="2"/>
          </p:cNvCxnSpPr>
          <p:nvPr/>
        </p:nvCxnSpPr>
        <p:spPr>
          <a:xfrm>
            <a:off x="2216416" y="2107587"/>
            <a:ext cx="2583468" cy="4239884"/>
          </a:xfrm>
          <a:prstGeom prst="straightConnector1">
            <a:avLst/>
          </a:prstGeom>
          <a:ln w="28575">
            <a:solidFill>
              <a:srgbClr val="158A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742D557-C179-58F9-377D-33D897A6E9A1}"/>
              </a:ext>
            </a:extLst>
          </p:cNvPr>
          <p:cNvCxnSpPr>
            <a:cxnSpLocks/>
            <a:endCxn id="23" idx="2"/>
          </p:cNvCxnSpPr>
          <p:nvPr/>
        </p:nvCxnSpPr>
        <p:spPr>
          <a:xfrm>
            <a:off x="2243265" y="2105986"/>
            <a:ext cx="2555831" cy="2507974"/>
          </a:xfrm>
          <a:prstGeom prst="straightConnector1">
            <a:avLst/>
          </a:prstGeom>
          <a:ln w="28575">
            <a:solidFill>
              <a:srgbClr val="158A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5A1E86D0-DD4F-6EB4-6612-EEEE5433EA1A}"/>
              </a:ext>
            </a:extLst>
          </p:cNvPr>
          <p:cNvCxnSpPr>
            <a:cxnSpLocks/>
            <a:stCxn id="20" idx="6"/>
            <a:endCxn id="21" idx="2"/>
          </p:cNvCxnSpPr>
          <p:nvPr/>
        </p:nvCxnSpPr>
        <p:spPr>
          <a:xfrm>
            <a:off x="2225890" y="2067948"/>
            <a:ext cx="2573206" cy="844722"/>
          </a:xfrm>
          <a:prstGeom prst="straightConnector1">
            <a:avLst/>
          </a:prstGeom>
          <a:ln w="28575">
            <a:solidFill>
              <a:srgbClr val="158A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13B3A351-EF49-B8E6-8931-02D9734F1A2C}"/>
              </a:ext>
            </a:extLst>
          </p:cNvPr>
          <p:cNvCxnSpPr>
            <a:cxnSpLocks/>
            <a:endCxn id="26" idx="2"/>
          </p:cNvCxnSpPr>
          <p:nvPr/>
        </p:nvCxnSpPr>
        <p:spPr>
          <a:xfrm flipV="1">
            <a:off x="2245887" y="2067948"/>
            <a:ext cx="2553209" cy="808234"/>
          </a:xfrm>
          <a:prstGeom prst="straightConnector1">
            <a:avLst/>
          </a:prstGeom>
          <a:ln w="28575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>
            <a:extLst>
              <a:ext uri="{FF2B5EF4-FFF2-40B4-BE49-F238E27FC236}">
                <a16:creationId xmlns:a16="http://schemas.microsoft.com/office/drawing/2014/main" id="{F8541F79-46BB-D113-7915-CA2F7934710A}"/>
              </a:ext>
            </a:extLst>
          </p:cNvPr>
          <p:cNvSpPr/>
          <p:nvPr/>
        </p:nvSpPr>
        <p:spPr>
          <a:xfrm>
            <a:off x="352199" y="3425468"/>
            <a:ext cx="1935352" cy="737278"/>
          </a:xfrm>
          <a:prstGeom prst="ellipse">
            <a:avLst/>
          </a:prstGeom>
          <a:solidFill>
            <a:srgbClr val="00B0F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chemeClr val="bg1"/>
                </a:solidFill>
              </a:rPr>
              <a:t>Masennus</a:t>
            </a:r>
            <a:r>
              <a:rPr lang="en-US" b="1" dirty="0">
                <a:solidFill>
                  <a:schemeClr val="bg1"/>
                </a:solidFill>
              </a:rPr>
              <a:t> T1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5B91574C-2971-B373-08DF-DADD1672D77B}"/>
              </a:ext>
            </a:extLst>
          </p:cNvPr>
          <p:cNvSpPr/>
          <p:nvPr/>
        </p:nvSpPr>
        <p:spPr>
          <a:xfrm>
            <a:off x="352200" y="1699309"/>
            <a:ext cx="1873690" cy="737278"/>
          </a:xfrm>
          <a:prstGeom prst="ellipse">
            <a:avLst/>
          </a:prstGeom>
          <a:solidFill>
            <a:srgbClr val="00B0F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chemeClr val="bg1"/>
                </a:solidFill>
              </a:rPr>
              <a:t>Toivo</a:t>
            </a:r>
            <a:r>
              <a:rPr lang="en-US" b="1" dirty="0">
                <a:solidFill>
                  <a:schemeClr val="bg1"/>
                </a:solidFill>
              </a:rPr>
              <a:t> T1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0260B236-76A1-1E92-47CD-B128EFCEDEB1}"/>
              </a:ext>
            </a:extLst>
          </p:cNvPr>
          <p:cNvSpPr/>
          <p:nvPr/>
        </p:nvSpPr>
        <p:spPr>
          <a:xfrm>
            <a:off x="4799096" y="2544031"/>
            <a:ext cx="2074669" cy="737278"/>
          </a:xfrm>
          <a:prstGeom prst="ellipse">
            <a:avLst/>
          </a:prstGeom>
          <a:solidFill>
            <a:srgbClr val="00B0F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chemeClr val="bg1"/>
                </a:solidFill>
              </a:rPr>
              <a:t>Yksinäisyys</a:t>
            </a:r>
            <a:r>
              <a:rPr lang="en-US" b="1" dirty="0">
                <a:solidFill>
                  <a:schemeClr val="bg1"/>
                </a:solidFill>
              </a:rPr>
              <a:t> T2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BA4745E9-6036-CC5D-F2FD-F392D2870300}"/>
              </a:ext>
            </a:extLst>
          </p:cNvPr>
          <p:cNvSpPr/>
          <p:nvPr/>
        </p:nvSpPr>
        <p:spPr>
          <a:xfrm>
            <a:off x="4803217" y="3413954"/>
            <a:ext cx="2070547" cy="737278"/>
          </a:xfrm>
          <a:prstGeom prst="ellipse">
            <a:avLst/>
          </a:prstGeom>
          <a:solidFill>
            <a:srgbClr val="00B0F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chemeClr val="bg1"/>
                </a:solidFill>
              </a:rPr>
              <a:t>Masennus</a:t>
            </a:r>
            <a:r>
              <a:rPr lang="en-US" b="1" dirty="0">
                <a:solidFill>
                  <a:schemeClr val="bg1"/>
                </a:solidFill>
              </a:rPr>
              <a:t> T2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9E9C6949-3EEA-263F-6566-3863F2CC556D}"/>
              </a:ext>
            </a:extLst>
          </p:cNvPr>
          <p:cNvSpPr/>
          <p:nvPr/>
        </p:nvSpPr>
        <p:spPr>
          <a:xfrm>
            <a:off x="4799096" y="4245321"/>
            <a:ext cx="2070547" cy="737278"/>
          </a:xfrm>
          <a:prstGeom prst="ellipse">
            <a:avLst/>
          </a:prstGeom>
          <a:solidFill>
            <a:srgbClr val="00B0F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chemeClr val="bg1"/>
                </a:solidFill>
              </a:rPr>
              <a:t>Työn</a:t>
            </a:r>
            <a:r>
              <a:rPr lang="en-US" b="1" dirty="0">
                <a:solidFill>
                  <a:schemeClr val="bg1"/>
                </a:solidFill>
              </a:rPr>
              <a:t> imu  T2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F0FB5F56-F309-E5AE-0EEA-0F83065B8E86}"/>
              </a:ext>
            </a:extLst>
          </p:cNvPr>
          <p:cNvSpPr/>
          <p:nvPr/>
        </p:nvSpPr>
        <p:spPr>
          <a:xfrm>
            <a:off x="4782441" y="5105474"/>
            <a:ext cx="2087201" cy="737278"/>
          </a:xfrm>
          <a:prstGeom prst="ellipse">
            <a:avLst/>
          </a:prstGeom>
          <a:solidFill>
            <a:srgbClr val="00B0F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chemeClr val="bg1"/>
                </a:solidFill>
              </a:rPr>
              <a:t>Työuupu-mus</a:t>
            </a:r>
            <a:r>
              <a:rPr lang="en-US" b="1" dirty="0">
                <a:solidFill>
                  <a:schemeClr val="bg1"/>
                </a:solidFill>
              </a:rPr>
              <a:t> T2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FA4E5598-1127-E26D-A69A-E88823A98A00}"/>
              </a:ext>
            </a:extLst>
          </p:cNvPr>
          <p:cNvSpPr/>
          <p:nvPr/>
        </p:nvSpPr>
        <p:spPr>
          <a:xfrm>
            <a:off x="4799883" y="5978832"/>
            <a:ext cx="2087201" cy="737278"/>
          </a:xfrm>
          <a:prstGeom prst="ellipse">
            <a:avLst/>
          </a:prstGeom>
          <a:solidFill>
            <a:srgbClr val="00B0F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chemeClr val="bg1"/>
                </a:solidFill>
              </a:rPr>
              <a:t>Työssä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tylsistymi-nen</a:t>
            </a:r>
            <a:r>
              <a:rPr lang="en-US" b="1" dirty="0">
                <a:solidFill>
                  <a:schemeClr val="bg1"/>
                </a:solidFill>
              </a:rPr>
              <a:t> T2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14C13D3C-4580-45C4-BE9F-32D73ABD48AE}"/>
              </a:ext>
            </a:extLst>
          </p:cNvPr>
          <p:cNvSpPr/>
          <p:nvPr/>
        </p:nvSpPr>
        <p:spPr>
          <a:xfrm>
            <a:off x="4799096" y="1699309"/>
            <a:ext cx="2074668" cy="737278"/>
          </a:xfrm>
          <a:prstGeom prst="ellipse">
            <a:avLst/>
          </a:prstGeom>
          <a:solidFill>
            <a:srgbClr val="00B0F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chemeClr val="bg1"/>
                </a:solidFill>
              </a:rPr>
              <a:t>Toivo</a:t>
            </a:r>
            <a:r>
              <a:rPr lang="en-US" b="1" dirty="0">
                <a:solidFill>
                  <a:schemeClr val="bg1"/>
                </a:solidFill>
              </a:rPr>
              <a:t> T2</a:t>
            </a: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B672FD59-5085-A13D-DD3D-8994D632B65A}"/>
              </a:ext>
            </a:extLst>
          </p:cNvPr>
          <p:cNvCxnSpPr>
            <a:cxnSpLocks/>
          </p:cNvCxnSpPr>
          <p:nvPr/>
        </p:nvCxnSpPr>
        <p:spPr>
          <a:xfrm>
            <a:off x="2233494" y="2928329"/>
            <a:ext cx="2513342" cy="860193"/>
          </a:xfrm>
          <a:prstGeom prst="straightConnector1">
            <a:avLst/>
          </a:prstGeom>
          <a:ln w="28575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B4934478-31FF-B381-FDC4-55BE49669A2B}"/>
              </a:ext>
            </a:extLst>
          </p:cNvPr>
          <p:cNvCxnSpPr>
            <a:cxnSpLocks/>
            <a:stCxn id="4" idx="6"/>
            <a:endCxn id="25" idx="2"/>
          </p:cNvCxnSpPr>
          <p:nvPr/>
        </p:nvCxnSpPr>
        <p:spPr>
          <a:xfrm>
            <a:off x="2252737" y="2912670"/>
            <a:ext cx="2547146" cy="3434801"/>
          </a:xfrm>
          <a:prstGeom prst="straightConnector1">
            <a:avLst/>
          </a:prstGeom>
          <a:ln w="28575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39173349-5B0C-6D55-1ACF-656D5B6D1190}"/>
              </a:ext>
            </a:extLst>
          </p:cNvPr>
          <p:cNvCxnSpPr>
            <a:cxnSpLocks/>
            <a:endCxn id="24" idx="2"/>
          </p:cNvCxnSpPr>
          <p:nvPr/>
        </p:nvCxnSpPr>
        <p:spPr>
          <a:xfrm>
            <a:off x="2278149" y="2977204"/>
            <a:ext cx="2504291" cy="2496909"/>
          </a:xfrm>
          <a:prstGeom prst="straightConnector1">
            <a:avLst/>
          </a:prstGeom>
          <a:ln w="28575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5C300EA2-E84D-47AE-CC4B-AE4FC0F12676}"/>
              </a:ext>
            </a:extLst>
          </p:cNvPr>
          <p:cNvCxnSpPr>
            <a:cxnSpLocks/>
            <a:stCxn id="16" idx="6"/>
            <a:endCxn id="23" idx="2"/>
          </p:cNvCxnSpPr>
          <p:nvPr/>
        </p:nvCxnSpPr>
        <p:spPr>
          <a:xfrm>
            <a:off x="2287551" y="3794107"/>
            <a:ext cx="2511545" cy="819853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itle 5">
            <a:extLst>
              <a:ext uri="{FF2B5EF4-FFF2-40B4-BE49-F238E27FC236}">
                <a16:creationId xmlns:a16="http://schemas.microsoft.com/office/drawing/2014/main" id="{2E34ED31-7768-597B-1956-7FD3BD28C1AF}"/>
              </a:ext>
            </a:extLst>
          </p:cNvPr>
          <p:cNvSpPr txBox="1">
            <a:spLocks/>
          </p:cNvSpPr>
          <p:nvPr/>
        </p:nvSpPr>
        <p:spPr>
          <a:xfrm>
            <a:off x="467372" y="552700"/>
            <a:ext cx="10297904" cy="774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tabLst/>
              <a:defRPr lang="en-US" sz="3200" b="1" kern="1200" baseline="0" dirty="0" smtClean="0">
                <a:solidFill>
                  <a:schemeClr val="tx2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fi-FI" sz="3600" dirty="0"/>
              <a:t>Yksinäisyys ja toivo</a:t>
            </a:r>
          </a:p>
        </p:txBody>
      </p:sp>
      <p:sp>
        <p:nvSpPr>
          <p:cNvPr id="38" name="Title 5">
            <a:extLst>
              <a:ext uri="{FF2B5EF4-FFF2-40B4-BE49-F238E27FC236}">
                <a16:creationId xmlns:a16="http://schemas.microsoft.com/office/drawing/2014/main" id="{66564DD5-D185-8648-9339-858903D67ACC}"/>
              </a:ext>
            </a:extLst>
          </p:cNvPr>
          <p:cNvSpPr txBox="1">
            <a:spLocks/>
          </p:cNvSpPr>
          <p:nvPr/>
        </p:nvSpPr>
        <p:spPr>
          <a:xfrm>
            <a:off x="7491668" y="2122641"/>
            <a:ext cx="3910604" cy="170912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tabLst/>
              <a:defRPr lang="en-US" sz="3200" b="1" kern="1200" baseline="0" dirty="0" smtClean="0">
                <a:solidFill>
                  <a:schemeClr val="tx2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fi-FI" sz="2000" b="0" dirty="0">
                <a:latin typeface="Source Sans Pro" panose="020B0503030403020204" pitchFamily="34" charset="0"/>
                <a:ea typeface="Source Sans Pro" panose="020B0503030403020204" pitchFamily="34" charset="0"/>
              </a:rPr>
              <a:t>Yksinäisyys voi vaikuttaa haitallisesti työhyvinvointiin ja mielenterveyteen – toivolla on yksinäisyyden haittavaikutusten jälkeenkin vielä päinvastainen vaikutus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58A3F9A1-D367-99D9-3F00-0937686C088D}"/>
              </a:ext>
            </a:extLst>
          </p:cNvPr>
          <p:cNvSpPr txBox="1"/>
          <p:nvPr/>
        </p:nvSpPr>
        <p:spPr>
          <a:xfrm>
            <a:off x="7373416" y="5400090"/>
            <a:ext cx="442140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>
                <a:latin typeface="Source Sans Pro" panose="020B0503030403020204" pitchFamily="34" charset="0"/>
                <a:ea typeface="Source Sans Pro" panose="020B0503030403020204" pitchFamily="34" charset="0"/>
              </a:rPr>
              <a:t>(Hakanen, aineistona ”</a:t>
            </a:r>
            <a:r>
              <a:rPr lang="fi-FI" b="0" i="0" dirty="0">
                <a:solidFill>
                  <a:srgbClr val="1B1C1E"/>
                </a:solidFill>
                <a:effectLst/>
                <a:highlight>
                  <a:srgbClr val="FFFFFF"/>
                </a:highlight>
                <a:latin typeface="Source Sans Pro" panose="020B0503030403020204" pitchFamily="34" charset="0"/>
                <a:ea typeface="Source Sans Pro" panose="020B0503030403020204" pitchFamily="34" charset="0"/>
              </a:rPr>
              <a:t>Työstä mieltä ja </a:t>
            </a:r>
          </a:p>
          <a:p>
            <a:r>
              <a:rPr lang="fi-FI" b="0" i="0" dirty="0">
                <a:solidFill>
                  <a:srgbClr val="1B1C1E"/>
                </a:solidFill>
                <a:effectLst/>
                <a:highlight>
                  <a:srgbClr val="FFFFFF"/>
                </a:highlight>
                <a:latin typeface="Source Sans Pro" panose="020B0503030403020204" pitchFamily="34" charset="0"/>
                <a:ea typeface="Source Sans Pro" panose="020B0503030403020204" pitchFamily="34" charset="0"/>
              </a:rPr>
              <a:t>mielenterveyttä – eri sukupolvet työelämän </a:t>
            </a:r>
          </a:p>
          <a:p>
            <a:r>
              <a:rPr lang="fi-FI" b="0" i="0" dirty="0">
                <a:solidFill>
                  <a:srgbClr val="1B1C1E"/>
                </a:solidFill>
                <a:effectLst/>
                <a:highlight>
                  <a:srgbClr val="FFFFFF"/>
                </a:highlight>
                <a:latin typeface="Source Sans Pro" panose="020B0503030403020204" pitchFamily="34" charset="0"/>
                <a:ea typeface="Source Sans Pro" panose="020B0503030403020204" pitchFamily="34" charset="0"/>
              </a:rPr>
              <a:t>Aallokoissa”</a:t>
            </a:r>
            <a:r>
              <a:rPr lang="fi-FI" dirty="0">
                <a:latin typeface="Source Sans Pro" panose="020B0503030403020204" pitchFamily="34" charset="0"/>
                <a:ea typeface="Source Sans Pro" panose="020B0503030403020204" pitchFamily="34" charset="0"/>
              </a:rPr>
              <a:t>)</a:t>
            </a:r>
          </a:p>
        </p:txBody>
      </p:sp>
      <p:sp>
        <p:nvSpPr>
          <p:cNvPr id="42" name="Footer Placeholder 2">
            <a:extLst>
              <a:ext uri="{FF2B5EF4-FFF2-40B4-BE49-F238E27FC236}">
                <a16:creationId xmlns:a16="http://schemas.microsoft.com/office/drawing/2014/main" id="{B0D86DEB-D3A9-E035-A3AF-322920D346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-970651" y="6358985"/>
            <a:ext cx="7590215" cy="365125"/>
          </a:xfrm>
        </p:spPr>
        <p:txBody>
          <a:bodyPr/>
          <a:lstStyle/>
          <a:p>
            <a:r>
              <a:rPr lang="fi-FI" dirty="0"/>
              <a:t>© Työterveyslaitos    |    Jari Hakanen</a:t>
            </a:r>
          </a:p>
        </p:txBody>
      </p:sp>
    </p:spTree>
    <p:extLst>
      <p:ext uri="{BB962C8B-B14F-4D97-AF65-F5344CB8AC3E}">
        <p14:creationId xmlns:p14="http://schemas.microsoft.com/office/powerpoint/2010/main" val="2502391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AD5EA7-9680-5AE8-4AE8-EE1781279F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Toivo tyydyttää universaaleja psykologisia perustarpeitamme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3DA3DD4-EB72-932E-8ECC-2BAD39D57A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 dirty="0"/>
              <a:t>© Työterveyslaitos    |    Jari Hakanen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8869103-14EB-B325-A521-2A2265CEDDB8}"/>
              </a:ext>
            </a:extLst>
          </p:cNvPr>
          <p:cNvGrpSpPr/>
          <p:nvPr/>
        </p:nvGrpSpPr>
        <p:grpSpPr>
          <a:xfrm>
            <a:off x="650139" y="3764806"/>
            <a:ext cx="1995210" cy="1771786"/>
            <a:chOff x="5591152" y="2048116"/>
            <a:chExt cx="1995210" cy="1771786"/>
          </a:xfrm>
        </p:grpSpPr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07F67BB2-4B3B-16EB-FBFE-E650B8B9307A}"/>
                </a:ext>
              </a:extLst>
            </p:cNvPr>
            <p:cNvSpPr/>
            <p:nvPr/>
          </p:nvSpPr>
          <p:spPr>
            <a:xfrm>
              <a:off x="5591152" y="2048116"/>
              <a:ext cx="1995210" cy="1768646"/>
            </a:xfrm>
            <a:prstGeom prst="roundRect">
              <a:avLst>
                <a:gd name="adj" fmla="val 10000"/>
              </a:avLst>
            </a:prstGeom>
            <a:solidFill>
              <a:srgbClr val="00B0F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sz="3200"/>
            </a:p>
          </p:txBody>
        </p:sp>
        <p:sp>
          <p:nvSpPr>
            <p:cNvPr id="22" name="Rectangle: Rounded Corners 4">
              <a:extLst>
                <a:ext uri="{FF2B5EF4-FFF2-40B4-BE49-F238E27FC236}">
                  <a16:creationId xmlns:a16="http://schemas.microsoft.com/office/drawing/2014/main" id="{9DAAC594-9588-A617-FCCB-84F6748CE63E}"/>
                </a:ext>
              </a:extLst>
            </p:cNvPr>
            <p:cNvSpPr txBox="1"/>
            <p:nvPr/>
          </p:nvSpPr>
          <p:spPr>
            <a:xfrm>
              <a:off x="5601081" y="2154860"/>
              <a:ext cx="1891606" cy="166504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3820" tIns="83820" rIns="83820" bIns="396000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i-FI" sz="3200" b="1" dirty="0"/>
                <a:t>Toivo</a:t>
              </a:r>
            </a:p>
          </p:txBody>
        </p:sp>
      </p:grp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BA7DF1BE-7D21-3791-CFB8-5984AFE520D2}"/>
              </a:ext>
            </a:extLst>
          </p:cNvPr>
          <p:cNvSpPr/>
          <p:nvPr/>
        </p:nvSpPr>
        <p:spPr>
          <a:xfrm>
            <a:off x="6621517" y="2089174"/>
            <a:ext cx="4346370" cy="1060300"/>
          </a:xfrm>
          <a:prstGeom prst="roundRect">
            <a:avLst/>
          </a:prstGeom>
          <a:solidFill>
            <a:srgbClr val="410569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900" dirty="0" err="1">
                <a:solidFill>
                  <a:schemeClr val="tx1"/>
                </a:solidFill>
              </a:rPr>
              <a:t>Päättää</a:t>
            </a:r>
            <a:r>
              <a:rPr lang="en-US" sz="1900" dirty="0">
                <a:solidFill>
                  <a:schemeClr val="tx1"/>
                </a:solidFill>
              </a:rPr>
              <a:t> </a:t>
            </a:r>
            <a:r>
              <a:rPr lang="en-US" sz="1900" dirty="0" err="1">
                <a:solidFill>
                  <a:schemeClr val="tx1"/>
                </a:solidFill>
              </a:rPr>
              <a:t>itse</a:t>
            </a:r>
            <a:r>
              <a:rPr lang="en-US" sz="1900" dirty="0">
                <a:solidFill>
                  <a:schemeClr val="tx1"/>
                </a:solidFill>
              </a:rPr>
              <a:t> </a:t>
            </a:r>
            <a:r>
              <a:rPr lang="en-US" sz="1900" dirty="0" err="1">
                <a:solidFill>
                  <a:schemeClr val="tx1"/>
                </a:solidFill>
              </a:rPr>
              <a:t>tekemisistään</a:t>
            </a:r>
            <a:endParaRPr lang="en-US" sz="19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900" dirty="0" err="1">
                <a:solidFill>
                  <a:schemeClr val="tx1"/>
                </a:solidFill>
              </a:rPr>
              <a:t>Toiminnan</a:t>
            </a:r>
            <a:r>
              <a:rPr lang="en-US" sz="1900" dirty="0">
                <a:solidFill>
                  <a:schemeClr val="tx1"/>
                </a:solidFill>
              </a:rPr>
              <a:t>- ja </a:t>
            </a:r>
            <a:r>
              <a:rPr lang="en-US" sz="1900" dirty="0" err="1">
                <a:solidFill>
                  <a:schemeClr val="tx1"/>
                </a:solidFill>
              </a:rPr>
              <a:t>valinnanvapaus</a:t>
            </a:r>
            <a:endParaRPr lang="en-US" sz="1900" dirty="0">
              <a:solidFill>
                <a:schemeClr val="tx1"/>
              </a:solidFill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1B982EC1-1172-0664-3030-5776DEBE3A0B}"/>
              </a:ext>
            </a:extLst>
          </p:cNvPr>
          <p:cNvSpPr/>
          <p:nvPr/>
        </p:nvSpPr>
        <p:spPr>
          <a:xfrm>
            <a:off x="4396407" y="2007652"/>
            <a:ext cx="2057400" cy="1223345"/>
          </a:xfrm>
          <a:prstGeom prst="roundRect">
            <a:avLst/>
          </a:prstGeom>
          <a:solidFill>
            <a:srgbClr val="7309BB"/>
          </a:solidFill>
          <a:ln>
            <a:solidFill>
              <a:srgbClr val="4105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200" b="1" dirty="0"/>
              <a:t>Itsenäisyys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4A9747E9-C42E-943C-5A49-9EE4D3722DF7}"/>
              </a:ext>
            </a:extLst>
          </p:cNvPr>
          <p:cNvSpPr/>
          <p:nvPr/>
        </p:nvSpPr>
        <p:spPr>
          <a:xfrm>
            <a:off x="4396407" y="3425784"/>
            <a:ext cx="2057400" cy="1223345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200" b="1" dirty="0">
                <a:solidFill>
                  <a:schemeClr val="tx2"/>
                </a:solidFill>
              </a:rPr>
              <a:t>Kyvykkyys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C760AD6E-665D-2C03-7949-39091DE7EDEA}"/>
              </a:ext>
            </a:extLst>
          </p:cNvPr>
          <p:cNvSpPr/>
          <p:nvPr/>
        </p:nvSpPr>
        <p:spPr>
          <a:xfrm>
            <a:off x="4396407" y="4843916"/>
            <a:ext cx="2057400" cy="1223345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2400" b="1" dirty="0">
              <a:solidFill>
                <a:schemeClr val="tx2"/>
              </a:solidFill>
            </a:endParaRPr>
          </a:p>
          <a:p>
            <a:pPr algn="ctr"/>
            <a:r>
              <a:rPr lang="fi-FI" sz="2200" b="1" dirty="0">
                <a:solidFill>
                  <a:schemeClr val="tx2"/>
                </a:solidFill>
              </a:rPr>
              <a:t>Yhteisöllisyys</a:t>
            </a:r>
          </a:p>
          <a:p>
            <a:pPr algn="ctr"/>
            <a:endParaRPr lang="fi-FI" sz="2400" b="1" dirty="0">
              <a:solidFill>
                <a:schemeClr val="tx2"/>
              </a:solidFill>
            </a:endParaRP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DC8EB136-FFD9-5C2B-38CB-91CFC3C3BA2A}"/>
              </a:ext>
            </a:extLst>
          </p:cNvPr>
          <p:cNvCxnSpPr>
            <a:cxnSpLocks/>
            <a:endCxn id="24" idx="1"/>
          </p:cNvCxnSpPr>
          <p:nvPr/>
        </p:nvCxnSpPr>
        <p:spPr>
          <a:xfrm flipV="1">
            <a:off x="2645349" y="2619325"/>
            <a:ext cx="1751058" cy="1144678"/>
          </a:xfrm>
          <a:prstGeom prst="line">
            <a:avLst/>
          </a:prstGeom>
          <a:ln w="50800">
            <a:solidFill>
              <a:srgbClr val="41056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FE82B439-ACFA-3F98-C744-B97F50E3EDC0}"/>
              </a:ext>
            </a:extLst>
          </p:cNvPr>
          <p:cNvCxnSpPr>
            <a:cxnSpLocks/>
            <a:endCxn id="26" idx="1"/>
          </p:cNvCxnSpPr>
          <p:nvPr/>
        </p:nvCxnSpPr>
        <p:spPr>
          <a:xfrm>
            <a:off x="2697151" y="4899109"/>
            <a:ext cx="1699256" cy="556480"/>
          </a:xfrm>
          <a:prstGeom prst="line">
            <a:avLst/>
          </a:prstGeom>
          <a:ln w="50800">
            <a:solidFill>
              <a:srgbClr val="C473F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F7BF208B-8EA7-D956-4189-4069451AC0A2}"/>
              </a:ext>
            </a:extLst>
          </p:cNvPr>
          <p:cNvSpPr/>
          <p:nvPr/>
        </p:nvSpPr>
        <p:spPr>
          <a:xfrm>
            <a:off x="6453807" y="3540493"/>
            <a:ext cx="4514080" cy="1060300"/>
          </a:xfrm>
          <a:prstGeom prst="roundRect">
            <a:avLst/>
          </a:prstGeom>
          <a:solidFill>
            <a:schemeClr val="accent3">
              <a:lumMod val="60000"/>
              <a:lumOff val="40000"/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900" dirty="0" err="1">
                <a:solidFill>
                  <a:schemeClr val="tx1"/>
                </a:solidFill>
              </a:rPr>
              <a:t>Luottamus</a:t>
            </a:r>
            <a:r>
              <a:rPr lang="en-US" sz="1900" dirty="0">
                <a:solidFill>
                  <a:schemeClr val="tx1"/>
                </a:solidFill>
              </a:rPr>
              <a:t> </a:t>
            </a:r>
            <a:r>
              <a:rPr lang="en-US" sz="1900" dirty="0" err="1">
                <a:solidFill>
                  <a:schemeClr val="tx1"/>
                </a:solidFill>
              </a:rPr>
              <a:t>omaan</a:t>
            </a:r>
            <a:r>
              <a:rPr lang="en-US" sz="1900" dirty="0">
                <a:solidFill>
                  <a:schemeClr val="tx1"/>
                </a:solidFill>
              </a:rPr>
              <a:t> </a:t>
            </a:r>
            <a:r>
              <a:rPr lang="en-US" sz="1900" dirty="0" err="1">
                <a:solidFill>
                  <a:schemeClr val="tx1"/>
                </a:solidFill>
              </a:rPr>
              <a:t>pätevyyteen</a:t>
            </a:r>
            <a:endParaRPr lang="en-US" sz="19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900" dirty="0" err="1">
                <a:solidFill>
                  <a:schemeClr val="tx1"/>
                </a:solidFill>
              </a:rPr>
              <a:t>Mahdollisuus</a:t>
            </a:r>
            <a:r>
              <a:rPr lang="en-US" sz="1900" dirty="0">
                <a:solidFill>
                  <a:schemeClr val="tx1"/>
                </a:solidFill>
              </a:rPr>
              <a:t> </a:t>
            </a:r>
            <a:r>
              <a:rPr lang="en-US" sz="1900" dirty="0" err="1">
                <a:solidFill>
                  <a:schemeClr val="tx1"/>
                </a:solidFill>
              </a:rPr>
              <a:t>käyttää</a:t>
            </a:r>
            <a:r>
              <a:rPr lang="en-US" sz="1900" dirty="0">
                <a:solidFill>
                  <a:schemeClr val="tx1"/>
                </a:solidFill>
              </a:rPr>
              <a:t> </a:t>
            </a:r>
            <a:r>
              <a:rPr lang="en-US" sz="1900" dirty="0" err="1">
                <a:solidFill>
                  <a:schemeClr val="tx1"/>
                </a:solidFill>
              </a:rPr>
              <a:t>osaamistaan</a:t>
            </a:r>
            <a:endParaRPr lang="en-US" sz="1900" dirty="0">
              <a:solidFill>
                <a:schemeClr val="tx1"/>
              </a:solidFill>
            </a:endParaRP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D97FC523-E2F6-E28E-AC2F-05119856C238}"/>
              </a:ext>
            </a:extLst>
          </p:cNvPr>
          <p:cNvSpPr/>
          <p:nvPr/>
        </p:nvSpPr>
        <p:spPr>
          <a:xfrm>
            <a:off x="6453807" y="4910289"/>
            <a:ext cx="4514080" cy="1060300"/>
          </a:xfrm>
          <a:prstGeom prst="roundRect">
            <a:avLst/>
          </a:prstGeom>
          <a:solidFill>
            <a:srgbClr val="FFC000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900" dirty="0" err="1">
                <a:solidFill>
                  <a:schemeClr val="tx1"/>
                </a:solidFill>
              </a:rPr>
              <a:t>Kokemus</a:t>
            </a:r>
            <a:r>
              <a:rPr lang="en-US" sz="1900" dirty="0">
                <a:solidFill>
                  <a:schemeClr val="tx1"/>
                </a:solidFill>
              </a:rPr>
              <a:t> </a:t>
            </a:r>
            <a:r>
              <a:rPr lang="en-US" sz="1900" dirty="0" err="1">
                <a:solidFill>
                  <a:schemeClr val="tx1"/>
                </a:solidFill>
              </a:rPr>
              <a:t>välittävistä</a:t>
            </a:r>
            <a:r>
              <a:rPr lang="en-US" sz="1900" dirty="0">
                <a:solidFill>
                  <a:schemeClr val="tx1"/>
                </a:solidFill>
              </a:rPr>
              <a:t> </a:t>
            </a:r>
            <a:r>
              <a:rPr lang="en-US" sz="1900" dirty="0" err="1">
                <a:solidFill>
                  <a:schemeClr val="tx1"/>
                </a:solidFill>
              </a:rPr>
              <a:t>ihmissuhteista</a:t>
            </a:r>
            <a:endParaRPr lang="en-US" sz="19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900" dirty="0" err="1">
                <a:solidFill>
                  <a:schemeClr val="tx1"/>
                </a:solidFill>
              </a:rPr>
              <a:t>Osa</a:t>
            </a:r>
            <a:r>
              <a:rPr lang="en-US" sz="1900" dirty="0">
                <a:solidFill>
                  <a:schemeClr val="tx1"/>
                </a:solidFill>
              </a:rPr>
              <a:t> </a:t>
            </a:r>
            <a:r>
              <a:rPr lang="en-US" sz="1900" dirty="0" err="1">
                <a:solidFill>
                  <a:schemeClr val="tx1"/>
                </a:solidFill>
              </a:rPr>
              <a:t>yhteisöä</a:t>
            </a:r>
            <a:r>
              <a:rPr lang="en-US" sz="1900" dirty="0">
                <a:solidFill>
                  <a:schemeClr val="tx1"/>
                </a:solidFill>
              </a:rPr>
              <a:t>, </a:t>
            </a:r>
            <a:r>
              <a:rPr lang="en-US" sz="1900" dirty="0" err="1">
                <a:solidFill>
                  <a:schemeClr val="tx1"/>
                </a:solidFill>
              </a:rPr>
              <a:t>yhteenkuuluvuus</a:t>
            </a:r>
            <a:endParaRPr lang="en-US" sz="1900" dirty="0">
              <a:solidFill>
                <a:schemeClr val="tx1"/>
              </a:solidFill>
            </a:endParaRP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ABE2D260-135A-453F-878A-5AEEC39ADF37}"/>
              </a:ext>
            </a:extLst>
          </p:cNvPr>
          <p:cNvCxnSpPr>
            <a:cxnSpLocks/>
          </p:cNvCxnSpPr>
          <p:nvPr/>
        </p:nvCxnSpPr>
        <p:spPr>
          <a:xfrm flipV="1">
            <a:off x="2697151" y="4037457"/>
            <a:ext cx="1699256" cy="386908"/>
          </a:xfrm>
          <a:prstGeom prst="line">
            <a:avLst/>
          </a:prstGeom>
          <a:ln w="50800">
            <a:solidFill>
              <a:srgbClr val="A72EF6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DCA0CA5D-60CA-9F7C-9335-4E55B7681ACE}"/>
              </a:ext>
            </a:extLst>
          </p:cNvPr>
          <p:cNvSpPr txBox="1"/>
          <p:nvPr/>
        </p:nvSpPr>
        <p:spPr>
          <a:xfrm>
            <a:off x="7767145" y="6256656"/>
            <a:ext cx="36824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>
                <a:latin typeface="Source Sans Pro" panose="020B0503030403020204" pitchFamily="34" charset="0"/>
                <a:ea typeface="Source Sans Pro" panose="020B0503030403020204" pitchFamily="34" charset="0"/>
              </a:rPr>
              <a:t>(Hakanen, Miten Suomi voi-aineisto)</a:t>
            </a:r>
            <a:endParaRPr lang="en-US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6881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6" grpId="0" animBg="1"/>
      <p:bldP spid="29" grpId="0" animBg="1"/>
      <p:bldP spid="3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9122E9C-F471-BEC8-5A95-4A449A5E14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0410" y="6306747"/>
            <a:ext cx="7590215" cy="365125"/>
          </a:xfrm>
        </p:spPr>
        <p:txBody>
          <a:bodyPr/>
          <a:lstStyle/>
          <a:p>
            <a:r>
              <a:rPr lang="fi-FI" dirty="0"/>
              <a:t>© Työterveyslaitos    |    Jari Hakanen</a:t>
            </a:r>
          </a:p>
        </p:txBody>
      </p:sp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2B403C17-293B-E46B-E5DB-71410F80A28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48003" y="551253"/>
            <a:ext cx="5873514" cy="1761023"/>
          </a:xfrm>
        </p:spPr>
        <p:txBody>
          <a:bodyPr/>
          <a:lstStyle/>
          <a:p>
            <a:pPr marL="0" indent="0">
              <a:buNone/>
            </a:pPr>
            <a:r>
              <a:rPr lang="fi-FI" sz="3200" b="1" dirty="0">
                <a:solidFill>
                  <a:schemeClr val="tx2"/>
                </a:solidFill>
              </a:rPr>
              <a:t>Jotta olisi toivoa, tarvitaan toivon maiseman ylläpitäjiä ja luojia:  </a:t>
            </a:r>
            <a:r>
              <a:rPr lang="fi-FI" sz="3200" b="1" dirty="0">
                <a:solidFill>
                  <a:srgbClr val="C00000"/>
                </a:solidFill>
              </a:rPr>
              <a:t>Ihmislähtöinen palveleva johtaminen</a:t>
            </a:r>
            <a:endParaRPr lang="fi-FI" sz="3200" b="1" dirty="0">
              <a:solidFill>
                <a:srgbClr val="C00000"/>
              </a:solidFill>
              <a:highlight>
                <a:srgbClr val="FFFFFF"/>
              </a:highlight>
            </a:endParaRPr>
          </a:p>
          <a:p>
            <a:endParaRPr lang="fi-FI" sz="3200" b="1" dirty="0">
              <a:solidFill>
                <a:schemeClr val="tx2"/>
              </a:solidFill>
            </a:endParaRPr>
          </a:p>
          <a:p>
            <a:pPr lvl="7"/>
            <a:endParaRPr lang="fi-FI" sz="2800" b="1" dirty="0">
              <a:solidFill>
                <a:schemeClr val="tx2"/>
              </a:solidFill>
            </a:endParaRPr>
          </a:p>
          <a:p>
            <a:endParaRPr lang="fi-FI" sz="3200" b="1" dirty="0">
              <a:solidFill>
                <a:schemeClr val="tx2"/>
              </a:solidFill>
            </a:endParaRPr>
          </a:p>
          <a:p>
            <a:endParaRPr lang="fi-FI" sz="3200" b="1" dirty="0">
              <a:solidFill>
                <a:schemeClr val="tx2"/>
              </a:solidFill>
            </a:endParaRPr>
          </a:p>
        </p:txBody>
      </p:sp>
      <p:sp>
        <p:nvSpPr>
          <p:cNvPr id="9" name="Text Placeholder 1">
            <a:extLst>
              <a:ext uri="{FF2B5EF4-FFF2-40B4-BE49-F238E27FC236}">
                <a16:creationId xmlns:a16="http://schemas.microsoft.com/office/drawing/2014/main" id="{322A80F9-1354-62BE-9622-FA7B21E6F431}"/>
              </a:ext>
            </a:extLst>
          </p:cNvPr>
          <p:cNvSpPr txBox="1">
            <a:spLocks/>
          </p:cNvSpPr>
          <p:nvPr/>
        </p:nvSpPr>
        <p:spPr>
          <a:xfrm>
            <a:off x="748003" y="2968993"/>
            <a:ext cx="5873514" cy="176102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68288" indent="-268288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200" b="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  <a:lvl2pPr marL="449263" indent="-180975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Segoe UI Semilight" panose="020B0402040204020203" pitchFamily="34" charset="0"/>
              </a:defRPr>
            </a:lvl2pPr>
            <a:lvl3pPr marL="630238" indent="-180975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Segoe UI" panose="020B0502040204020203" pitchFamily="34" charset="0"/>
              </a:defRPr>
            </a:lvl3pPr>
            <a:lvl4pPr marL="801688" indent="-171450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600" kern="1200" spc="20" baseline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Segoe UI" panose="020B0502040204020203" pitchFamily="34" charset="0"/>
              </a:defRPr>
            </a:lvl4pPr>
            <a:lvl5pPr marL="982663" indent="-180975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600" kern="1200" spc="20" baseline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i-FI" sz="3200" b="1" dirty="0">
                <a:solidFill>
                  <a:schemeClr val="tx2"/>
                </a:solidFill>
              </a:rPr>
              <a:t>Ja tarvitaan ihmisiä työpaikoilla, jotka merkityksellistävät omaa työtään ja ovat energisiä ja aloitteellisia </a:t>
            </a:r>
            <a:r>
              <a:rPr lang="fi-FI" sz="3200" b="1" dirty="0" err="1">
                <a:solidFill>
                  <a:schemeClr val="tx2"/>
                </a:solidFill>
              </a:rPr>
              <a:t>työssään:</a:t>
            </a:r>
            <a:r>
              <a:rPr lang="fi-FI" sz="3200" b="1" dirty="0" err="1">
                <a:solidFill>
                  <a:srgbClr val="C00000"/>
                </a:solidFill>
              </a:rPr>
              <a:t>Työn</a:t>
            </a:r>
            <a:r>
              <a:rPr lang="fi-FI" sz="3200" b="1" dirty="0">
                <a:solidFill>
                  <a:srgbClr val="C00000"/>
                </a:solidFill>
              </a:rPr>
              <a:t> tuunaaminen ja sosiaalinen rohkeus työssä </a:t>
            </a:r>
            <a:endParaRPr lang="fi-FI" sz="3200" b="1" dirty="0">
              <a:solidFill>
                <a:srgbClr val="C00000"/>
              </a:solidFill>
              <a:highlight>
                <a:srgbClr val="FFFFFF"/>
              </a:highlight>
            </a:endParaRPr>
          </a:p>
          <a:p>
            <a:endParaRPr lang="fi-FI" sz="3200" b="1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fi-FI" sz="32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4188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8E22C1A-75B5-47F3-A824-9B267D9D6B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430"/>
            <a:ext cx="13030757" cy="6896100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1F1228F-80A2-4AF7-B62C-FFD1F13E35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00892" y="6542405"/>
            <a:ext cx="7590215" cy="365125"/>
          </a:xfrm>
        </p:spPr>
        <p:txBody>
          <a:bodyPr/>
          <a:lstStyle/>
          <a:p>
            <a:r>
              <a:rPr lang="fi-FI" dirty="0"/>
              <a:t>© Työterveyslaitos    |    Jari Hakanen</a:t>
            </a:r>
          </a:p>
        </p:txBody>
      </p:sp>
    </p:spTree>
    <p:extLst>
      <p:ext uri="{BB962C8B-B14F-4D97-AF65-F5344CB8AC3E}">
        <p14:creationId xmlns:p14="http://schemas.microsoft.com/office/powerpoint/2010/main" val="2901785130"/>
      </p:ext>
    </p:extLst>
  </p:cSld>
  <p:clrMapOvr>
    <a:masterClrMapping/>
  </p:clrMapOvr>
</p:sld>
</file>

<file path=ppt/theme/theme1.xml><?xml version="1.0" encoding="utf-8"?>
<a:theme xmlns:a="http://schemas.openxmlformats.org/drawingml/2006/main" name="TTL 2019">
  <a:themeElements>
    <a:clrScheme name="TTL 2019">
      <a:dk1>
        <a:srgbClr val="2F2F2F"/>
      </a:dk1>
      <a:lt1>
        <a:sysClr val="window" lastClr="FFFFFF"/>
      </a:lt1>
      <a:dk2>
        <a:srgbClr val="003C78"/>
      </a:dk2>
      <a:lt2>
        <a:srgbClr val="606060"/>
      </a:lt2>
      <a:accent1>
        <a:srgbClr val="66D0DF"/>
      </a:accent1>
      <a:accent2>
        <a:srgbClr val="00B0CA"/>
      </a:accent2>
      <a:accent3>
        <a:srgbClr val="96C800"/>
      </a:accent3>
      <a:accent4>
        <a:srgbClr val="E61E69"/>
      </a:accent4>
      <a:accent5>
        <a:srgbClr val="640A64"/>
      </a:accent5>
      <a:accent6>
        <a:srgbClr val="FF5800"/>
      </a:accent6>
      <a:hlink>
        <a:srgbClr val="003C78"/>
      </a:hlink>
      <a:folHlink>
        <a:srgbClr val="606060"/>
      </a:folHlink>
    </a:clrScheme>
    <a:fontScheme name="TTL 2019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TL PP-pohja" id="{FF1B74A2-88D7-4E99-BFB0-126DD5426832}" vid="{5D509306-BF3B-4A81-9FAD-5CEE2E4B41B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FDABAD4AD83644E8D3774C0731F2DE0" ma:contentTypeVersion="18" ma:contentTypeDescription="Create a new document." ma:contentTypeScope="" ma:versionID="9464e934fbdd738f61ae2a6f35e65211">
  <xsd:schema xmlns:xsd="http://www.w3.org/2001/XMLSchema" xmlns:xs="http://www.w3.org/2001/XMLSchema" xmlns:p="http://schemas.microsoft.com/office/2006/metadata/properties" xmlns:ns3="e38f7171-e1e1-4453-b8a3-39cd4056d213" xmlns:ns4="02ce320b-8406-4c58-a5e4-add8d8b8f192" targetNamespace="http://schemas.microsoft.com/office/2006/metadata/properties" ma:root="true" ma:fieldsID="3af4d2453944c644b5f7d743051cc267" ns3:_="" ns4:_="">
    <xsd:import namespace="e38f7171-e1e1-4453-b8a3-39cd4056d213"/>
    <xsd:import namespace="02ce320b-8406-4c58-a5e4-add8d8b8f19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Location" minOccurs="0"/>
                <xsd:element ref="ns3:_activity" minOccurs="0"/>
                <xsd:element ref="ns3:MediaLengthInSeconds" minOccurs="0"/>
                <xsd:element ref="ns3:MediaServiceObjectDetectorVersions" minOccurs="0"/>
                <xsd:element ref="ns3:MediaServiceSystemTag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38f7171-e1e1-4453-b8a3-39cd4056d21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_activity" ma:index="21" nillable="true" ma:displayName="_activity" ma:hidden="true" ma:internalName="_activity">
      <xsd:simpleType>
        <xsd:restriction base="dms:Note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24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2ce320b-8406-4c58-a5e4-add8d8b8f192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9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e38f7171-e1e1-4453-b8a3-39cd4056d213" xsi:nil="true"/>
  </documentManagement>
</p:properties>
</file>

<file path=customXml/itemProps1.xml><?xml version="1.0" encoding="utf-8"?>
<ds:datastoreItem xmlns:ds="http://schemas.openxmlformats.org/officeDocument/2006/customXml" ds:itemID="{13EFD242-31BE-4A6D-BE00-965EDC01D61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38f7171-e1e1-4453-b8a3-39cd4056d213"/>
    <ds:schemaRef ds:uri="02ce320b-8406-4c58-a5e4-add8d8b8f19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757C8F2-1FA2-457B-8704-096AE62A41F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017B3E7-0C15-45E6-A4B8-796FC066EE37}">
  <ds:schemaRefs>
    <ds:schemaRef ds:uri="http://www.w3.org/XML/1998/namespace"/>
    <ds:schemaRef ds:uri="e38f7171-e1e1-4453-b8a3-39cd4056d213"/>
    <ds:schemaRef ds:uri="http://schemas.microsoft.com/office/2006/documentManagement/types"/>
    <ds:schemaRef ds:uri="http://purl.org/dc/terms/"/>
    <ds:schemaRef ds:uri="02ce320b-8406-4c58-a5e4-add8d8b8f192"/>
    <ds:schemaRef ds:uri="http://schemas.openxmlformats.org/package/2006/metadata/core-properties"/>
    <ds:schemaRef ds:uri="http://schemas.microsoft.com/office/infopath/2007/PartnerControls"/>
    <ds:schemaRef ds:uri="http://schemas.microsoft.com/office/2006/metadata/properties"/>
    <ds:schemaRef ds:uri="http://purl.org/dc/dcmitype/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Fin_Esityspohja_Landscape</Template>
  <TotalTime>4545</TotalTime>
  <Words>2009</Words>
  <Application>Microsoft Office PowerPoint</Application>
  <PresentationFormat>Widescreen</PresentationFormat>
  <Paragraphs>318</Paragraphs>
  <Slides>30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47" baseType="lpstr">
      <vt:lpstr>ＭＳ Ｐゴシック</vt:lpstr>
      <vt:lpstr>Aptos</vt:lpstr>
      <vt:lpstr>arial</vt:lpstr>
      <vt:lpstr>arial</vt:lpstr>
      <vt:lpstr>Calibri</vt:lpstr>
      <vt:lpstr>Georgia</vt:lpstr>
      <vt:lpstr>Helvetica</vt:lpstr>
      <vt:lpstr>PublicoText</vt:lpstr>
      <vt:lpstr>Segoe UI</vt:lpstr>
      <vt:lpstr>Segoe UI Light</vt:lpstr>
      <vt:lpstr>Segoe UI Semibold</vt:lpstr>
      <vt:lpstr>Segoe UI Semilight</vt:lpstr>
      <vt:lpstr>Source Sans Pro</vt:lpstr>
      <vt:lpstr>Times New Roman</vt:lpstr>
      <vt:lpstr>Verdana</vt:lpstr>
      <vt:lpstr>Wingdings</vt:lpstr>
      <vt:lpstr>TTL 2019</vt:lpstr>
      <vt:lpstr>Toivon tällä puolen</vt:lpstr>
      <vt:lpstr>Toivon tällä puolen – kaksi välitöntä ajatusta</vt:lpstr>
      <vt:lpstr>Työelämän monia muutostrendejä: toivon haastajia</vt:lpstr>
      <vt:lpstr>Hyvinvoinnin edistäminen työssä on …</vt:lpstr>
      <vt:lpstr>Mitä on toivo?</vt:lpstr>
      <vt:lpstr>PowerPoint Presentation</vt:lpstr>
      <vt:lpstr>Toivo tyydyttää universaaleja psykologisia perustarpeitamme</vt:lpstr>
      <vt:lpstr>PowerPoint Presentation</vt:lpstr>
      <vt:lpstr>PowerPoint Presentation</vt:lpstr>
      <vt:lpstr>Johtaminen on keskustelu (Groysberg &amp; Slind, HBR, 2012)</vt:lpstr>
      <vt:lpstr>Millainen kulttuuri organisaatiossasi vallitsee? </vt:lpstr>
      <vt:lpstr>Palvelevan johtamisen alkulähteillä </vt:lpstr>
      <vt:lpstr>Palveleva johtaja auttaa porukkaansa onnistumaan, on aito, nöyrä ja kykenee antamaan anteeksi </vt:lpstr>
      <vt:lpstr>Palvelevan johtamisen lisääntyminen oli yhteydessä parantuneeseen työhyvinvointiin ja se edelleen työssä suoriutumiseen ja aktiiviseen sopeutumiseen* muutoksissa tutkimuksessamme 34:ssa Suomen kunnassa</vt:lpstr>
      <vt:lpstr>PowerPoint Presentation</vt:lpstr>
      <vt:lpstr>Kaikkea ei ole kirjattu työsopimukseen tai tehtäväkuvaan…</vt:lpstr>
      <vt:lpstr>Työn tuunaaminen työn piirteitä muokkaamalla</vt:lpstr>
      <vt:lpstr>Tuunaa työtäsi</vt:lpstr>
      <vt:lpstr>PowerPoint Presentation</vt:lpstr>
      <vt:lpstr>Sosiaalinen rohkeus työpaikalla edistää yhteenkuuluvuutta ja työn imua</vt:lpstr>
      <vt:lpstr>PowerPoint Presentation</vt:lpstr>
      <vt:lpstr>PowerPoint Presentation</vt:lpstr>
      <vt:lpstr>PowerPoint Presentation</vt:lpstr>
      <vt:lpstr>Kuntasektorilla työssä on tyypillisesti kuormittavia työn vaatimuksia JA mielekkyyttä lisääviä työn voimavaroja</vt:lpstr>
      <vt:lpstr>Kolme tärkeintä työn voimavaraa tutkimuksessamme 11 468 suomalaisella työntekijällä, 87 työpaikassa ja erikseen 11 ammattiryhmässä – myös johtajilla ja esihenkilöillä</vt:lpstr>
      <vt:lpstr>Yhteisöllisyys työssä toteutuu keskimäärin hyvin, mutta lievää laskutrendiä vuoden 2023 aikana </vt:lpstr>
      <vt:lpstr>Työn imun tutkittuja seurauksia</vt:lpstr>
      <vt:lpstr>Ystävällisyys ja työn imu tarttuvat – tutkimus 470 suomalaisella hammaslääkäri-hammashoitajatyöparilla</vt:lpstr>
      <vt:lpstr>PowerPoint Presentation</vt:lpstr>
      <vt:lpstr>Kiitos ja aurinkoista tulevaisuutta!</vt:lpstr>
    </vt:vector>
  </TitlesOfParts>
  <Company>Finnish Institute of Occupational Health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Johtaja - näin innostat tiimisi työn imuun työtä tuunaamalla!</dc:title>
  <dc:creator>Hakanen Jari</dc:creator>
  <cp:lastModifiedBy>Hakanen Jari</cp:lastModifiedBy>
  <cp:revision>244</cp:revision>
  <dcterms:created xsi:type="dcterms:W3CDTF">2020-01-16T09:26:27Z</dcterms:created>
  <dcterms:modified xsi:type="dcterms:W3CDTF">2024-08-22T11:48:03Z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0x010100AFDABAD4AD83644E8D3774C0731F2DE0</vt:lpwstr>
  </property>
  <property fmtid="{D5CDD505-2E9C-101B-9397-08002B2CF9AE}" pid="3" name="TaxKeyword">
    <vt:lpwstr/>
  </property>
  <property fmtid="{D5CDD505-2E9C-101B-9397-08002B2CF9AE}" pid="4" name="TTLINDO_JotiProject">
    <vt:lpwstr/>
  </property>
</Properties>
</file>