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7" r:id="rId6"/>
    <p:sldId id="279" r:id="rId7"/>
    <p:sldId id="258" r:id="rId8"/>
    <p:sldId id="280" r:id="rId9"/>
    <p:sldId id="281" r:id="rId10"/>
    <p:sldId id="283" r:id="rId11"/>
    <p:sldId id="282" r:id="rId12"/>
    <p:sldId id="263" r:id="rId13"/>
    <p:sldId id="265" r:id="rId14"/>
    <p:sldId id="268" r:id="rId15"/>
    <p:sldId id="262" r:id="rId16"/>
    <p:sldId id="266" r:id="rId17"/>
    <p:sldId id="275" r:id="rId18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95450C9-30E0-4ACF-BDD1-092463FFF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B36ABAD-DFC6-41BB-AF76-77EBFA456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438C9F-23E1-4647-B961-A00DAE7AAC07}" type="datetime1">
              <a:rPr lang="fi-FI" smtClean="0"/>
              <a:t>20.8.2024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EAC7E56-E390-43F2-A87A-4A200501E4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6FB9EB-179C-4409-A4AF-09861B235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762803-C07A-499E-9504-8ED8734DAF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469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46076-8914-4774-9B64-60DEA2333C79}" type="datetime1">
              <a:rPr lang="fi-FI" smtClean="0"/>
              <a:pPr/>
              <a:t>20.8.2024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B3F336-7DD2-47CF-A0F3-D1163B2A9C1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47130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CB3F336-7DD2-47CF-A0F3-D1163B2A9C1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489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814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06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96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89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27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68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70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CB3F336-7DD2-47CF-A0F3-D1163B2A9C10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446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tävänim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7343BBF-5896-492F-B293-DE44DE831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127" y="5095875"/>
            <a:ext cx="4991747" cy="1762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7749D11F-03B6-400D-94E7-177EEBC5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921" y="6176266"/>
            <a:ext cx="4270159" cy="33924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spc="100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fi-FI" noProof="0"/>
              <a:t>Lisää nimi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</p:spPr>
        <p:txBody>
          <a:bodyPr rtlCol="0"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noFill/>
              </a:defRPr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363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88D0226-3AB8-4591-90BD-C0E6D9A30301}"/>
              </a:ext>
            </a:extLst>
          </p:cNvPr>
          <p:cNvSpPr/>
          <p:nvPr userDrawn="1"/>
        </p:nvSpPr>
        <p:spPr>
          <a:xfrm>
            <a:off x="1780309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D12CA40-DF7D-4358-831F-BC9B8960CBDB}"/>
              </a:ext>
            </a:extLst>
          </p:cNvPr>
          <p:cNvSpPr/>
          <p:nvPr userDrawn="1"/>
        </p:nvSpPr>
        <p:spPr>
          <a:xfrm>
            <a:off x="4979555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5E1A6E6-C76B-400D-9A19-F1B09AD38A3E}"/>
              </a:ext>
            </a:extLst>
          </p:cNvPr>
          <p:cNvSpPr/>
          <p:nvPr userDrawn="1"/>
        </p:nvSpPr>
        <p:spPr>
          <a:xfrm>
            <a:off x="8153400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E67140AA-40F5-4101-B5AA-DDCDA4906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3428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1966AA58-3FAC-4126-8C63-16F104203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7899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3B430FA7-46C5-4651-8ED7-21284AF01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2674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1C698088-82D8-4D90-AE73-66B661DFC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145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83FF934E-D2F5-409F-B4EB-CD316340BF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920" y="4178539"/>
            <a:ext cx="2937452" cy="96864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7E006825-EBAA-451B-AD52-683B7109D5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0990" y="2977808"/>
            <a:ext cx="1828510" cy="85974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9" name="Päivämäärän paikkamerkki 4">
            <a:extLst>
              <a:ext uri="{FF2B5EF4-FFF2-40B4-BE49-F238E27FC236}">
                <a16:creationId xmlns:a16="http://schemas.microsoft.com/office/drawing/2014/main" id="{044D0E17-B284-4856-BBDB-FFF2EBAB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20" name="Alatunnisteen paikkamerkki 5">
            <a:extLst>
              <a:ext uri="{FF2B5EF4-FFF2-40B4-BE49-F238E27FC236}">
                <a16:creationId xmlns:a16="http://schemas.microsoft.com/office/drawing/2014/main" id="{56B7B285-9E5D-48DB-B740-3FDA433F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21" name="Dian numeron paikkamerkki 6">
            <a:extLst>
              <a:ext uri="{FF2B5EF4-FFF2-40B4-BE49-F238E27FC236}">
                <a16:creationId xmlns:a16="http://schemas.microsoft.com/office/drawing/2014/main" id="{73D1A241-8F30-495A-8B68-B8A5CAA1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CC931C97-3E53-4030-A6E5-50E4DF9A1C34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3F8C40A-9F2A-4E97-956E-E8A1BFB9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71808"/>
            <a:ext cx="6408851" cy="63919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241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p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8E1A5FC-3F83-4927-88B5-5BCBA3EA68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33860" y="466725"/>
            <a:ext cx="4858139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2EE9FB-42C5-4A09-A4FE-4DDE8CF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208DFF-BE58-419E-A8E1-FD94281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24A919-F912-4129-B930-D8A078A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CEA9B97-0004-4411-ABB4-A27F463B8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045" y="2387634"/>
            <a:ext cx="2824355" cy="339280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ED60F60-B501-479A-A75A-8FD1F9796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45" y="1804968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170FD0E-EBE1-4417-BC9D-4CD5F92BF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452" y="2385650"/>
            <a:ext cx="2824355" cy="339280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17738676-CB36-4BE1-A9C9-0215DEEEC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452" y="1802984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C438544-38E0-4456-B973-6058B9961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8"/>
            <a:ext cx="6041907" cy="63919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0086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pail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1F3F335-C36A-4214-BC97-BB4C972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CCBA95-53AF-4D84-851A-58323862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38AEEC-9F28-4200-B5D7-453E32B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0D9967FE-B330-4703-9D6E-CC40B84B1030}"/>
              </a:ext>
            </a:extLst>
          </p:cNvPr>
          <p:cNvCxnSpPr>
            <a:cxnSpLocks/>
          </p:cNvCxnSpPr>
          <p:nvPr userDrawn="1"/>
        </p:nvCxnSpPr>
        <p:spPr>
          <a:xfrm>
            <a:off x="6150567" y="2200739"/>
            <a:ext cx="0" cy="34699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>
            <a:extLst>
              <a:ext uri="{FF2B5EF4-FFF2-40B4-BE49-F238E27FC236}">
                <a16:creationId xmlns:a16="http://schemas.microsoft.com/office/drawing/2014/main" id="{EBC0FBFA-8000-40C6-8EF3-D30A0A48CBC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45167" y="3935702"/>
            <a:ext cx="71016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in paikkamerkki 10">
            <a:extLst>
              <a:ext uri="{FF2B5EF4-FFF2-40B4-BE49-F238E27FC236}">
                <a16:creationId xmlns:a16="http://schemas.microsoft.com/office/drawing/2014/main" id="{2DCC767D-316F-42DA-9712-29C185B76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8036" y="1767731"/>
            <a:ext cx="1706966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 napsauttamalla</a:t>
            </a:r>
          </a:p>
        </p:txBody>
      </p:sp>
      <p:sp>
        <p:nvSpPr>
          <p:cNvPr id="54" name="Tekstin paikkamerkki 10">
            <a:extLst>
              <a:ext uri="{FF2B5EF4-FFF2-40B4-BE49-F238E27FC236}">
                <a16:creationId xmlns:a16="http://schemas.microsoft.com/office/drawing/2014/main" id="{DC3AF654-39ED-4B70-9A85-34D9DC793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8035" y="5683895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 napsauttamalla</a:t>
            </a:r>
          </a:p>
        </p:txBody>
      </p:sp>
      <p:sp>
        <p:nvSpPr>
          <p:cNvPr id="55" name="Tekstin paikkamerkki 10">
            <a:extLst>
              <a:ext uri="{FF2B5EF4-FFF2-40B4-BE49-F238E27FC236}">
                <a16:creationId xmlns:a16="http://schemas.microsoft.com/office/drawing/2014/main" id="{3E0B0DF9-E558-439A-9B7D-4C600008B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792884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 napsauttamalla</a:t>
            </a:r>
          </a:p>
        </p:txBody>
      </p:sp>
      <p:sp>
        <p:nvSpPr>
          <p:cNvPr id="56" name="Tekstin paikkamerkki 10">
            <a:extLst>
              <a:ext uri="{FF2B5EF4-FFF2-40B4-BE49-F238E27FC236}">
                <a16:creationId xmlns:a16="http://schemas.microsoft.com/office/drawing/2014/main" id="{6BB9DF13-A501-4465-8844-F8ADFE8BE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834" y="3792884"/>
            <a:ext cx="1706966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 napsauttamalla</a:t>
            </a:r>
          </a:p>
        </p:txBody>
      </p:sp>
      <p:sp>
        <p:nvSpPr>
          <p:cNvPr id="57" name="Tekstin paikkamerkki 10">
            <a:extLst>
              <a:ext uri="{FF2B5EF4-FFF2-40B4-BE49-F238E27FC236}">
                <a16:creationId xmlns:a16="http://schemas.microsoft.com/office/drawing/2014/main" id="{D23EF573-9496-4229-ABB9-B58C44168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5000" y="2740969"/>
            <a:ext cx="1929792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 napsauttamalla</a:t>
            </a:r>
          </a:p>
        </p:txBody>
      </p:sp>
      <p:sp>
        <p:nvSpPr>
          <p:cNvPr id="58" name="Tekstin paikkamerkki 10">
            <a:extLst>
              <a:ext uri="{FF2B5EF4-FFF2-40B4-BE49-F238E27FC236}">
                <a16:creationId xmlns:a16="http://schemas.microsoft.com/office/drawing/2014/main" id="{6C96D231-4BEB-47C0-BC89-3D69A5E0DD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9358" y="4263233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 napsauttamalla</a:t>
            </a:r>
          </a:p>
        </p:txBody>
      </p:sp>
      <p:sp>
        <p:nvSpPr>
          <p:cNvPr id="59" name="Tekstin paikkamerkki 10">
            <a:extLst>
              <a:ext uri="{FF2B5EF4-FFF2-40B4-BE49-F238E27FC236}">
                <a16:creationId xmlns:a16="http://schemas.microsoft.com/office/drawing/2014/main" id="{18B3BFCC-5202-4CF7-8748-EA1165299B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5805" y="5001059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 napsauttamalla</a:t>
            </a:r>
          </a:p>
        </p:txBody>
      </p:sp>
      <p:sp>
        <p:nvSpPr>
          <p:cNvPr id="60" name="Tekstin paikkamerkki 10">
            <a:extLst>
              <a:ext uri="{FF2B5EF4-FFF2-40B4-BE49-F238E27FC236}">
                <a16:creationId xmlns:a16="http://schemas.microsoft.com/office/drawing/2014/main" id="{0F78A8C0-E488-4B82-A881-BAF70EF526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224" y="4328700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 napsauttamalla</a:t>
            </a:r>
          </a:p>
        </p:txBody>
      </p:sp>
      <p:sp>
        <p:nvSpPr>
          <p:cNvPr id="61" name="Tekstin paikkamerkki 10">
            <a:extLst>
              <a:ext uri="{FF2B5EF4-FFF2-40B4-BE49-F238E27FC236}">
                <a16:creationId xmlns:a16="http://schemas.microsoft.com/office/drawing/2014/main" id="{9CBF7863-921B-428D-857E-AC4D195E88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4942" y="4956195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 napsauttamalla</a:t>
            </a:r>
          </a:p>
        </p:txBody>
      </p:sp>
      <p:sp>
        <p:nvSpPr>
          <p:cNvPr id="62" name="Tekstin paikkamerkki 10">
            <a:extLst>
              <a:ext uri="{FF2B5EF4-FFF2-40B4-BE49-F238E27FC236}">
                <a16:creationId xmlns:a16="http://schemas.microsoft.com/office/drawing/2014/main" id="{3818CA49-6F16-4527-9CE5-335D522EC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6547" y="2870279"/>
            <a:ext cx="913553" cy="42639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A8460B-1230-475A-839A-BB0365A3D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7"/>
            <a:ext cx="10629597" cy="64580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438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vustrate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E43D11A1-D567-4DE9-AFD4-7A6BC7C300C1}"/>
              </a:ext>
            </a:extLst>
          </p:cNvPr>
          <p:cNvSpPr/>
          <p:nvPr userDrawn="1"/>
        </p:nvSpPr>
        <p:spPr>
          <a:xfrm>
            <a:off x="4483944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1398470-6F00-41F0-B63E-42C03BC992F8}"/>
              </a:ext>
            </a:extLst>
          </p:cNvPr>
          <p:cNvSpPr/>
          <p:nvPr userDrawn="1"/>
        </p:nvSpPr>
        <p:spPr>
          <a:xfrm>
            <a:off x="4489659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F06A024-E68E-4F1C-887D-415804C89479}"/>
              </a:ext>
            </a:extLst>
          </p:cNvPr>
          <p:cNvSpPr/>
          <p:nvPr userDrawn="1"/>
        </p:nvSpPr>
        <p:spPr>
          <a:xfrm>
            <a:off x="828484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0B3C2448-350F-482F-92C0-4F1495265933}"/>
              </a:ext>
            </a:extLst>
          </p:cNvPr>
          <p:cNvSpPr/>
          <p:nvPr userDrawn="1"/>
        </p:nvSpPr>
        <p:spPr>
          <a:xfrm>
            <a:off x="829055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F1BFB613-F647-4C24-8072-6BA560C2CF35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52D8BE-09E0-4B54-871E-627BA368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158535-C39C-4032-BC07-CC7DA74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E638FD9-7569-4F67-9902-EA32B7F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6849D09-65B8-4E5C-986A-AB5E3748D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1350" y="1221488"/>
            <a:ext cx="5829300" cy="5378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3AC480B-19BB-48E2-8BEF-4AA0680D32DE}"/>
              </a:ext>
            </a:extLst>
          </p:cNvPr>
          <p:cNvSpPr/>
          <p:nvPr userDrawn="1"/>
        </p:nvSpPr>
        <p:spPr>
          <a:xfrm>
            <a:off x="69151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82C09E39-FAAE-43BC-8BD6-08DC89C45F5B}"/>
              </a:ext>
            </a:extLst>
          </p:cNvPr>
          <p:cNvSpPr/>
          <p:nvPr userDrawn="1"/>
        </p:nvSpPr>
        <p:spPr>
          <a:xfrm>
            <a:off x="69722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07156FBE-72BD-4A64-99F7-1ABAA272A0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28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0AEE629F-FF1D-44AE-B728-8EA70D72A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0644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C4D74F9-C022-4D89-9C64-1A0A5FD3A6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1543" y="2683198"/>
            <a:ext cx="2667000" cy="60918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2" name="Tekstin paikkamerkki 10">
            <a:extLst>
              <a:ext uri="{FF2B5EF4-FFF2-40B4-BE49-F238E27FC236}">
                <a16:creationId xmlns:a16="http://schemas.microsoft.com/office/drawing/2014/main" id="{75D06BD1-5247-47AE-87C4-5720ED5AC7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928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3" name="Tekstin paikkamerkki 10">
            <a:extLst>
              <a:ext uri="{FF2B5EF4-FFF2-40B4-BE49-F238E27FC236}">
                <a16:creationId xmlns:a16="http://schemas.microsoft.com/office/drawing/2014/main" id="{FD3684C2-E9CD-4A2A-993D-ABF39BD30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644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4" name="Tekstin paikkamerkki 10">
            <a:extLst>
              <a:ext uri="{FF2B5EF4-FFF2-40B4-BE49-F238E27FC236}">
                <a16:creationId xmlns:a16="http://schemas.microsoft.com/office/drawing/2014/main" id="{A960BEA5-C2B5-456D-8982-4C8A8E7EE6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51543" y="3778623"/>
            <a:ext cx="2667000" cy="155810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8CDC00CA-B925-48D9-91B3-A79A59C28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350" y="671807"/>
            <a:ext cx="5829300" cy="63919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9746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tovo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C336D74-17F7-4684-B610-18AB1682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1FBB6F-A08B-41AD-8AD2-DC5AE674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FA4285-BB73-4E13-BBDF-3F14D2AD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Tekstin paikkamerkki 10">
            <a:extLst>
              <a:ext uri="{FF2B5EF4-FFF2-40B4-BE49-F238E27FC236}">
                <a16:creationId xmlns:a16="http://schemas.microsoft.com/office/drawing/2014/main" id="{6F28238E-356F-43CD-AA8F-3BC1FA26B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900" y="1172060"/>
            <a:ext cx="5829300" cy="53786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6" name="Tekstin paikkamerkki 10">
            <a:extLst>
              <a:ext uri="{FF2B5EF4-FFF2-40B4-BE49-F238E27FC236}">
                <a16:creationId xmlns:a16="http://schemas.microsoft.com/office/drawing/2014/main" id="{050BF9B7-44D3-43B3-8650-0E38FB9F8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5497" y="2172381"/>
            <a:ext cx="4487220" cy="44876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otsikko napsauttamalla</a:t>
            </a:r>
          </a:p>
        </p:txBody>
      </p:sp>
      <p:sp>
        <p:nvSpPr>
          <p:cNvPr id="51" name="Tekstin paikkamerkki 10">
            <a:extLst>
              <a:ext uri="{FF2B5EF4-FFF2-40B4-BE49-F238E27FC236}">
                <a16:creationId xmlns:a16="http://schemas.microsoft.com/office/drawing/2014/main" id="{00A34C87-263B-4C39-95B1-6A3E78FC4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172381"/>
            <a:ext cx="5007023" cy="44876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otsikko napsauttamalla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38FDE5E1-CA4F-47D6-B408-560DFA59D3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06463" y="2752724"/>
            <a:ext cx="5007022" cy="3292475"/>
          </a:xfrm>
        </p:spPr>
        <p:txBody>
          <a:bodyPr rtlCol="0">
            <a:no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3" name="Sisällön paikkamerkki 9">
            <a:extLst>
              <a:ext uri="{FF2B5EF4-FFF2-40B4-BE49-F238E27FC236}">
                <a16:creationId xmlns:a16="http://schemas.microsoft.com/office/drawing/2014/main" id="{E8933B94-68E9-4F8A-95B3-C8A867B06FF5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785497" y="2747768"/>
            <a:ext cx="4500041" cy="3292475"/>
          </a:xfrm>
        </p:spPr>
        <p:txBody>
          <a:bodyPr rtlCol="0">
            <a:no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9997C22C-C02E-4D5D-866A-A163E2B47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900" y="671808"/>
            <a:ext cx="5829300" cy="63919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678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vuotinen toimintasuunnit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uorakulmio 99">
            <a:extLst>
              <a:ext uri="{FF2B5EF4-FFF2-40B4-BE49-F238E27FC236}">
                <a16:creationId xmlns:a16="http://schemas.microsoft.com/office/drawing/2014/main" id="{9A6EC546-1FDF-48B1-BB0F-4069A4AF6B46}"/>
              </a:ext>
            </a:extLst>
          </p:cNvPr>
          <p:cNvSpPr/>
          <p:nvPr userDrawn="1"/>
        </p:nvSpPr>
        <p:spPr>
          <a:xfrm rot="5400000">
            <a:off x="1338026" y="-868210"/>
            <a:ext cx="972645" cy="3647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F8787A3-6FE4-43A8-B38B-0F6A2EF1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DE0A1E-0F1E-4FFE-B209-3D967919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8999867-6933-40F9-BEA0-F30FA697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00E72126-EBC8-4AA7-AA53-38A15FDEC6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7" name="Tekstin paikkamerkki 14">
            <a:extLst>
              <a:ext uri="{FF2B5EF4-FFF2-40B4-BE49-F238E27FC236}">
                <a16:creationId xmlns:a16="http://schemas.microsoft.com/office/drawing/2014/main" id="{C44CA5E4-4215-49A0-86F5-2C4847D87E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735C1917-DDF3-4A5B-AEB9-E0FBD98EC5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9" name="Tekstin paikkamerkki 14">
            <a:extLst>
              <a:ext uri="{FF2B5EF4-FFF2-40B4-BE49-F238E27FC236}">
                <a16:creationId xmlns:a16="http://schemas.microsoft.com/office/drawing/2014/main" id="{D0FF36A3-BF35-4A36-ADAB-547CA8CAE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0" name="Tekstin paikkamerkki 14">
            <a:extLst>
              <a:ext uri="{FF2B5EF4-FFF2-40B4-BE49-F238E27FC236}">
                <a16:creationId xmlns:a16="http://schemas.microsoft.com/office/drawing/2014/main" id="{3BE85149-0E6D-4CDC-82B6-EF6894D9C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1" name="Tekstin paikkamerkki 14">
            <a:extLst>
              <a:ext uri="{FF2B5EF4-FFF2-40B4-BE49-F238E27FC236}">
                <a16:creationId xmlns:a16="http://schemas.microsoft.com/office/drawing/2014/main" id="{66E8B6B5-41D1-4EC9-84EF-1989A504B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2" name="Tekstin paikkamerkki 14">
            <a:extLst>
              <a:ext uri="{FF2B5EF4-FFF2-40B4-BE49-F238E27FC236}">
                <a16:creationId xmlns:a16="http://schemas.microsoft.com/office/drawing/2014/main" id="{0F13F401-A13F-4EF3-88FC-D517D7F7B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3" name="Tekstin paikkamerkki 14">
            <a:extLst>
              <a:ext uri="{FF2B5EF4-FFF2-40B4-BE49-F238E27FC236}">
                <a16:creationId xmlns:a16="http://schemas.microsoft.com/office/drawing/2014/main" id="{94639D5D-D529-4EF5-9EF8-8C9B3715A2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4" name="Tekstin paikkamerkki 14">
            <a:extLst>
              <a:ext uri="{FF2B5EF4-FFF2-40B4-BE49-F238E27FC236}">
                <a16:creationId xmlns:a16="http://schemas.microsoft.com/office/drawing/2014/main" id="{45E22B01-C64B-4A03-9118-68BCAECC32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5" name="Tekstin paikkamerkki 14">
            <a:extLst>
              <a:ext uri="{FF2B5EF4-FFF2-40B4-BE49-F238E27FC236}">
                <a16:creationId xmlns:a16="http://schemas.microsoft.com/office/drawing/2014/main" id="{04BA50FF-5CC3-4F90-9AA6-5942DF634B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5B3EEE7C-67C5-49ED-A602-F8E162B21A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EE91B34F-5506-49A1-8594-9259C64066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8" name="Tekstin paikkamerkki 14">
            <a:extLst>
              <a:ext uri="{FF2B5EF4-FFF2-40B4-BE49-F238E27FC236}">
                <a16:creationId xmlns:a16="http://schemas.microsoft.com/office/drawing/2014/main" id="{6A7D7592-A438-4BE7-82A5-188EF3B702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9" name="Tekstin paikkamerkki 14">
            <a:extLst>
              <a:ext uri="{FF2B5EF4-FFF2-40B4-BE49-F238E27FC236}">
                <a16:creationId xmlns:a16="http://schemas.microsoft.com/office/drawing/2014/main" id="{70F1DE9A-9607-4D77-B1CA-EA7A15A4C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FE726AB2-7D79-4CF4-ACA3-327A065CAA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1" name="Tekstin paikkamerkki 14">
            <a:extLst>
              <a:ext uri="{FF2B5EF4-FFF2-40B4-BE49-F238E27FC236}">
                <a16:creationId xmlns:a16="http://schemas.microsoft.com/office/drawing/2014/main" id="{07991841-3C5D-4E23-ACEF-AC0C7BA28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E827F407-DC92-4E39-85F3-56B3405B23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ADBEC4B1-A92B-4923-B3C2-44570B971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4" name="Tekstin paikkamerkki 14">
            <a:extLst>
              <a:ext uri="{FF2B5EF4-FFF2-40B4-BE49-F238E27FC236}">
                <a16:creationId xmlns:a16="http://schemas.microsoft.com/office/drawing/2014/main" id="{32CD6E05-4E76-4ADF-9FC8-4321B2B9600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5" name="Tekstin paikkamerkki 14">
            <a:extLst>
              <a:ext uri="{FF2B5EF4-FFF2-40B4-BE49-F238E27FC236}">
                <a16:creationId xmlns:a16="http://schemas.microsoft.com/office/drawing/2014/main" id="{3D40BE94-38F8-48B0-9A42-DA1A419750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6" name="Tekstin paikkamerkki 14">
            <a:extLst>
              <a:ext uri="{FF2B5EF4-FFF2-40B4-BE49-F238E27FC236}">
                <a16:creationId xmlns:a16="http://schemas.microsoft.com/office/drawing/2014/main" id="{CCFECD0B-5901-4EBC-92AA-3DE8CD1132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7" name="Tekstin paikkamerkki 14">
            <a:extLst>
              <a:ext uri="{FF2B5EF4-FFF2-40B4-BE49-F238E27FC236}">
                <a16:creationId xmlns:a16="http://schemas.microsoft.com/office/drawing/2014/main" id="{B173BBB1-992E-4C62-B6EF-38E5859DA7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8" name="Tekstin paikkamerkki 14">
            <a:extLst>
              <a:ext uri="{FF2B5EF4-FFF2-40B4-BE49-F238E27FC236}">
                <a16:creationId xmlns:a16="http://schemas.microsoft.com/office/drawing/2014/main" id="{83639117-6091-4743-897D-3E5F4468CC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9" name="Tekstin paikkamerkki 14">
            <a:extLst>
              <a:ext uri="{FF2B5EF4-FFF2-40B4-BE49-F238E27FC236}">
                <a16:creationId xmlns:a16="http://schemas.microsoft.com/office/drawing/2014/main" id="{B7A64542-4E5B-4701-845E-5101F87E11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52" name="Tekstin paikkamerkki 14">
            <a:extLst>
              <a:ext uri="{FF2B5EF4-FFF2-40B4-BE49-F238E27FC236}">
                <a16:creationId xmlns:a16="http://schemas.microsoft.com/office/drawing/2014/main" id="{0F74B4EA-4966-4ABC-8DFD-01157881B8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20679"/>
            <a:ext cx="1021001" cy="50172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vuosi</a:t>
            </a:r>
          </a:p>
        </p:txBody>
      </p:sp>
      <p:sp>
        <p:nvSpPr>
          <p:cNvPr id="53" name="Tekstin paikkamerkki 14">
            <a:extLst>
              <a:ext uri="{FF2B5EF4-FFF2-40B4-BE49-F238E27FC236}">
                <a16:creationId xmlns:a16="http://schemas.microsoft.com/office/drawing/2014/main" id="{D7536456-E749-466F-8EFA-F33D82812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18755"/>
            <a:ext cx="1021001" cy="50172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vuosi</a:t>
            </a:r>
          </a:p>
        </p:txBody>
      </p:sp>
      <p:sp>
        <p:nvSpPr>
          <p:cNvPr id="54" name="Tekstin paikkamerkki 14">
            <a:extLst>
              <a:ext uri="{FF2B5EF4-FFF2-40B4-BE49-F238E27FC236}">
                <a16:creationId xmlns:a16="http://schemas.microsoft.com/office/drawing/2014/main" id="{A6C85040-3D7A-4FD1-B96E-3ED7383676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55" name="Tekstin paikkamerkki 14">
            <a:extLst>
              <a:ext uri="{FF2B5EF4-FFF2-40B4-BE49-F238E27FC236}">
                <a16:creationId xmlns:a16="http://schemas.microsoft.com/office/drawing/2014/main" id="{966941C8-0858-4060-8F85-A63D40D0587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56" name="Tekstin paikkamerkki 14">
            <a:extLst>
              <a:ext uri="{FF2B5EF4-FFF2-40B4-BE49-F238E27FC236}">
                <a16:creationId xmlns:a16="http://schemas.microsoft.com/office/drawing/2014/main" id="{B66D6339-390D-45A7-BBF7-ADB8D6A01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120620"/>
            <a:ext cx="1440088" cy="5495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57" name="Tekstin paikkamerkki 14">
            <a:extLst>
              <a:ext uri="{FF2B5EF4-FFF2-40B4-BE49-F238E27FC236}">
                <a16:creationId xmlns:a16="http://schemas.microsoft.com/office/drawing/2014/main" id="{89C25EC2-6755-441D-BD59-204C60EFD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58" name="Tekstin paikkamerkki 14">
            <a:extLst>
              <a:ext uri="{FF2B5EF4-FFF2-40B4-BE49-F238E27FC236}">
                <a16:creationId xmlns:a16="http://schemas.microsoft.com/office/drawing/2014/main" id="{5AA552AB-DFEE-4CE4-9596-F63F557FD4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59" name="Tekstin paikkamerkki 14">
            <a:extLst>
              <a:ext uri="{FF2B5EF4-FFF2-40B4-BE49-F238E27FC236}">
                <a16:creationId xmlns:a16="http://schemas.microsoft.com/office/drawing/2014/main" id="{8AA79F31-661A-42DB-97E9-B3633BF662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54752"/>
            <a:ext cx="1440088" cy="55716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71E1E5-ACAD-4ED5-AAF2-539AF0733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1808"/>
            <a:ext cx="10515600" cy="661924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83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ou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1DFB87B-D4AD-42B4-8993-D5BD031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3.8.20XX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EBDA0E7-08C2-442E-A8B3-F1218B69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69842E0-2E48-4C5C-9EC5-429BF2D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A3808EC-BC22-46D4-895E-0A67F6EE1907}"/>
              </a:ext>
            </a:extLst>
          </p:cNvPr>
          <p:cNvSpPr/>
          <p:nvPr userDrawn="1"/>
        </p:nvSpPr>
        <p:spPr>
          <a:xfrm>
            <a:off x="9393543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6783E2FE-F5EA-4C43-BC5B-23330B11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333552" y="3930709"/>
            <a:ext cx="3975244" cy="99655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7859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öryhmän esittely 4-ylö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40F7723-F5B1-4A97-921F-93E42B12D62B}"/>
              </a:ext>
            </a:extLst>
          </p:cNvPr>
          <p:cNvSpPr/>
          <p:nvPr userDrawn="1"/>
        </p:nvSpPr>
        <p:spPr>
          <a:xfrm>
            <a:off x="4659086" y="0"/>
            <a:ext cx="7532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670FDF-6533-4E3F-94A4-2548DA2F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DB69DE-3108-4A10-8EDD-EC2EF3F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49B337B-1B07-4B9D-9563-C5E433F8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Kuvan paikkamerkki 9">
            <a:extLst>
              <a:ext uri="{FF2B5EF4-FFF2-40B4-BE49-F238E27FC236}">
                <a16:creationId xmlns:a16="http://schemas.microsoft.com/office/drawing/2014/main" id="{FA44B00A-A50E-49C2-AE8C-E24373444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1913" y="671944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300A1A7F-BD7F-4CB8-A8BD-C7DDCD62C9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4253CF9-87EA-4162-8CBD-63E10EBEB6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24" name="Kuvan paikkamerkki 9">
            <a:extLst>
              <a:ext uri="{FF2B5EF4-FFF2-40B4-BE49-F238E27FC236}">
                <a16:creationId xmlns:a16="http://schemas.microsoft.com/office/drawing/2014/main" id="{F099E8E6-E766-4B5B-8E98-7D92E8F91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38065" y="671944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30" name="Tekstin paikkamerkki 10">
            <a:extLst>
              <a:ext uri="{FF2B5EF4-FFF2-40B4-BE49-F238E27FC236}">
                <a16:creationId xmlns:a16="http://schemas.microsoft.com/office/drawing/2014/main" id="{A3AC6007-1F43-4D93-842F-2E1F01D19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31" name="Tekstin paikkamerkki 10">
            <a:extLst>
              <a:ext uri="{FF2B5EF4-FFF2-40B4-BE49-F238E27FC236}">
                <a16:creationId xmlns:a16="http://schemas.microsoft.com/office/drawing/2014/main" id="{85EC4308-1195-47F4-A415-8637701ADF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779" y="2801192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38" name="Kuvan paikkamerkki 9">
            <a:extLst>
              <a:ext uri="{FF2B5EF4-FFF2-40B4-BE49-F238E27FC236}">
                <a16:creationId xmlns:a16="http://schemas.microsoft.com/office/drawing/2014/main" id="{8E583185-DBE3-45E6-B367-B88C50A91C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1913" y="3494316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39" name="Tekstin paikkamerkki 10">
            <a:extLst>
              <a:ext uri="{FF2B5EF4-FFF2-40B4-BE49-F238E27FC236}">
                <a16:creationId xmlns:a16="http://schemas.microsoft.com/office/drawing/2014/main" id="{0B472BE4-F051-416A-AFCF-53E847C3E5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40" name="Tekstin paikkamerkki 10">
            <a:extLst>
              <a:ext uri="{FF2B5EF4-FFF2-40B4-BE49-F238E27FC236}">
                <a16:creationId xmlns:a16="http://schemas.microsoft.com/office/drawing/2014/main" id="{FF4A7512-D4D0-4D2E-A300-C5EE0AC2EC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41" name="Kuvan paikkamerkki 9">
            <a:extLst>
              <a:ext uri="{FF2B5EF4-FFF2-40B4-BE49-F238E27FC236}">
                <a16:creationId xmlns:a16="http://schemas.microsoft.com/office/drawing/2014/main" id="{7CBE80F1-F6E2-416E-9F4A-EBE15E0F94A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38065" y="3494316"/>
            <a:ext cx="2013133" cy="16974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42" name="Tekstin paikkamerkki 10">
            <a:extLst>
              <a:ext uri="{FF2B5EF4-FFF2-40B4-BE49-F238E27FC236}">
                <a16:creationId xmlns:a16="http://schemas.microsoft.com/office/drawing/2014/main" id="{B9A76D07-863C-4818-9D9C-99B8F83B8F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43" name="Tekstin paikkamerkki 10">
            <a:extLst>
              <a:ext uri="{FF2B5EF4-FFF2-40B4-BE49-F238E27FC236}">
                <a16:creationId xmlns:a16="http://schemas.microsoft.com/office/drawing/2014/main" id="{822CAEC7-C513-41B6-9F77-3D5481F849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0779" y="5623564"/>
            <a:ext cx="2487705" cy="43563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CC03895-E987-4148-AB13-798D65CB7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2238083" y="2746661"/>
            <a:ext cx="4907372" cy="107615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897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öryhmän esittely 8-ylö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0A64182B-9BBA-4B44-BC53-045107E9371D}"/>
              </a:ext>
            </a:extLst>
          </p:cNvPr>
          <p:cNvSpPr/>
          <p:nvPr userDrawn="1"/>
        </p:nvSpPr>
        <p:spPr>
          <a:xfrm>
            <a:off x="2754086" y="0"/>
            <a:ext cx="9437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7DA1795-FD62-4E99-989E-A14C057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25EE35-717E-4E9F-A75B-366341B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C606A6-DC50-4DDF-8621-3D530D5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Kuvan paikkamerkki 9">
            <a:extLst>
              <a:ext uri="{FF2B5EF4-FFF2-40B4-BE49-F238E27FC236}">
                <a16:creationId xmlns:a16="http://schemas.microsoft.com/office/drawing/2014/main" id="{9DE112EE-5EA4-49AF-8AF9-754D30C144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45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63210BF0-55FD-4D41-9458-4492BAD2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495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739369F-4EDD-4B19-8395-084759667B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495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17" name="Kuvan paikkamerkki 9">
            <a:extLst>
              <a:ext uri="{FF2B5EF4-FFF2-40B4-BE49-F238E27FC236}">
                <a16:creationId xmlns:a16="http://schemas.microsoft.com/office/drawing/2014/main" id="{A72E3657-9D29-484E-819B-67EA4ADC47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5879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3E59867B-1A93-4A9B-9C2E-AE7B5FCF5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29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690192BD-CD3C-44D3-9A9A-8782B80F76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29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20" name="Kuvan paikkamerkki 9">
            <a:extLst>
              <a:ext uri="{FF2B5EF4-FFF2-40B4-BE49-F238E27FC236}">
                <a16:creationId xmlns:a16="http://schemas.microsoft.com/office/drawing/2014/main" id="{75E378BE-4D71-48F2-BA16-CCF8158EF7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9132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80F28DC9-C26A-4D42-8BFA-540BB696E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75638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22" name="Tekstin paikkamerkki 10">
            <a:extLst>
              <a:ext uri="{FF2B5EF4-FFF2-40B4-BE49-F238E27FC236}">
                <a16:creationId xmlns:a16="http://schemas.microsoft.com/office/drawing/2014/main" id="{9642AD6D-085C-424D-B340-7731A4F95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75638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23" name="Kuvan paikkamerkki 9">
            <a:extLst>
              <a:ext uri="{FF2B5EF4-FFF2-40B4-BE49-F238E27FC236}">
                <a16:creationId xmlns:a16="http://schemas.microsoft.com/office/drawing/2014/main" id="{9CD02B3D-3B05-4CE4-98EF-4772E813751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59471" y="1190975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24" name="Tekstin paikkamerkki 10">
            <a:extLst>
              <a:ext uri="{FF2B5EF4-FFF2-40B4-BE49-F238E27FC236}">
                <a16:creationId xmlns:a16="http://schemas.microsoft.com/office/drawing/2014/main" id="{758AF150-35C5-4E99-97F8-798A80E52A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75977" y="2442078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25" name="Tekstin paikkamerkki 10">
            <a:extLst>
              <a:ext uri="{FF2B5EF4-FFF2-40B4-BE49-F238E27FC236}">
                <a16:creationId xmlns:a16="http://schemas.microsoft.com/office/drawing/2014/main" id="{B02EB253-A55A-4EC6-A5A8-ABACCF75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75977" y="2746735"/>
            <a:ext cx="1982733" cy="61778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26" name="Kuvan paikkamerkki 9">
            <a:extLst>
              <a:ext uri="{FF2B5EF4-FFF2-40B4-BE49-F238E27FC236}">
                <a16:creationId xmlns:a16="http://schemas.microsoft.com/office/drawing/2014/main" id="{1A02BB49-28DB-48E5-8959-D36C984030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75845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27" name="Tekstin paikkamerkki 10">
            <a:extLst>
              <a:ext uri="{FF2B5EF4-FFF2-40B4-BE49-F238E27FC236}">
                <a16:creationId xmlns:a16="http://schemas.microsoft.com/office/drawing/2014/main" id="{03C6BE33-794C-464D-886A-DB31DC137B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7495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28" name="Tekstin paikkamerkki 10">
            <a:extLst>
              <a:ext uri="{FF2B5EF4-FFF2-40B4-BE49-F238E27FC236}">
                <a16:creationId xmlns:a16="http://schemas.microsoft.com/office/drawing/2014/main" id="{51088B84-C9AE-4E0F-BE0B-7691872F78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95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29" name="Kuvan paikkamerkki 9">
            <a:extLst>
              <a:ext uri="{FF2B5EF4-FFF2-40B4-BE49-F238E27FC236}">
                <a16:creationId xmlns:a16="http://schemas.microsoft.com/office/drawing/2014/main" id="{EC807298-9742-4D0C-86D4-A25C5ED306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85879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30" name="Tekstin paikkamerkki 10">
            <a:extLst>
              <a:ext uri="{FF2B5EF4-FFF2-40B4-BE49-F238E27FC236}">
                <a16:creationId xmlns:a16="http://schemas.microsoft.com/office/drawing/2014/main" id="{7B94081A-B2B7-439C-B7CA-91A63FB88D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529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31" name="Tekstin paikkamerkki 10">
            <a:extLst>
              <a:ext uri="{FF2B5EF4-FFF2-40B4-BE49-F238E27FC236}">
                <a16:creationId xmlns:a16="http://schemas.microsoft.com/office/drawing/2014/main" id="{875898E2-098E-4BDE-8BA8-C1D0755D7E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7529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32" name="Kuvan paikkamerkki 9">
            <a:extLst>
              <a:ext uri="{FF2B5EF4-FFF2-40B4-BE49-F238E27FC236}">
                <a16:creationId xmlns:a16="http://schemas.microsoft.com/office/drawing/2014/main" id="{EEB78526-379C-43C5-ABE7-2F184FC309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959132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33" name="Tekstin paikkamerkki 10">
            <a:extLst>
              <a:ext uri="{FF2B5EF4-FFF2-40B4-BE49-F238E27FC236}">
                <a16:creationId xmlns:a16="http://schemas.microsoft.com/office/drawing/2014/main" id="{FAA9378E-4336-4D84-9033-052E57D547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638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34" name="Tekstin paikkamerkki 10">
            <a:extLst>
              <a:ext uri="{FF2B5EF4-FFF2-40B4-BE49-F238E27FC236}">
                <a16:creationId xmlns:a16="http://schemas.microsoft.com/office/drawing/2014/main" id="{4AF0D6AA-392E-489E-8457-370F653057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5638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35" name="Kuvan paikkamerkki 9">
            <a:extLst>
              <a:ext uri="{FF2B5EF4-FFF2-40B4-BE49-F238E27FC236}">
                <a16:creationId xmlns:a16="http://schemas.microsoft.com/office/drawing/2014/main" id="{515D701A-667D-41D8-B25B-72B088C7E9E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59471" y="3742368"/>
            <a:ext cx="1415744" cy="119374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36" name="Tekstin paikkamerkki 10">
            <a:extLst>
              <a:ext uri="{FF2B5EF4-FFF2-40B4-BE49-F238E27FC236}">
                <a16:creationId xmlns:a16="http://schemas.microsoft.com/office/drawing/2014/main" id="{D0AB2C67-89B8-459B-BB18-3655BA5AB3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75977" y="4993471"/>
            <a:ext cx="1982733" cy="41127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nimi</a:t>
            </a:r>
          </a:p>
        </p:txBody>
      </p:sp>
      <p:sp>
        <p:nvSpPr>
          <p:cNvPr id="37" name="Tekstin paikkamerkki 10">
            <a:extLst>
              <a:ext uri="{FF2B5EF4-FFF2-40B4-BE49-F238E27FC236}">
                <a16:creationId xmlns:a16="http://schemas.microsoft.com/office/drawing/2014/main" id="{88DB254D-C387-4A49-A475-DA300A7131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75977" y="5298128"/>
            <a:ext cx="1982733" cy="5809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otsikko</a:t>
            </a:r>
          </a:p>
        </p:txBody>
      </p:sp>
      <p:sp>
        <p:nvSpPr>
          <p:cNvPr id="38" name="Otsikko 1">
            <a:extLst>
              <a:ext uri="{FF2B5EF4-FFF2-40B4-BE49-F238E27FC236}">
                <a16:creationId xmlns:a16="http://schemas.microsoft.com/office/drawing/2014/main" id="{3C00339E-E516-47A3-98FD-790448864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332219" y="2746661"/>
            <a:ext cx="4907372" cy="107615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101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h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E516B3E-BF5D-4CBE-AA15-FEAD2B0B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C6F15C-2031-4B28-91FF-8532EFEE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2847681-AA55-4F94-8741-812FB362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0FB5880F-F841-4DE6-B266-C373510AF249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28" name="Tekstin paikkamerkki 10">
            <a:extLst>
              <a:ext uri="{FF2B5EF4-FFF2-40B4-BE49-F238E27FC236}">
                <a16:creationId xmlns:a16="http://schemas.microsoft.com/office/drawing/2014/main" id="{388B7164-58B7-4BB5-998B-0E7F664D92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62550" y="3063183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otsikko napsauttamalla</a:t>
            </a:r>
          </a:p>
        </p:txBody>
      </p:sp>
      <p:sp>
        <p:nvSpPr>
          <p:cNvPr id="29" name="Tekstin paikkamerkki 10">
            <a:extLst>
              <a:ext uri="{FF2B5EF4-FFF2-40B4-BE49-F238E27FC236}">
                <a16:creationId xmlns:a16="http://schemas.microsoft.com/office/drawing/2014/main" id="{4CB6F5B2-F117-4AD5-9C54-96006D152F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226739" y="3063183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otsikko napsauttamalla</a:t>
            </a:r>
          </a:p>
        </p:txBody>
      </p:sp>
      <p:sp>
        <p:nvSpPr>
          <p:cNvPr id="30" name="Tekstin paikkamerkki 10">
            <a:extLst>
              <a:ext uri="{FF2B5EF4-FFF2-40B4-BE49-F238E27FC236}">
                <a16:creationId xmlns:a16="http://schemas.microsoft.com/office/drawing/2014/main" id="{60636773-D205-448C-8DD8-8BBC3AFC25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857430" y="3063181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otsikko napsauttamalla</a:t>
            </a:r>
          </a:p>
        </p:txBody>
      </p:sp>
      <p:sp>
        <p:nvSpPr>
          <p:cNvPr id="31" name="Tekstin paikkamerkki 10">
            <a:extLst>
              <a:ext uri="{FF2B5EF4-FFF2-40B4-BE49-F238E27FC236}">
                <a16:creationId xmlns:a16="http://schemas.microsoft.com/office/drawing/2014/main" id="{6CD4F0A7-B003-44EA-AD28-A4B13CCE89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520742" y="3063180"/>
            <a:ext cx="2387816" cy="44876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otsikko napsauttamalla</a:t>
            </a:r>
          </a:p>
        </p:txBody>
      </p:sp>
      <p:sp>
        <p:nvSpPr>
          <p:cNvPr id="32" name="Tekstin paikkamerkki 10">
            <a:extLst>
              <a:ext uri="{FF2B5EF4-FFF2-40B4-BE49-F238E27FC236}">
                <a16:creationId xmlns:a16="http://schemas.microsoft.com/office/drawing/2014/main" id="{3CEEA233-6913-4525-8B47-39C2814EE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3" name="Tekstin paikkamerkki 10">
            <a:extLst>
              <a:ext uri="{FF2B5EF4-FFF2-40B4-BE49-F238E27FC236}">
                <a16:creationId xmlns:a16="http://schemas.microsoft.com/office/drawing/2014/main" id="{718C63E6-2425-4D8D-99C9-99B35F978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34" name="Tekstin paikkamerkki 10">
            <a:extLst>
              <a:ext uri="{FF2B5EF4-FFF2-40B4-BE49-F238E27FC236}">
                <a16:creationId xmlns:a16="http://schemas.microsoft.com/office/drawing/2014/main" id="{AEB3CF35-C4EC-42DA-B265-89015DF035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6069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5" name="Tekstin paikkamerkki 10">
            <a:extLst>
              <a:ext uri="{FF2B5EF4-FFF2-40B4-BE49-F238E27FC236}">
                <a16:creationId xmlns:a16="http://schemas.microsoft.com/office/drawing/2014/main" id="{A1B05A3F-5647-4FA8-AAB1-0438B6F6D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6069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36" name="Tekstin paikkamerkki 10">
            <a:extLst>
              <a:ext uri="{FF2B5EF4-FFF2-40B4-BE49-F238E27FC236}">
                <a16:creationId xmlns:a16="http://schemas.microsoft.com/office/drawing/2014/main" id="{67059F7A-88D8-4E2F-A6F4-6CF5F194D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1909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7" name="Tekstin paikkamerkki 10">
            <a:extLst>
              <a:ext uri="{FF2B5EF4-FFF2-40B4-BE49-F238E27FC236}">
                <a16:creationId xmlns:a16="http://schemas.microsoft.com/office/drawing/2014/main" id="{CB25228C-31FC-4E25-80B1-8FAD0909BE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1909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38" name="Tekstin paikkamerkki 10">
            <a:extLst>
              <a:ext uri="{FF2B5EF4-FFF2-40B4-BE49-F238E27FC236}">
                <a16:creationId xmlns:a16="http://schemas.microsoft.com/office/drawing/2014/main" id="{E3BCA350-B685-4ADC-9FC8-2318072976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04516" y="5154557"/>
            <a:ext cx="2449286" cy="100315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9" name="Tekstin paikkamerkki 10">
            <a:extLst>
              <a:ext uri="{FF2B5EF4-FFF2-40B4-BE49-F238E27FC236}">
                <a16:creationId xmlns:a16="http://schemas.microsoft.com/office/drawing/2014/main" id="{F75319BC-EF3B-4B55-9663-E04ED5DBC8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04516" y="4525420"/>
            <a:ext cx="2449286" cy="63919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FE10C144-C9A1-43BD-9C8A-183A065E2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694" y="658420"/>
            <a:ext cx="3472731" cy="66596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602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oja meis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96E7A44-0539-4C8E-ABEB-E56B131C4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9326" y="2152651"/>
            <a:ext cx="6162674" cy="2909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200CB7D0-0851-45AD-932F-0A0BD59CCB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466726"/>
            <a:ext cx="6848474" cy="6391274"/>
          </a:xfrm>
          <a:custGeom>
            <a:avLst/>
            <a:gdLst>
              <a:gd name="connsiteX0" fmla="*/ 0 w 6848474"/>
              <a:gd name="connsiteY0" fmla="*/ 0 h 6391274"/>
              <a:gd name="connsiteX1" fmla="*/ 6848474 w 6848474"/>
              <a:gd name="connsiteY1" fmla="*/ 0 h 6391274"/>
              <a:gd name="connsiteX2" fmla="*/ 6848474 w 6848474"/>
              <a:gd name="connsiteY2" fmla="*/ 1685925 h 6391274"/>
              <a:gd name="connsiteX3" fmla="*/ 6029325 w 6848474"/>
              <a:gd name="connsiteY3" fmla="*/ 1685925 h 6391274"/>
              <a:gd name="connsiteX4" fmla="*/ 6029325 w 6848474"/>
              <a:gd name="connsiteY4" fmla="*/ 4595813 h 6391274"/>
              <a:gd name="connsiteX5" fmla="*/ 6848474 w 6848474"/>
              <a:gd name="connsiteY5" fmla="*/ 4595813 h 6391274"/>
              <a:gd name="connsiteX6" fmla="*/ 6848474 w 6848474"/>
              <a:gd name="connsiteY6" fmla="*/ 6391274 h 6391274"/>
              <a:gd name="connsiteX7" fmla="*/ 0 w 6848474"/>
              <a:gd name="connsiteY7" fmla="*/ 6391274 h 63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474" h="6391274">
                <a:moveTo>
                  <a:pt x="0" y="0"/>
                </a:moveTo>
                <a:lnTo>
                  <a:pt x="6848474" y="0"/>
                </a:lnTo>
                <a:lnTo>
                  <a:pt x="6848474" y="1685925"/>
                </a:lnTo>
                <a:lnTo>
                  <a:pt x="6029325" y="1685925"/>
                </a:lnTo>
                <a:lnTo>
                  <a:pt x="6029325" y="4595813"/>
                </a:lnTo>
                <a:lnTo>
                  <a:pt x="6848474" y="4595813"/>
                </a:lnTo>
                <a:lnTo>
                  <a:pt x="6848474" y="6391274"/>
                </a:lnTo>
                <a:lnTo>
                  <a:pt x="0" y="639127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0C0B0C-9F99-4C31-993B-EB072ABA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3.8.20XX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32CDF4-F0E3-4D07-89C6-5ABCCDD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5BDA5F-715E-4514-9476-437B3EB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9D38E0F-D52F-4777-9D68-D30CB3B8C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4625" y="2624137"/>
            <a:ext cx="5172075" cy="2033588"/>
          </a:xfrm>
        </p:spPr>
        <p:txBody>
          <a:bodyPr rtlCol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600" spc="1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E083E92-8775-41F5-A992-0786A4081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272" y="671808"/>
            <a:ext cx="3661528" cy="63919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7629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0502A0C2-BC21-4E10-B50C-353B8CBD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985" y="1057275"/>
            <a:ext cx="6015990" cy="3457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7B548780-9B3B-47BB-AA7B-928FA50A6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57275"/>
            <a:ext cx="12191999" cy="5295900"/>
          </a:xfrm>
          <a:custGeom>
            <a:avLst/>
            <a:gdLst>
              <a:gd name="connsiteX0" fmla="*/ 0 w 12191999"/>
              <a:gd name="connsiteY0" fmla="*/ 0 h 5295900"/>
              <a:gd name="connsiteX1" fmla="*/ 514985 w 12191999"/>
              <a:gd name="connsiteY1" fmla="*/ 0 h 5295900"/>
              <a:gd name="connsiteX2" fmla="*/ 514985 w 12191999"/>
              <a:gd name="connsiteY2" fmla="*/ 3457576 h 5295900"/>
              <a:gd name="connsiteX3" fmla="*/ 6530975 w 12191999"/>
              <a:gd name="connsiteY3" fmla="*/ 3457576 h 5295900"/>
              <a:gd name="connsiteX4" fmla="*/ 6530975 w 12191999"/>
              <a:gd name="connsiteY4" fmla="*/ 0 h 5295900"/>
              <a:gd name="connsiteX5" fmla="*/ 12191999 w 12191999"/>
              <a:gd name="connsiteY5" fmla="*/ 0 h 5295900"/>
              <a:gd name="connsiteX6" fmla="*/ 12191999 w 12191999"/>
              <a:gd name="connsiteY6" fmla="*/ 5295900 h 5295900"/>
              <a:gd name="connsiteX7" fmla="*/ 0 w 12191999"/>
              <a:gd name="connsiteY7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5295900">
                <a:moveTo>
                  <a:pt x="0" y="0"/>
                </a:moveTo>
                <a:lnTo>
                  <a:pt x="514985" y="0"/>
                </a:lnTo>
                <a:lnTo>
                  <a:pt x="514985" y="3457576"/>
                </a:lnTo>
                <a:lnTo>
                  <a:pt x="6530975" y="3457576"/>
                </a:lnTo>
                <a:lnTo>
                  <a:pt x="6530975" y="0"/>
                </a:lnTo>
                <a:lnTo>
                  <a:pt x="12191999" y="0"/>
                </a:lnTo>
                <a:lnTo>
                  <a:pt x="12191999" y="5295900"/>
                </a:lnTo>
                <a:lnTo>
                  <a:pt x="0" y="52959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2958E2-130A-401C-B53D-DCC7696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178FE4-D7D1-40CE-9190-C68702F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AC4996-95A4-4EC0-BF6E-7C2FACB7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6332CD16-89CC-43FA-B7BF-06786B4648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354" y="1547271"/>
            <a:ext cx="5172932" cy="258127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127734DB-D9FF-4945-91EF-DB146D834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2250" y="762308"/>
            <a:ext cx="5783657" cy="66596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9699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2FB6A2A-F24A-4E64-A207-404C8CC7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0600" y="2132410"/>
            <a:ext cx="3581400" cy="2316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29E19EA-E986-4004-8C5B-712009E7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3512B16-8A8E-4099-ACE3-946220C6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D8AF2A-C932-41B3-957E-9888020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D0C286-3FF6-4839-AE38-6F404BF056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66725"/>
            <a:ext cx="7834312" cy="5924550"/>
          </a:xfrm>
          <a:custGeom>
            <a:avLst/>
            <a:gdLst>
              <a:gd name="connsiteX0" fmla="*/ 7834312 w 7834312"/>
              <a:gd name="connsiteY0" fmla="*/ 0 h 5924550"/>
              <a:gd name="connsiteX1" fmla="*/ 0 w 7834312"/>
              <a:gd name="connsiteY1" fmla="*/ 0 h 5924550"/>
              <a:gd name="connsiteX2" fmla="*/ 0 w 7834312"/>
              <a:gd name="connsiteY2" fmla="*/ 1665685 h 5924550"/>
              <a:gd name="connsiteX3" fmla="*/ 1033462 w 7834312"/>
              <a:gd name="connsiteY3" fmla="*/ 1665685 h 5924550"/>
              <a:gd name="connsiteX4" fmla="*/ 1033462 w 7834312"/>
              <a:gd name="connsiteY4" fmla="*/ 3982640 h 5924550"/>
              <a:gd name="connsiteX5" fmla="*/ 0 w 7834312"/>
              <a:gd name="connsiteY5" fmla="*/ 3982640 h 5924550"/>
              <a:gd name="connsiteX6" fmla="*/ 0 w 7834312"/>
              <a:gd name="connsiteY6" fmla="*/ 5924550 h 5924550"/>
              <a:gd name="connsiteX7" fmla="*/ 7834312 w 7834312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4312" h="5924550">
                <a:moveTo>
                  <a:pt x="7834312" y="0"/>
                </a:moveTo>
                <a:lnTo>
                  <a:pt x="0" y="0"/>
                </a:lnTo>
                <a:lnTo>
                  <a:pt x="0" y="1665685"/>
                </a:lnTo>
                <a:lnTo>
                  <a:pt x="1033462" y="1665685"/>
                </a:lnTo>
                <a:lnTo>
                  <a:pt x="1033462" y="3982640"/>
                </a:lnTo>
                <a:lnTo>
                  <a:pt x="0" y="3982640"/>
                </a:lnTo>
                <a:lnTo>
                  <a:pt x="0" y="5924550"/>
                </a:lnTo>
                <a:lnTo>
                  <a:pt x="7834312" y="592455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88038514-112A-4AE2-BA52-286C38492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0675" y="2579352"/>
            <a:ext cx="2381250" cy="142306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C27393D-ACFC-4AC9-93A3-FE24F0D12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129259" y="3009387"/>
            <a:ext cx="4138612" cy="56299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1634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g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5760CB-267C-4B96-8D93-EA775230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5F8915-ABFD-4CAE-AC61-1E1B2B1C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F7218A-692D-4EB0-817E-60AFD432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D5A4AB60-E1AB-4239-BFC7-C10A235B1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0899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3300DCB-9114-4ADF-8664-EFDD2C7A6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321396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6B69E913-93AE-4878-BA45-C2A83F5AC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683183"/>
            <a:ext cx="3281555" cy="106764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EF306DC8-5642-4A13-B67A-9BF5A74DB8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303679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CC0CA179-9852-4BA8-8E7D-8C5F43775E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5159" y="2715236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651735A5-9931-4467-9BBD-D622219F3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5159" y="2335733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75467CBB-A84A-4371-9C2F-3BD718122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5159" y="4697520"/>
            <a:ext cx="3281555" cy="106764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5E96B9F0-428C-454F-A050-D0D8E87142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5159" y="4318016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DBEB11F1-0872-4500-8CBB-63D9F6BB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9832" y="2715236"/>
            <a:ext cx="3281555" cy="14726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1D1E8BAA-941F-4D25-92A6-7E9A2C366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832" y="2335733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A7E5E59-1A85-4D6C-9DFC-E288DD5ABE98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7B2D7D-08A6-4C69-B43C-2288E5BBD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58420"/>
            <a:ext cx="6408851" cy="66596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6917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ka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>
            <a:extLst>
              <a:ext uri="{FF2B5EF4-FFF2-40B4-BE49-F238E27FC236}">
                <a16:creationId xmlns:a16="http://schemas.microsoft.com/office/drawing/2014/main" id="{DCFDE121-67A1-407B-A6E2-D5B255A4F712}"/>
              </a:ext>
            </a:extLst>
          </p:cNvPr>
          <p:cNvSpPr/>
          <p:nvPr userDrawn="1"/>
        </p:nvSpPr>
        <p:spPr>
          <a:xfrm>
            <a:off x="1282168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5C2B05-C32D-4F66-8BDA-0F4824844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575672" y="4121035"/>
            <a:ext cx="3337712" cy="63919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67AE0851-B0C9-475B-8AD9-7C6A141FDD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4645" y="758825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32254E01-FD47-43F3-A74C-720A0EA4C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4645" y="1388209"/>
            <a:ext cx="3281555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8" name="Tekstin paikkamerkki 10">
            <a:extLst>
              <a:ext uri="{FF2B5EF4-FFF2-40B4-BE49-F238E27FC236}">
                <a16:creationId xmlns:a16="http://schemas.microsoft.com/office/drawing/2014/main" id="{9B911B77-02F4-42D2-8639-A3F7EAFB7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4645" y="1767713"/>
            <a:ext cx="3281555" cy="112574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2" name="Kuvan paikkamerkki 3">
            <a:extLst>
              <a:ext uri="{FF2B5EF4-FFF2-40B4-BE49-F238E27FC236}">
                <a16:creationId xmlns:a16="http://schemas.microsoft.com/office/drawing/2014/main" id="{0FBF118A-5599-4A55-9939-8075D74851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14645" y="3251858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066BB17E-99F0-43A3-99AA-F928695311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645" y="3866925"/>
            <a:ext cx="3281555" cy="42889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934F74CA-3E2F-4F3A-BE25-F8D95721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645" y="4248925"/>
            <a:ext cx="3281555" cy="142921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7" name="Kuvan paikkamerkki 3">
            <a:extLst>
              <a:ext uri="{FF2B5EF4-FFF2-40B4-BE49-F238E27FC236}">
                <a16:creationId xmlns:a16="http://schemas.microsoft.com/office/drawing/2014/main" id="{B5A383D6-9A09-46E4-8DD5-684C3B04E1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7157" y="773142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76D712C8-D0F1-407A-AAC4-D86C1FDDC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244" y="1388209"/>
            <a:ext cx="3281556" cy="42639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41C731A4-58E7-4726-BFC7-23260BCD6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44" y="1767713"/>
            <a:ext cx="3281556" cy="112574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6" name="Kuvan paikkamerkki 3">
            <a:extLst>
              <a:ext uri="{FF2B5EF4-FFF2-40B4-BE49-F238E27FC236}">
                <a16:creationId xmlns:a16="http://schemas.microsoft.com/office/drawing/2014/main" id="{533CF28F-2EF0-4DE6-AD35-043AAA87EE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72244" y="3237794"/>
            <a:ext cx="599148" cy="600075"/>
          </a:xfrm>
        </p:spPr>
        <p:txBody>
          <a:bodyPr rtlCol="0" anchor="ctr"/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098ABB59-CA95-470C-A29D-627B16E69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244" y="3866925"/>
            <a:ext cx="3281556" cy="42889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B571488-55CE-40DF-84B6-A5166E2BE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2244" y="4248925"/>
            <a:ext cx="3281556" cy="142921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D15CF3-8EFD-40BC-B749-25F401BC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1DB08D-5054-4577-AA1B-BA9D87C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EF9931-2A77-46BF-822E-D503CEA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4161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693F3E0E-712E-4821-A89E-6727BD382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6725"/>
            <a:ext cx="4858139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94311D2-47FE-44C1-9B1C-179CAA33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3.8.20XX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EDFF648-B296-4801-91A9-A6868BFA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364D7C8-0561-4530-BCD5-AB0BB197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B50F7E33-83E1-4951-9CEC-14866D6A3C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8135" y="2759613"/>
            <a:ext cx="2824355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F01B4AA-8A2C-488B-A306-BC09BA1C6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8135" y="2176946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C79840D9-3F3D-4DFB-9592-867BB8CA1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5966" y="2759613"/>
            <a:ext cx="2595758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32DFBC7C-0887-40D8-93DA-CBE9F58B1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5966" y="2176946"/>
            <a:ext cx="2595758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C3C60B52-4450-4317-A5DF-A3E617C12A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8135" y="4712146"/>
            <a:ext cx="2824355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75F1DE6B-CBDA-40EB-A055-4FDC09ACC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8135" y="4129479"/>
            <a:ext cx="2824355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A9593E99-8D88-45AD-83AF-7F7F9AB693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45966" y="4712146"/>
            <a:ext cx="2595758" cy="111756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D95823CC-CA7F-4F5B-B442-48A3969693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45966" y="4129479"/>
            <a:ext cx="2595758" cy="58153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8F87501-8949-4796-90C5-50D20B54A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6411" y="941112"/>
            <a:ext cx="6074545" cy="639192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33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ed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0A3F71-78A0-4742-B701-4A1489F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69108"/>
            <a:ext cx="4243755" cy="2077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2CB7E97A-4B46-429D-80E3-5A2E689EFA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75" y="466724"/>
            <a:ext cx="9191625" cy="6391275"/>
          </a:xfrm>
          <a:custGeom>
            <a:avLst/>
            <a:gdLst>
              <a:gd name="connsiteX0" fmla="*/ 0 w 9191625"/>
              <a:gd name="connsiteY0" fmla="*/ 0 h 6391275"/>
              <a:gd name="connsiteX1" fmla="*/ 9191625 w 9191625"/>
              <a:gd name="connsiteY1" fmla="*/ 0 h 6391275"/>
              <a:gd name="connsiteX2" fmla="*/ 9191625 w 9191625"/>
              <a:gd name="connsiteY2" fmla="*/ 6391275 h 6391275"/>
              <a:gd name="connsiteX3" fmla="*/ 0 w 9191625"/>
              <a:gd name="connsiteY3" fmla="*/ 6391275 h 6391275"/>
              <a:gd name="connsiteX4" fmla="*/ 0 w 9191625"/>
              <a:gd name="connsiteY4" fmla="*/ 4779506 h 6391275"/>
              <a:gd name="connsiteX5" fmla="*/ 1243380 w 9191625"/>
              <a:gd name="connsiteY5" fmla="*/ 4779506 h 6391275"/>
              <a:gd name="connsiteX6" fmla="*/ 1243380 w 9191625"/>
              <a:gd name="connsiteY6" fmla="*/ 2702384 h 6391275"/>
              <a:gd name="connsiteX7" fmla="*/ 0 w 9191625"/>
              <a:gd name="connsiteY7" fmla="*/ 2702384 h 63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1625" h="6391275">
                <a:moveTo>
                  <a:pt x="0" y="0"/>
                </a:moveTo>
                <a:lnTo>
                  <a:pt x="9191625" y="0"/>
                </a:lnTo>
                <a:lnTo>
                  <a:pt x="9191625" y="6391275"/>
                </a:lnTo>
                <a:lnTo>
                  <a:pt x="0" y="6391275"/>
                </a:lnTo>
                <a:lnTo>
                  <a:pt x="0" y="4779506"/>
                </a:lnTo>
                <a:lnTo>
                  <a:pt x="1243380" y="4779506"/>
                </a:lnTo>
                <a:lnTo>
                  <a:pt x="1243380" y="2702384"/>
                </a:lnTo>
                <a:lnTo>
                  <a:pt x="0" y="270238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059D5F7-4F29-467D-8261-4E07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3.8.20XX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E2C6787-293A-4CC2-A2D2-E2881C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611C36F-4448-4279-8552-28C42EC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Tekstin paikkamerkki 10">
            <a:extLst>
              <a:ext uri="{FF2B5EF4-FFF2-40B4-BE49-F238E27FC236}">
                <a16:creationId xmlns:a16="http://schemas.microsoft.com/office/drawing/2014/main" id="{CCB8AC8A-361C-4A01-AEB1-112BEAC48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3" y="3384898"/>
            <a:ext cx="3519487" cy="158839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E847092-EAA4-4108-A528-108AD1F96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518" y="2211168"/>
            <a:ext cx="5829300" cy="662096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7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kaj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BCFABFC7-4108-49F4-A75A-5AB472AA2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47139"/>
            <a:ext cx="12192000" cy="1163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i-FI" noProof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162CB3A-11BC-4C5C-B53D-B965CFA2B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9EBBDF-3A3F-40FD-9752-1D92BFAD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38" y="3001020"/>
            <a:ext cx="8412524" cy="938559"/>
          </a:xfrm>
        </p:spPr>
        <p:txBody>
          <a:bodyPr rtlCol="0"/>
          <a:lstStyle>
            <a:lvl1pPr algn="ctr">
              <a:defRPr sz="5000" spc="100" baseline="0"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6232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ketoiminta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457E51-8279-450D-ABC2-889F91A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4F52AC3-8AAB-49A9-8BB4-9A82193F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42EBEF-1685-466C-9FC9-D1A2D4A6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5360F31D-8187-4BBF-807F-BCD7628363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" y="466725"/>
            <a:ext cx="6096000" cy="5924550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361D3AC4-50E4-442B-88DA-99E01D461F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4200" y="2183098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BA1C8C7-E942-4381-8DFB-35C0D375D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1632228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19FB69F-436E-4680-805E-129656D1F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4200" y="3732794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9EEFB823-5D40-4C5F-8E5C-8DA545963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34200" y="3181924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7A70DDF-2854-466D-AE9A-7AA7BF3298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4200" y="5307885"/>
            <a:ext cx="4419600" cy="642075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C6C41E82-34D6-471D-81E8-FCA62C7F22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00" y="4757015"/>
            <a:ext cx="4419600" cy="55087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A0E1AE8-90BE-4DE3-93E9-B997D48FE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3162" y="668924"/>
            <a:ext cx="6041908" cy="64207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405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2FB566-AB0F-4A84-A379-5B7A132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3.8.20XX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0B01EE-E344-461A-85A0-3AA7F83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09A25E-2DC1-49B1-A962-EFCDB81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BF860B6F-2FE3-4DE6-9496-980E987E7466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6848D9ED-15C8-4EA0-B95F-CFD1BAF0A5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75743"/>
            <a:ext cx="6475268" cy="5915532"/>
          </a:xfrm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valokuva napsauttamalla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CEF9385-3B06-4216-9420-A91190C6B7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419" y="1125633"/>
            <a:ext cx="2937452" cy="1192694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D01ADD07-F155-4B1F-B204-2284F699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19" y="746129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129012F5-57FB-4F6F-8FF8-DBA65EC1EF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19" y="4716842"/>
            <a:ext cx="2937452" cy="110666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FF8E7E45-85D4-40EE-836F-76055F0F8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1419" y="4337338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E315DB3C-D2E4-4310-8A18-71457CBD7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1419" y="2964253"/>
            <a:ext cx="2937452" cy="110666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D8DBA9F3-328C-4BAE-A2E1-0FBFE3A47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1419" y="2584749"/>
            <a:ext cx="2937452" cy="426393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8B7365-7137-471F-BFE9-2F6C36293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14546" y="3092260"/>
            <a:ext cx="5719734" cy="6824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739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26315-2B7F-4C57-86AC-F861837D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7E89F0-5C7D-4785-9E27-B2AC9192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8B7DCF-7168-4376-8641-10965E65A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pPr rtl="0"/>
            <a:r>
              <a:rPr lang="fi-FI" noProof="0"/>
              <a:t>3.8.20XX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498FEF-9751-417B-82B2-BBAD07665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pPr rtl="0"/>
            <a:r>
              <a:rPr lang="fi-FI" noProof="0"/>
              <a:t>YHTEENVETOESITYS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F7CE99-0833-4AF7-954F-3E4BD5F9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pPr rtl="0"/>
            <a:fld id="{BF860B6F-2FE3-4DE6-9496-980E987E7466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194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200" baseline="0">
          <a:ln w="19050">
            <a:solidFill>
              <a:schemeClr val="accent1"/>
            </a:solidFill>
          </a:ln>
          <a:noFill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Lähikuva kahdesta henkilöstä käsi kädessä">
            <a:extLst>
              <a:ext uri="{FF2B5EF4-FFF2-40B4-BE49-F238E27FC236}">
                <a16:creationId xmlns:a16="http://schemas.microsoft.com/office/drawing/2014/main" id="{E41FFEB7-5147-4211-9DEE-48A580FDD9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25" y="466725"/>
            <a:ext cx="11258550" cy="5924550"/>
          </a:xfrm>
        </p:spPr>
      </p:pic>
      <p:sp>
        <p:nvSpPr>
          <p:cNvPr id="20" name="Otsikko 19">
            <a:extLst>
              <a:ext uri="{FF2B5EF4-FFF2-40B4-BE49-F238E27FC236}">
                <a16:creationId xmlns:a16="http://schemas.microsoft.com/office/drawing/2014/main" id="{49020275-58F0-4491-8E8A-0A2AD5ED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940" y="5290682"/>
            <a:ext cx="4270248" cy="1057595"/>
          </a:xfrm>
        </p:spPr>
        <p:txBody>
          <a:bodyPr rtlCol="0">
            <a:noAutofit/>
          </a:bodyPr>
          <a:lstStyle/>
          <a:p>
            <a:r>
              <a:rPr lang="fi-FI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TYÖKYKY TÄNÄÄN- MITÄ MEILTÄ VAADITAAN?</a:t>
            </a:r>
            <a:b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4000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D1A5B04-2A0C-49EF-AC0E-822E3C090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921" y="6348278"/>
            <a:ext cx="4270159" cy="33924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i-FI" dirty="0">
                <a:cs typeface="Times New Roman" panose="02020603050405020304" pitchFamily="18" charset="0"/>
              </a:rPr>
              <a:t>Pippa Laukka</a:t>
            </a:r>
          </a:p>
        </p:txBody>
      </p:sp>
    </p:spTree>
    <p:extLst>
      <p:ext uri="{BB962C8B-B14F-4D97-AF65-F5344CB8AC3E}">
        <p14:creationId xmlns:p14="http://schemas.microsoft.com/office/powerpoint/2010/main" val="240906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C972A2AA-2BCB-4C1E-90E7-26B47F79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sz="3600" b="1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Työnantajan ja työterveyshuollon rooli </a:t>
            </a:r>
            <a:endParaRPr lang="fi-FI" sz="3500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48" name="Tekstin paikkamerkki 47">
            <a:extLst>
              <a:ext uri="{FF2B5EF4-FFF2-40B4-BE49-F238E27FC236}">
                <a16:creationId xmlns:a16="http://schemas.microsoft.com/office/drawing/2014/main" id="{EE8B86B4-61AE-484E-9C6C-689C6BFFAD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7319" y="2977808"/>
            <a:ext cx="1828510" cy="859743"/>
          </a:xfrm>
        </p:spPr>
        <p:txBody>
          <a:bodyPr rtlCol="0"/>
          <a:lstStyle/>
          <a:p>
            <a:pPr rtl="0"/>
            <a:r>
              <a:rPr lang="fi-FI" sz="1400" dirty="0">
                <a:latin typeface="+mn-lt"/>
              </a:rPr>
              <a:t>Työnantajan vastuu</a:t>
            </a:r>
          </a:p>
        </p:txBody>
      </p:sp>
      <p:sp>
        <p:nvSpPr>
          <p:cNvPr id="60" name="Tekstin paikkamerkki 59">
            <a:extLst>
              <a:ext uri="{FF2B5EF4-FFF2-40B4-BE49-F238E27FC236}">
                <a16:creationId xmlns:a16="http://schemas.microsoft.com/office/drawing/2014/main" id="{93448483-F045-4E43-A037-C130C4E72D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3428" y="4178539"/>
            <a:ext cx="2937452" cy="968644"/>
          </a:xfrm>
        </p:spPr>
        <p:txBody>
          <a:bodyPr rtlCol="0">
            <a:normAutofit/>
          </a:bodyPr>
          <a:lstStyle/>
          <a:p>
            <a:r>
              <a:rPr lang="fi-FI" b="1" dirty="0"/>
              <a:t>Miten </a:t>
            </a:r>
            <a:r>
              <a:rPr lang="fi-FI" sz="1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työnantajat voivat tukea työntekijöiden työkykyä ja hyvinvointia?</a:t>
            </a:r>
          </a:p>
          <a:p>
            <a:pPr rtl="0"/>
            <a:endParaRPr lang="fi-FI" dirty="0"/>
          </a:p>
        </p:txBody>
      </p:sp>
      <p:sp>
        <p:nvSpPr>
          <p:cNvPr id="50" name="Tekstin paikkamerkki 49">
            <a:extLst>
              <a:ext uri="{FF2B5EF4-FFF2-40B4-BE49-F238E27FC236}">
                <a16:creationId xmlns:a16="http://schemas.microsoft.com/office/drawing/2014/main" id="{488CE684-6AFF-47AE-B08E-A7F5A489F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22371" y="2405743"/>
            <a:ext cx="2590800" cy="1992085"/>
          </a:xfrm>
        </p:spPr>
        <p:txBody>
          <a:bodyPr rtlCol="0"/>
          <a:lstStyle/>
          <a:p>
            <a:pPr rtl="0"/>
            <a:r>
              <a:rPr lang="fi-FI" sz="900" dirty="0">
                <a:latin typeface="+mn-lt"/>
              </a:rPr>
              <a:t>Työterveyshuollon rooli</a:t>
            </a:r>
          </a:p>
        </p:txBody>
      </p:sp>
      <p:sp>
        <p:nvSpPr>
          <p:cNvPr id="71" name="Tekstin paikkamerkki 70">
            <a:extLst>
              <a:ext uri="{FF2B5EF4-FFF2-40B4-BE49-F238E27FC236}">
                <a16:creationId xmlns:a16="http://schemas.microsoft.com/office/drawing/2014/main" id="{7D02C322-F3DF-4042-9909-67853CF4F7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2674" y="4178539"/>
            <a:ext cx="2937452" cy="968644"/>
          </a:xfrm>
        </p:spPr>
        <p:txBody>
          <a:bodyPr rtlCol="0">
            <a:normAutofit/>
          </a:bodyPr>
          <a:lstStyle/>
          <a:p>
            <a:r>
              <a:rPr lang="fi-FI" sz="1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Ennaltaehkäisevä työterveyshuolto ja varhainen puuttuminen.</a:t>
            </a:r>
            <a:endParaRPr lang="fi-FI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fi-FI" dirty="0"/>
          </a:p>
        </p:txBody>
      </p:sp>
      <p:sp>
        <p:nvSpPr>
          <p:cNvPr id="52" name="Tekstin paikkamerkki 51">
            <a:extLst>
              <a:ext uri="{FF2B5EF4-FFF2-40B4-BE49-F238E27FC236}">
                <a16:creationId xmlns:a16="http://schemas.microsoft.com/office/drawing/2014/main" id="{34AF4E08-F9D2-4694-83C6-02066FB4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0990" y="2977808"/>
            <a:ext cx="1828510" cy="859743"/>
          </a:xfrm>
        </p:spPr>
        <p:txBody>
          <a:bodyPr rtlCol="0"/>
          <a:lstStyle/>
          <a:p>
            <a:pPr rtl="0"/>
            <a:r>
              <a:rPr lang="fi-FI" sz="1100" dirty="0">
                <a:latin typeface="+mn-lt"/>
              </a:rPr>
              <a:t>Esimerkkejä ja parhaita käytäntöjä</a:t>
            </a:r>
          </a:p>
        </p:txBody>
      </p:sp>
      <p:sp>
        <p:nvSpPr>
          <p:cNvPr id="72" name="Tekstin paikkamerkki 71">
            <a:extLst>
              <a:ext uri="{FF2B5EF4-FFF2-40B4-BE49-F238E27FC236}">
                <a16:creationId xmlns:a16="http://schemas.microsoft.com/office/drawing/2014/main" id="{A2B0EFEF-A51A-4690-A985-A45A637FA0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51920" y="4178539"/>
            <a:ext cx="2937452" cy="968644"/>
          </a:xfrm>
        </p:spPr>
        <p:txBody>
          <a:bodyPr rtlCol="0">
            <a:normAutofit fontScale="77500" lnSpcReduction="20000"/>
          </a:bodyPr>
          <a:lstStyle/>
          <a:p>
            <a:r>
              <a:rPr lang="fi-FI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Lyhyitä esimerkkejä hyvinvointia tukevista toimenpiteistä kunnissa ja hyvinvointialueilla.</a:t>
            </a:r>
            <a:endParaRPr lang="fi-FI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fi-FI" dirty="0"/>
              <a:t>​</a:t>
            </a:r>
          </a:p>
        </p:txBody>
      </p:sp>
      <p:sp>
        <p:nvSpPr>
          <p:cNvPr id="36" name="Päivämäärän paikkamerkki 35">
            <a:extLst>
              <a:ext uri="{FF2B5EF4-FFF2-40B4-BE49-F238E27FC236}">
                <a16:creationId xmlns:a16="http://schemas.microsoft.com/office/drawing/2014/main" id="{10694545-A8FE-483D-94C3-24FA9AB6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37" name="Alatunnisteen paikkamerkki 36">
            <a:extLst>
              <a:ext uri="{FF2B5EF4-FFF2-40B4-BE49-F238E27FC236}">
                <a16:creationId xmlns:a16="http://schemas.microsoft.com/office/drawing/2014/main" id="{75D88A5F-229A-4F6F-BF0E-AC5CFF4F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pPr rtl="0"/>
            <a:r>
              <a:rPr lang="fi-FI" dirty="0"/>
              <a:t>Lappeenranta 22.8.24</a:t>
            </a:r>
          </a:p>
        </p:txBody>
      </p:sp>
      <p:sp>
        <p:nvSpPr>
          <p:cNvPr id="38" name="Dian numeron paikkamerkki 37">
            <a:extLst>
              <a:ext uri="{FF2B5EF4-FFF2-40B4-BE49-F238E27FC236}">
                <a16:creationId xmlns:a16="http://schemas.microsoft.com/office/drawing/2014/main" id="{75D4274A-BC04-4AC5-87FA-7EC4AD5B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fi-FI" smtClean="0"/>
              <a:pPr rtl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72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tsikko 50">
            <a:extLst>
              <a:ext uri="{FF2B5EF4-FFF2-40B4-BE49-F238E27FC236}">
                <a16:creationId xmlns:a16="http://schemas.microsoft.com/office/drawing/2014/main" id="{0BE62F74-B2F0-412C-A83C-5F33BEAA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sz="2400" dirty="0">
                <a:latin typeface="+mn-lt"/>
              </a:rPr>
              <a:t>Työntekijän rooli ja vastuu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E4795E8-7B98-40B7-8AE8-1636812445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81350" y="1221488"/>
            <a:ext cx="5829300" cy="537864"/>
          </a:xfrm>
        </p:spPr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37" name="Tekstin paikkamerkki 36">
            <a:extLst>
              <a:ext uri="{FF2B5EF4-FFF2-40B4-BE49-F238E27FC236}">
                <a16:creationId xmlns:a16="http://schemas.microsoft.com/office/drawing/2014/main" id="{17DF7675-E811-436D-967F-8C216AEF5A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3928" y="2683198"/>
            <a:ext cx="2667000" cy="609180"/>
          </a:xfrm>
        </p:spPr>
        <p:txBody>
          <a:bodyPr rtlCol="0"/>
          <a:lstStyle/>
          <a:p>
            <a:pPr rtl="0"/>
            <a:r>
              <a:rPr lang="fi-FI" dirty="0">
                <a:latin typeface="+mn-lt"/>
              </a:rPr>
              <a:t>Mitä minä voin tehdä?</a:t>
            </a:r>
          </a:p>
        </p:txBody>
      </p:sp>
      <p:sp>
        <p:nvSpPr>
          <p:cNvPr id="66" name="Tekstin paikkamerkki 65">
            <a:extLst>
              <a:ext uri="{FF2B5EF4-FFF2-40B4-BE49-F238E27FC236}">
                <a16:creationId xmlns:a16="http://schemas.microsoft.com/office/drawing/2014/main" id="{1CF403A4-EC71-458B-A4DC-B512F862CC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3928" y="3778623"/>
            <a:ext cx="2667000" cy="1716830"/>
          </a:xfrm>
        </p:spPr>
        <p:txBody>
          <a:bodyPr rtlCol="0"/>
          <a:lstStyle/>
          <a:p>
            <a:pPr rtl="0"/>
            <a:r>
              <a:rPr lang="fi-FI" sz="2000" dirty="0"/>
              <a:t>Itsestä huolehtiminen</a:t>
            </a:r>
          </a:p>
        </p:txBody>
      </p:sp>
      <p:sp>
        <p:nvSpPr>
          <p:cNvPr id="56" name="Tekstin paikkamerkki 55">
            <a:extLst>
              <a:ext uri="{FF2B5EF4-FFF2-40B4-BE49-F238E27FC236}">
                <a16:creationId xmlns:a16="http://schemas.microsoft.com/office/drawing/2014/main" id="{2A7F1528-A025-4CA1-B47F-F9187BBB52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50644" y="2683198"/>
            <a:ext cx="2667000" cy="609180"/>
          </a:xfrm>
        </p:spPr>
        <p:txBody>
          <a:bodyPr rtlCol="0"/>
          <a:lstStyle/>
          <a:p>
            <a:pPr rtl="0"/>
            <a:r>
              <a:rPr lang="fi-FI" dirty="0">
                <a:latin typeface="+mn-lt"/>
              </a:rPr>
              <a:t>Työelämän tasapaino</a:t>
            </a:r>
          </a:p>
        </p:txBody>
      </p:sp>
      <p:sp>
        <p:nvSpPr>
          <p:cNvPr id="67" name="Tekstin paikkamerkki 66">
            <a:extLst>
              <a:ext uri="{FF2B5EF4-FFF2-40B4-BE49-F238E27FC236}">
                <a16:creationId xmlns:a16="http://schemas.microsoft.com/office/drawing/2014/main" id="{E9C39922-AEEB-4884-A6CD-92E928116C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0644" y="3778623"/>
            <a:ext cx="2667000" cy="1716830"/>
          </a:xfrm>
        </p:spPr>
        <p:txBody>
          <a:bodyPr rtlCol="0"/>
          <a:lstStyle/>
          <a:p>
            <a:pPr rtl="0"/>
            <a:r>
              <a:rPr lang="fi-FI" dirty="0"/>
              <a:t>Rajojen asettaminen</a:t>
            </a:r>
          </a:p>
          <a:p>
            <a:pPr rtl="0"/>
            <a:r>
              <a:rPr lang="fi-FI" dirty="0"/>
              <a:t>Työn ja vapaa-ajan </a:t>
            </a:r>
            <a:r>
              <a:rPr lang="fi-FI" dirty="0" err="1"/>
              <a:t>tasapainoittaminen</a:t>
            </a:r>
            <a:endParaRPr lang="fi-FI" dirty="0"/>
          </a:p>
        </p:txBody>
      </p:sp>
      <p:sp>
        <p:nvSpPr>
          <p:cNvPr id="57" name="Tekstin paikkamerkki 56">
            <a:extLst>
              <a:ext uri="{FF2B5EF4-FFF2-40B4-BE49-F238E27FC236}">
                <a16:creationId xmlns:a16="http://schemas.microsoft.com/office/drawing/2014/main" id="{7C8C3076-E6F5-4637-8C6A-24BE6EF469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51543" y="2683198"/>
            <a:ext cx="2667000" cy="609180"/>
          </a:xfrm>
        </p:spPr>
        <p:txBody>
          <a:bodyPr rtlCol="0"/>
          <a:lstStyle/>
          <a:p>
            <a:pPr rtl="0"/>
            <a:r>
              <a:rPr lang="fi-FI" dirty="0">
                <a:latin typeface="+mn-lt"/>
              </a:rPr>
              <a:t>Yhteistyön voima</a:t>
            </a:r>
          </a:p>
        </p:txBody>
      </p:sp>
      <p:sp>
        <p:nvSpPr>
          <p:cNvPr id="68" name="Tekstin paikkamerkki 67">
            <a:extLst>
              <a:ext uri="{FF2B5EF4-FFF2-40B4-BE49-F238E27FC236}">
                <a16:creationId xmlns:a16="http://schemas.microsoft.com/office/drawing/2014/main" id="{73CF272F-B943-4B2B-9D88-823E9DA59F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51543" y="3778623"/>
            <a:ext cx="2667000" cy="1716830"/>
          </a:xfrm>
        </p:spPr>
        <p:txBody>
          <a:bodyPr rtlCol="0"/>
          <a:lstStyle/>
          <a:p>
            <a:pPr rtl="0"/>
            <a:r>
              <a:rPr lang="fi-FI" dirty="0"/>
              <a:t>Miten rakentaa positiivista työilmapiiriä ja tukea kollegoita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DDD2A5C-ABEC-4078-8322-0D4D0125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64A8203-5E18-4F90-BB96-E2155255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pPr rtl="0"/>
            <a:r>
              <a:rPr lang="fi-FI" dirty="0"/>
              <a:t>Lappeenranta 22.8.24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3C69AA-05D5-4E36-B904-EB3BFF86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fi-FI" smtClean="0"/>
              <a:pPr rtl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348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n paikkamerkki 11" descr="Henkilö katsoo tietokoneen näyttöä&#10;">
            <a:extLst>
              <a:ext uri="{FF2B5EF4-FFF2-40B4-BE49-F238E27FC236}">
                <a16:creationId xmlns:a16="http://schemas.microsoft.com/office/drawing/2014/main" id="{EACF9A43-5E16-41F1-82E2-77469D7E3D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25" y="466725"/>
            <a:ext cx="11258550" cy="5924550"/>
          </a:xfr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270115D3-F5ED-4220-BDFD-9D87A29F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82" y="3001020"/>
            <a:ext cx="10369236" cy="938559"/>
          </a:xfrm>
        </p:spPr>
        <p:txBody>
          <a:bodyPr rtlCol="0"/>
          <a:lstStyle/>
          <a:p>
            <a:pPr rtl="0"/>
            <a:r>
              <a:rPr lang="fi-FI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Julkisen työn erityispiirteet ja miten inhimillisyys voi olla vahvuus</a:t>
            </a:r>
            <a:endParaRPr lang="fi-FI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780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tsikko 26">
            <a:extLst>
              <a:ext uri="{FF2B5EF4-FFF2-40B4-BE49-F238E27FC236}">
                <a16:creationId xmlns:a16="http://schemas.microsoft.com/office/drawing/2014/main" id="{B288E94B-1B9A-42EA-8432-6AE5903C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i-FI" sz="2800" dirty="0">
              <a:latin typeface="+mn-lt"/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3618C5B-6AEC-4264-A78C-604201FC2C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7045" y="1804968"/>
            <a:ext cx="2824355" cy="581530"/>
          </a:xfrm>
        </p:spPr>
        <p:txBody>
          <a:bodyPr rtlCol="0"/>
          <a:lstStyle/>
          <a:p>
            <a:pPr rtl="0"/>
            <a:r>
              <a:rPr lang="fi-FI" sz="1800" dirty="0"/>
              <a:t>Inspiraatio ja toivo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CC98BF1-21A5-417A-B192-6B11AA3C9A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045" y="2387634"/>
            <a:ext cx="2982036" cy="3798558"/>
          </a:xfrm>
        </p:spPr>
        <p:txBody>
          <a:bodyPr rtlCol="0"/>
          <a:lstStyle/>
          <a:p>
            <a:pPr rtl="0"/>
            <a:r>
              <a:rPr lang="fi-FI" sz="1800" dirty="0"/>
              <a:t>Inspiraatio ja toivo antavat meille voimaa kohdata haasteet ja luoda yhdessä työyhteisö, jossa jokainen voi kasvaa, kehittyä ja löytää merkityksen työssään.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BE0E564F-3940-47BB-9805-956A914DF1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5452" y="1802984"/>
            <a:ext cx="2824355" cy="581530"/>
          </a:xfrm>
        </p:spPr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DEFB022-503C-413E-B453-E61BBA328A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45452" y="2385650"/>
            <a:ext cx="2824355" cy="3392805"/>
          </a:xfrm>
        </p:spPr>
        <p:txBody>
          <a:bodyPr rtlCol="0"/>
          <a:lstStyle/>
          <a:p>
            <a:pPr rtl="0"/>
            <a:endParaRPr lang="fi-FI" sz="1800" dirty="0"/>
          </a:p>
        </p:txBody>
      </p:sp>
      <p:pic>
        <p:nvPicPr>
          <p:cNvPr id="42" name="Kuvan paikkamerkki 41" descr="Lähikuva kirurgista">
            <a:extLst>
              <a:ext uri="{FF2B5EF4-FFF2-40B4-BE49-F238E27FC236}">
                <a16:creationId xmlns:a16="http://schemas.microsoft.com/office/drawing/2014/main" id="{3CFA0244-69A5-45A7-BFC3-BCB86FD02A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860" y="466725"/>
            <a:ext cx="4858139" cy="5924550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A192AF-B844-47F4-B7BD-C0F0CB32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D28ABD-A568-4353-9EA5-3905B396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pPr rtl="0"/>
            <a:r>
              <a:rPr lang="fi-FI" dirty="0"/>
              <a:t>Lappeenranta 22.8.24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EFA8D6-0E6F-440E-A2B8-74919582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fi-FI" smtClean="0"/>
              <a:pPr rtl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88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uvan paikkamerkki 25" descr="Lääkäri puhumassa potilaalle">
            <a:extLst>
              <a:ext uri="{FF2B5EF4-FFF2-40B4-BE49-F238E27FC236}">
                <a16:creationId xmlns:a16="http://schemas.microsoft.com/office/drawing/2014/main" id="{7FE1AC9B-A57B-4353-8973-F920411751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7275"/>
            <a:ext cx="12191999" cy="5295900"/>
          </a:xfrm>
        </p:spPr>
      </p:pic>
      <p:sp>
        <p:nvSpPr>
          <p:cNvPr id="31" name="Otsikko 30">
            <a:extLst>
              <a:ext uri="{FF2B5EF4-FFF2-40B4-BE49-F238E27FC236}">
                <a16:creationId xmlns:a16="http://schemas.microsoft.com/office/drawing/2014/main" id="{BA3B1DAF-0A47-4D59-9DC4-7431D665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224" y="762308"/>
            <a:ext cx="5783657" cy="665965"/>
          </a:xfrm>
        </p:spPr>
        <p:txBody>
          <a:bodyPr rtlCol="0"/>
          <a:lstStyle/>
          <a:p>
            <a:pPr algn="l" rtl="0"/>
            <a:r>
              <a:rPr lang="fi-FI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Yhteenveto ja loppusanat </a:t>
            </a:r>
            <a:endParaRPr lang="fi-FI" sz="3500" dirty="0">
              <a:latin typeface="+mn-lt"/>
            </a:endParaRP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DFA678B9-627C-49D9-B624-2E3548C96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6354" y="1547271"/>
            <a:ext cx="5172932" cy="2581276"/>
          </a:xfrm>
        </p:spPr>
        <p:txBody>
          <a:bodyPr rtlCol="0">
            <a:normAutofit/>
          </a:bodyPr>
          <a:lstStyle/>
          <a:p>
            <a:endParaRPr lang="fi-FI" sz="1600" dirty="0"/>
          </a:p>
          <a:p>
            <a:r>
              <a:rPr lang="fi-FI" sz="1600" dirty="0"/>
              <a:t>Rakkaus työhön ja omaan hyvinvointiin kulkevat käsi kädessä, sillä huolehtimalla itsestämme voimme antaa parhaan mahdollisen panoksen myös työhön ja työyhteisöön.</a:t>
            </a:r>
          </a:p>
          <a:p>
            <a:pPr rtl="0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D90BED3-A8E4-4AF4-9D86-BF7D33CA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8AE6D0-8ACF-4881-93B5-5304094D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pPr rtl="0"/>
            <a:r>
              <a:rPr lang="fi-FI" dirty="0"/>
              <a:t>Lappeenranta 22.8.24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273321-CCC9-4D70-837F-ED5C0E7B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fi-FI" smtClean="0"/>
              <a:pPr rtl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05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>
            <a:extLst>
              <a:ext uri="{FF2B5EF4-FFF2-40B4-BE49-F238E27FC236}">
                <a16:creationId xmlns:a16="http://schemas.microsoft.com/office/drawing/2014/main" id="{9378157E-6095-D1D8-0355-26E0C93CE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40" y="136525"/>
            <a:ext cx="5496692" cy="6287377"/>
          </a:xfrm>
          <a:prstGeom prst="rect">
            <a:avLst/>
          </a:prstGeom>
        </p:spPr>
      </p:pic>
      <p:sp>
        <p:nvSpPr>
          <p:cNvPr id="69" name="Otsikko 68">
            <a:extLst>
              <a:ext uri="{FF2B5EF4-FFF2-40B4-BE49-F238E27FC236}">
                <a16:creationId xmlns:a16="http://schemas.microsoft.com/office/drawing/2014/main" id="{A74CEF14-9F3D-49A7-B904-B4E3A711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372" y="671808"/>
            <a:ext cx="4347328" cy="639192"/>
          </a:xfrm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fi-FI" sz="3500" dirty="0">
                <a:latin typeface="+mn-lt"/>
              </a:rPr>
              <a:t>Tietoja Minusta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78FE74D7-D9BF-46B2-AB6D-79E819EB9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4625" y="2479288"/>
            <a:ext cx="5172075" cy="2328109"/>
          </a:xfrm>
        </p:spPr>
        <p:txBody>
          <a:bodyPr rtlCol="0"/>
          <a:lstStyle/>
          <a:p>
            <a:pPr rtl="0"/>
            <a:r>
              <a:rPr lang="fi-FI" dirty="0"/>
              <a:t>Pippa Laukka</a:t>
            </a:r>
          </a:p>
          <a:p>
            <a:pPr rtl="0"/>
            <a:r>
              <a:rPr lang="fi-FI" dirty="0"/>
              <a:t>Sairaanhoitajaopintoja 1990-1993</a:t>
            </a:r>
          </a:p>
          <a:p>
            <a:pPr rtl="0"/>
            <a:r>
              <a:rPr lang="fi-FI" dirty="0"/>
              <a:t>Lääketieteen lisensiaatti 1999</a:t>
            </a:r>
          </a:p>
          <a:p>
            <a:pPr rtl="0"/>
            <a:r>
              <a:rPr lang="fi-FI" dirty="0"/>
              <a:t>Liikuntalääketieteen erikoislääkäri 2005</a:t>
            </a:r>
          </a:p>
          <a:p>
            <a:pPr rtl="0"/>
            <a:r>
              <a:rPr lang="fi-FI" dirty="0" err="1"/>
              <a:t>eMBA</a:t>
            </a:r>
            <a:r>
              <a:rPr lang="fi-FI" dirty="0"/>
              <a:t> 2012</a:t>
            </a:r>
          </a:p>
          <a:p>
            <a:pPr rtl="0"/>
            <a:r>
              <a:rPr lang="fi-FI" dirty="0"/>
              <a:t>Karviaisten kuntayhtymän terveysjohtaja 2020-2022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5757BAE-6FA5-4586-884C-EE994B15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r>
              <a:rPr lang="fi-FI" dirty="0"/>
              <a:t>22.8.2024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FC05956-052B-4302-8116-91423E8E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pPr rtl="0"/>
            <a:r>
              <a:rPr lang="fi-FI" dirty="0"/>
              <a:t>Lappeenranta 22.8.24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31B5EF5-D35E-4241-92D4-3A816497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7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44ED52-C249-19B6-9866-85244890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dirty="0"/>
              <a:t>22.8.24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98179E-750B-98F1-12AE-A40587DC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 dirty="0"/>
              <a:t>Kuva: Mari Hietala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4A02675-8706-5523-8330-3631FDD7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F860B6F-2FE3-4DE6-9496-980E987E7466}" type="slidenum">
              <a:rPr lang="fi-FI" noProof="0" smtClean="0"/>
              <a:t>3</a:t>
            </a:fld>
            <a:endParaRPr lang="fi-FI" noProof="0"/>
          </a:p>
        </p:txBody>
      </p:sp>
      <p:pic>
        <p:nvPicPr>
          <p:cNvPr id="14" name="Kuvan paikkamerkki 13" descr="Kuva, joka sisältää kohteen henkilö, piha-, urheilu, pelaaja&#10;&#10;Kuvaus luotu automaattisesti">
            <a:extLst>
              <a:ext uri="{FF2B5EF4-FFF2-40B4-BE49-F238E27FC236}">
                <a16:creationId xmlns:a16="http://schemas.microsoft.com/office/drawing/2014/main" id="{1ECE3704-7F9F-89D9-5063-D989006C2F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118" r="9118"/>
          <a:stretch>
            <a:fillRect/>
          </a:stretch>
        </p:blipFill>
        <p:spPr/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DFAAA80-852C-227A-9EA8-351102863A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D465FD5-3441-57F5-6446-FA1F25E43A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7C81A2E-4E0F-44D4-98FF-AB32AE040C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E4364026-5035-882E-E6C6-DA5B3449AD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CB3311A-AAFD-B8E6-913E-8E34916DF8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2DA40A6-5E4B-0758-AC62-DD40608C95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CB4FC697-6341-663F-4383-2330B007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188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tsikko 110">
            <a:extLst>
              <a:ext uri="{FF2B5EF4-FFF2-40B4-BE49-F238E27FC236}">
                <a16:creationId xmlns:a16="http://schemas.microsoft.com/office/drawing/2014/main" id="{27400555-FDF0-4051-BE1D-9F175795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574" y="658420"/>
            <a:ext cx="6408851" cy="665965"/>
          </a:xfrm>
        </p:spPr>
        <p:txBody>
          <a:bodyPr rtlCol="0"/>
          <a:lstStyle/>
          <a:p>
            <a:pPr rtl="0"/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"Inhimillinen ja tuloksellinen kuntatyö" - mitä tämä tarkoittaa työkyvyn ja työhyvinvoinnin näkökulmasta?</a:t>
            </a:r>
            <a:endParaRPr lang="fi-FI" sz="3500" dirty="0"/>
          </a:p>
        </p:txBody>
      </p:sp>
      <p:sp>
        <p:nvSpPr>
          <p:cNvPr id="125" name="Tekstin paikkamerkki 124">
            <a:extLst>
              <a:ext uri="{FF2B5EF4-FFF2-40B4-BE49-F238E27FC236}">
                <a16:creationId xmlns:a16="http://schemas.microsoft.com/office/drawing/2014/main" id="{24A06C02-7294-4961-8375-FFBAE150C3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2321396"/>
            <a:ext cx="3281555" cy="426393"/>
          </a:xfrm>
        </p:spPr>
        <p:txBody>
          <a:bodyPr rtlCol="0"/>
          <a:lstStyle/>
          <a:p>
            <a:pPr rtl="0"/>
            <a:r>
              <a:rPr lang="fi-FI" dirty="0"/>
              <a:t>ARVOSTUS</a:t>
            </a:r>
          </a:p>
        </p:txBody>
      </p:sp>
      <p:sp>
        <p:nvSpPr>
          <p:cNvPr id="124" name="Tekstin paikkamerkki 123">
            <a:extLst>
              <a:ext uri="{FF2B5EF4-FFF2-40B4-BE49-F238E27FC236}">
                <a16:creationId xmlns:a16="http://schemas.microsoft.com/office/drawing/2014/main" id="{3190266D-0F33-45C1-99B6-88C3D275A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0899"/>
            <a:ext cx="3281555" cy="1472693"/>
          </a:xfrm>
        </p:spPr>
        <p:txBody>
          <a:bodyPr rtlCol="0">
            <a:normAutofit fontScale="92500"/>
          </a:bodyPr>
          <a:lstStyle/>
          <a:p>
            <a:pPr rtl="0"/>
            <a:r>
              <a:rPr lang="fi-FI" dirty="0"/>
              <a:t>Arvostus tarkoittaa sitä, että työntekijöiden osaaminen, panos ja työn merkityksellisyys tunnustetaan ja kunnioitetaan, mikä lisää motivaatiota ja sitoutumista.</a:t>
            </a:r>
          </a:p>
        </p:txBody>
      </p:sp>
      <p:sp>
        <p:nvSpPr>
          <p:cNvPr id="127" name="Tekstin paikkamerkki 126">
            <a:extLst>
              <a:ext uri="{FF2B5EF4-FFF2-40B4-BE49-F238E27FC236}">
                <a16:creationId xmlns:a16="http://schemas.microsoft.com/office/drawing/2014/main" id="{529D0F22-483A-4379-9956-1AC0FBC1FF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8200" y="4303679"/>
            <a:ext cx="3281555" cy="426393"/>
          </a:xfrm>
        </p:spPr>
        <p:txBody>
          <a:bodyPr rtlCol="0"/>
          <a:lstStyle/>
          <a:p>
            <a:pPr rtl="0"/>
            <a:r>
              <a:rPr lang="fi-FI" dirty="0"/>
              <a:t>HALU KEHITTYÄ JA KEHITTÄÄ</a:t>
            </a:r>
          </a:p>
        </p:txBody>
      </p:sp>
      <p:sp>
        <p:nvSpPr>
          <p:cNvPr id="126" name="Tekstin paikkamerkki 125">
            <a:extLst>
              <a:ext uri="{FF2B5EF4-FFF2-40B4-BE49-F238E27FC236}">
                <a16:creationId xmlns:a16="http://schemas.microsoft.com/office/drawing/2014/main" id="{9178B061-1219-4E97-B5B0-FA9EAEEF20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4683183"/>
            <a:ext cx="3281555" cy="1067648"/>
          </a:xfrm>
        </p:spPr>
        <p:txBody>
          <a:bodyPr rtlCol="0"/>
          <a:lstStyle/>
          <a:p>
            <a:endParaRPr lang="fi-FI" dirty="0"/>
          </a:p>
          <a:p>
            <a:r>
              <a:rPr lang="fi-FI" dirty="0"/>
              <a:t>Halu kehittyä ja kehittää tarkoittaa jatkuvaa oppimista ja työyhteisön parantamista, mikä vahvistaa työntekijöiden sitoutumista ja tukee työyhteisön tuloksellisuutta.</a:t>
            </a:r>
          </a:p>
          <a:p>
            <a:pPr rtl="0"/>
            <a:endParaRPr lang="fi-FI" dirty="0"/>
          </a:p>
        </p:txBody>
      </p:sp>
      <p:sp>
        <p:nvSpPr>
          <p:cNvPr id="129" name="Tekstin paikkamerkki 128">
            <a:extLst>
              <a:ext uri="{FF2B5EF4-FFF2-40B4-BE49-F238E27FC236}">
                <a16:creationId xmlns:a16="http://schemas.microsoft.com/office/drawing/2014/main" id="{24CA3500-51E5-4AF6-9AE0-8124B5B6EC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65159" y="2335733"/>
            <a:ext cx="3281555" cy="426393"/>
          </a:xfrm>
        </p:spPr>
        <p:txBody>
          <a:bodyPr rtlCol="0"/>
          <a:lstStyle/>
          <a:p>
            <a:pPr rtl="0"/>
            <a:r>
              <a:rPr lang="fi-FI" dirty="0"/>
              <a:t>LUOTTAMUS</a:t>
            </a:r>
          </a:p>
        </p:txBody>
      </p:sp>
      <p:sp>
        <p:nvSpPr>
          <p:cNvPr id="128" name="Tekstin paikkamerkki 127">
            <a:extLst>
              <a:ext uri="{FF2B5EF4-FFF2-40B4-BE49-F238E27FC236}">
                <a16:creationId xmlns:a16="http://schemas.microsoft.com/office/drawing/2014/main" id="{22FD1740-CC8B-4FB4-8039-C542AFD083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65159" y="2715236"/>
            <a:ext cx="3281555" cy="1472693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i-FI" dirty="0"/>
              <a:t>Luottamus rakentuu turvallisessa työympäristössä, jossa työntekijät voivat luottaa johdon ja kollegoiden tukeen ja rehellisyyteen, mikä edistää yhteistyötä ja innovatiivisuutta.</a:t>
            </a:r>
          </a:p>
        </p:txBody>
      </p:sp>
      <p:sp>
        <p:nvSpPr>
          <p:cNvPr id="131" name="Tekstin paikkamerkki 130">
            <a:extLst>
              <a:ext uri="{FF2B5EF4-FFF2-40B4-BE49-F238E27FC236}">
                <a16:creationId xmlns:a16="http://schemas.microsoft.com/office/drawing/2014/main" id="{E10D1C5B-3DED-475C-AC3D-D7A173AD655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65159" y="4318016"/>
            <a:ext cx="3281555" cy="426393"/>
          </a:xfrm>
        </p:spPr>
        <p:txBody>
          <a:bodyPr rtlCol="0"/>
          <a:lstStyle/>
          <a:p>
            <a:pPr rtl="0"/>
            <a:r>
              <a:rPr lang="fi-FI" dirty="0"/>
              <a:t>HUOLENPITO</a:t>
            </a:r>
          </a:p>
        </p:txBody>
      </p:sp>
      <p:sp>
        <p:nvSpPr>
          <p:cNvPr id="130" name="Tekstin paikkamerkki 129">
            <a:extLst>
              <a:ext uri="{FF2B5EF4-FFF2-40B4-BE49-F238E27FC236}">
                <a16:creationId xmlns:a16="http://schemas.microsoft.com/office/drawing/2014/main" id="{1BC05573-D015-4021-BA96-0C47487DBF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65159" y="4697520"/>
            <a:ext cx="3281555" cy="1067648"/>
          </a:xfrm>
        </p:spPr>
        <p:txBody>
          <a:bodyPr rtlCol="0"/>
          <a:lstStyle/>
          <a:p>
            <a:pPr rtl="0"/>
            <a:r>
              <a:rPr lang="fi-FI" dirty="0"/>
              <a:t>Huolenpito tarkoittaa vastuun ottamista omasta hyvinvoinnista ja työyhteisön hyvästä ilmapiiristä, mikä tukee työkykyä ja pitkäaikaista jaksamista.</a:t>
            </a:r>
          </a:p>
        </p:txBody>
      </p:sp>
      <p:sp>
        <p:nvSpPr>
          <p:cNvPr id="133" name="Tekstin paikkamerkki 132">
            <a:extLst>
              <a:ext uri="{FF2B5EF4-FFF2-40B4-BE49-F238E27FC236}">
                <a16:creationId xmlns:a16="http://schemas.microsoft.com/office/drawing/2014/main" id="{BB833D39-612C-4855-AA0C-F37FEF7399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89832" y="2335733"/>
            <a:ext cx="3281555" cy="426393"/>
          </a:xfrm>
        </p:spPr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132" name="Tekstin paikkamerkki 131">
            <a:extLst>
              <a:ext uri="{FF2B5EF4-FFF2-40B4-BE49-F238E27FC236}">
                <a16:creationId xmlns:a16="http://schemas.microsoft.com/office/drawing/2014/main" id="{67591C3B-1BC3-4E5D-B720-AEE8A04186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89832" y="2715236"/>
            <a:ext cx="3281555" cy="1472693"/>
          </a:xfrm>
        </p:spPr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FB1AADE-B19E-418B-8245-970830BD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2AE4C98-8D28-4E84-B804-8E35BF3E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pPr rtl="0"/>
            <a:r>
              <a:rPr lang="fi-FI" dirty="0"/>
              <a:t>Lappeenranta 22.8.24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B7C6ECA-F6C9-4E40-9615-903B54C7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fi-FI" smtClean="0"/>
              <a:pPr rtl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61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EB452D92-DC2D-E431-C16F-8380E118FD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Nykyhetki: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000" kern="100" dirty="0">
              <a:effectLst/>
              <a:latin typeface="Quire Sans" panose="020B0502040400020003" pitchFamily="34" charset="0"/>
              <a:ea typeface="Calibri" panose="020F0502020204030204" pitchFamily="34" charset="0"/>
              <a:cs typeface="Quire Sans" panose="020B05020404000200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20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Jatkuva oppiminen ja sopeutuminen: Nykyisessä työelämässä työntekijän on jatkuvasti kehitettävä taitojaan ja sopeuduttava uusiin työmenetelmiin ja teknologioihin. Tämä edellyttää avointa asennetta oppimiseen ja valmiutta päivittää omaa osaamistaan.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20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Fyysinen ja psyykkinen hyvinvointi: Työntekijän on pidettävä huolta omasta fyysisestä ja psyykkisestä hyvinvoinnistaan, mikä vaatii tasapainoa työn ja vapaa-ajan välillä, riittävää liikuntaa, terveellistä ruokavaliota sekä stressinhallintaa.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2000" kern="100" dirty="0" err="1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Resilienssi</a:t>
            </a:r>
            <a:r>
              <a:rPr lang="fi-FI" sz="20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 ja sopeutumiskyky: Muuttuvassa työympäristössä työntekijän on oltava </a:t>
            </a:r>
            <a:r>
              <a:rPr lang="fi-FI" sz="2000" kern="100" dirty="0" err="1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resilienssi</a:t>
            </a:r>
            <a:r>
              <a:rPr lang="fi-FI" sz="20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, eli kyettävä palautumaan vastoinkäymisistä ja sopeutumaan muuttuviin olosuhteisiin.</a:t>
            </a:r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61AFD4-93E9-BBD5-9191-EDB1EA1DC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Työntekijänäkökulma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6BC43CB-3B44-96EB-1BE2-384A6865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työkyky meiltä vaatii tänään ja tulevaisuudessa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57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EB452D92-DC2D-E431-C16F-8380E118FD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2000" dirty="0">
                <a:latin typeface="Quire Sans" panose="020B0502040400020003" pitchFamily="34" charset="0"/>
                <a:cs typeface="Quire Sans" panose="020B0502040400020003" pitchFamily="34" charset="0"/>
              </a:rPr>
              <a:t>Tulevaisuus: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fi-FI" sz="20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2000" dirty="0">
                <a:latin typeface="Quire Sans" panose="020B0502040400020003" pitchFamily="34" charset="0"/>
                <a:cs typeface="Quire Sans" panose="020B0502040400020003" pitchFamily="34" charset="0"/>
              </a:rPr>
              <a:t>Digitaalinen osaaminen: Tulevaisuuden työelämässä digitaalinen osaaminen on yhä tärkeämpää. Työntekijöiltä vaaditaan kykyä hyödyntää uusia teknologioita, kuten tekoälyä ja automaatiota, sekä ymmärrystä digitaalisista työkaluista ja alustoista.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2000" dirty="0">
                <a:latin typeface="Quire Sans" panose="020B0502040400020003" pitchFamily="34" charset="0"/>
                <a:cs typeface="Quire Sans" panose="020B0502040400020003" pitchFamily="34" charset="0"/>
              </a:rPr>
              <a:t>Kulttuurinen ja sosiaalinen älykkyys: Globaalissa työympäristössä korostuvat kulttuurinen ymmärrys ja sosiaalinen älykkyys, joiden avulla työntekijät voivat toimia tehokkaasti monimuotoisissa tiimeissä ja kansainvälisessä ympäristössä.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2000" dirty="0">
                <a:latin typeface="Quire Sans" panose="020B0502040400020003" pitchFamily="34" charset="0"/>
                <a:cs typeface="Quire Sans" panose="020B0502040400020003" pitchFamily="34" charset="0"/>
              </a:rPr>
              <a:t>Itseohjautuvuus ja yrittäjähenkisyys: Tulevaisuuden työssä korostuu itseohjautuvuus ja kyky ottaa vastuuta omasta työstä ja urakehityksestä. Tämä vaatii yrittäjähenkistä asennetta, jossa työntekijä on proaktiivinen ja aloitteellinen.</a:t>
            </a:r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61AFD4-93E9-BBD5-9191-EDB1EA1DC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Työntekijänäkökulma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6BC43CB-3B44-96EB-1BE2-384A6865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työkyky meiltä vaatii tänään ja tulevaisuudessa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18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EB452D92-DC2D-E431-C16F-8380E118FD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8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Nykyhetki: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8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Työhyvinvoinnin tukeminen: Työnantajan on tarjottava työntekijöilleen resursseja ja tukea heidän fyysisen ja psyykkisen hyvinvointinsa ylläpitämiseen. Tämä voi tarkoittaa työterveyspalveluita, joustavia työaikoja ja mahdollisuuksia työn ja vapaa-ajan tasapainottamiseen.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8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Koulutus ja kehitysmahdollisuudet: Työnantajan on tarjottava mahdollisuuksia jatkuvaan oppimiseen ja ammatilliseen kehitykseen, jotta työntekijät voivat ylläpitää ja kehittää osaamistaan.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8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Inhimillinen johtaminen: Johtamiskäytännöt, jotka tukevat työntekijöiden autonomiaa, luottamusta ja osallistamista, ovat tärkeitä työkyvyn ylläpitämisessä. Työnantajan on luotava ympäristö, jossa työntekijät tuntevat olonsa arvostetuksi ja </a:t>
            </a:r>
            <a:r>
              <a:rPr lang="fi-FI" sz="1800" kern="100" dirty="0" err="1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voimaantuneeksi</a:t>
            </a:r>
            <a:r>
              <a:rPr lang="fi-FI" sz="18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.</a:t>
            </a:r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61AFD4-93E9-BBD5-9191-EDB1EA1DC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Työnantajanäkökulma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6BC43CB-3B44-96EB-1BE2-384A6865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työkyky meiltä vaatii tänään ja tulevaisuudessa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142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EB452D92-DC2D-E431-C16F-8380E118FD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Tulevaisuus: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8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Innovatiiviset työympäristöt: Työnantajien on mukautettava työympäristöjä vastaamaan tulevaisuuden työn vaatimuksiin. Tämä voi sisältää virtuaalisia työympäristöjä, joustavia työtiloja ja etätyön mahdollistavia teknologioita.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8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Monimuotoisuuden ja inkluusion edistäminen: Tulevaisuudessa työnantajien on yhä enemmän panostettava monimuotoisuuteen ja inkluusioon. Tämä tarkoittaa erilaisia taustoja ja taitoja omaavien työntekijöiden arvostamista ja heidän osallistamisensa työyhteisöön.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i-FI" sz="1800" kern="100" dirty="0">
                <a:effectLst/>
                <a:latin typeface="Quire Sans" panose="020B0502040400020003" pitchFamily="34" charset="0"/>
                <a:ea typeface="Calibri" panose="020F0502020204030204" pitchFamily="34" charset="0"/>
                <a:cs typeface="Quire Sans" panose="020B0502040400020003" pitchFamily="34" charset="0"/>
              </a:rPr>
              <a:t>Tekoälyn ja automaation integrointi: Työnantajien on osattava hyödyntää tekoälyä ja automaatiota tavalla, joka parantaa tuottavuutta mutta samalla tukee työntekijöiden työkykyä. Tämä edellyttää strategista suunnittelua ja työntekijöiden tukemista uusien teknologioiden omaksumisessa.</a:t>
            </a:r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61AFD4-93E9-BBD5-9191-EDB1EA1DC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Työnantajanäkökulma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6BC43CB-3B44-96EB-1BE2-384A6865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mitä työkyky meiltä vaatii tänään ja tulevaisuudessa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7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3" descr="Lähikuva stetoskoopista">
            <a:extLst>
              <a:ext uri="{FF2B5EF4-FFF2-40B4-BE49-F238E27FC236}">
                <a16:creationId xmlns:a16="http://schemas.microsoft.com/office/drawing/2014/main" id="{DD2F3F3D-99FE-4AB9-BE87-81D580BFC2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" y="466725"/>
            <a:ext cx="6096000" cy="5924550"/>
          </a:xfrm>
        </p:spPr>
      </p:pic>
      <p:sp>
        <p:nvSpPr>
          <p:cNvPr id="45" name="Otsikko 44">
            <a:extLst>
              <a:ext uri="{FF2B5EF4-FFF2-40B4-BE49-F238E27FC236}">
                <a16:creationId xmlns:a16="http://schemas.microsoft.com/office/drawing/2014/main" id="{56DDD3FB-981D-46B3-9DF6-1D5D6429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162" y="668924"/>
            <a:ext cx="6840638" cy="642075"/>
          </a:xfrm>
        </p:spPr>
        <p:txBody>
          <a:bodyPr rtlCol="0"/>
          <a:lstStyle/>
          <a:p>
            <a:pPr rtl="0"/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Työn murros ja sen vaikutukset työkykyyn </a:t>
            </a:r>
            <a:endParaRPr lang="fi-FI" sz="3500" dirty="0"/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D400E89-A3FC-4A30-90D4-896304E917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34200" y="1632228"/>
            <a:ext cx="4419600" cy="550870"/>
          </a:xfrm>
        </p:spPr>
        <p:txBody>
          <a:bodyPr rtlCol="0"/>
          <a:lstStyle/>
          <a:p>
            <a:pPr rtl="0"/>
            <a:r>
              <a:rPr lang="fi-FI" dirty="0"/>
              <a:t>Työn murroksen yleiskuva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0321A7BC-BAD6-4CBA-9AD5-2AD73F8A42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200" y="2183098"/>
            <a:ext cx="4419600" cy="642075"/>
          </a:xfrm>
        </p:spPr>
        <p:txBody>
          <a:bodyPr rtlCol="0"/>
          <a:lstStyle/>
          <a:p>
            <a:pPr rtl="0"/>
            <a:r>
              <a:rPr lang="fi-FI" dirty="0"/>
              <a:t>Teknologian, digitalisaation ja muuttuvien työnteon tapojen vaikutus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711776CC-28DB-4411-A56D-DE696A6835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200" y="3181924"/>
            <a:ext cx="4419600" cy="550870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Vaikutukset työkykyyn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C13A8B1A-034D-495C-BF80-E42F8306C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34200" y="3732794"/>
            <a:ext cx="4419600" cy="642075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Miten työympäristön muutokset vaativat meiltä uudenlaista joustavuutta ja osaamista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2DA6ADCE-FA69-48D8-9057-62E7F0213E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4200" y="4757015"/>
            <a:ext cx="4419600" cy="550870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Mielenterveys ja hyvinvointi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CF182DD3-EA3E-4EF6-BDC1-42B8FA257A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200" y="5307885"/>
            <a:ext cx="4419600" cy="642075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fi-FI" dirty="0"/>
              <a:t>Sairauspoissaolot mielenterveyssyistä ovat lisääntyneet. Mitkä ovat taustalla vaikuttavat tekijät?</a:t>
            </a:r>
          </a:p>
        </p:txBody>
      </p: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809A94BE-80ED-4291-814B-FD0FF1BD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94EE481C-D029-498C-ADD0-63AB510C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 rtlCol="0"/>
          <a:lstStyle/>
          <a:p>
            <a:pPr rtl="0"/>
            <a:r>
              <a:rPr lang="fi-FI" dirty="0"/>
              <a:t>Lappeenranta 22.8.24</a:t>
            </a:r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D83D237B-5C8E-4573-85F9-91EC63F3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 rtlCol="0"/>
          <a:lstStyle/>
          <a:p>
            <a:pPr rtl="0"/>
            <a:fld id="{BF860B6F-2FE3-4DE6-9496-980E987E7466}" type="slidenum">
              <a:rPr lang="fi-FI" smtClean="0"/>
              <a:pPr rtl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313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463"/>
      </a:accent1>
      <a:accent2>
        <a:srgbClr val="A8CADC"/>
      </a:accent2>
      <a:accent3>
        <a:srgbClr val="74A9EA"/>
      </a:accent3>
      <a:accent4>
        <a:srgbClr val="04B3C3"/>
      </a:accent4>
      <a:accent5>
        <a:srgbClr val="5F8473"/>
      </a:accent5>
      <a:accent6>
        <a:srgbClr val="D1EF59"/>
      </a:accent6>
      <a:hlink>
        <a:srgbClr val="0563C1"/>
      </a:hlink>
      <a:folHlink>
        <a:srgbClr val="954F72"/>
      </a:folHlink>
    </a:clrScheme>
    <a:fontScheme name="Custom 29">
      <a:majorFont>
        <a:latin typeface="Seaford Bold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945415_TF89652269_Win32" id="{83A7B27F-DEFF-4B87-BED1-E53050DF2623}" vid="{6718585A-BC32-4828-A362-F1A8784E2F6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064F8B-46A2-4F22-9203-449568FB58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F4F0A7-9599-4FE3-A548-853A09CF02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984FD82-9185-4244-A7C8-36B299008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Terveydenhoitoalan yhteenvetoesitys</Template>
  <TotalTime>1367</TotalTime>
  <Words>715</Words>
  <Application>Microsoft Office PowerPoint</Application>
  <PresentationFormat>Laajakuva</PresentationFormat>
  <Paragraphs>101</Paragraphs>
  <Slides>14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Calibri</vt:lpstr>
      <vt:lpstr>Quire Sans</vt:lpstr>
      <vt:lpstr>Seaford</vt:lpstr>
      <vt:lpstr>Seaford Bold</vt:lpstr>
      <vt:lpstr>Times New Roman</vt:lpstr>
      <vt:lpstr>Office-teema</vt:lpstr>
      <vt:lpstr>TYÖKYKY TÄNÄÄN- MITÄ MEILTÄ VAADITAAN? </vt:lpstr>
      <vt:lpstr>Tietoja Minusta</vt:lpstr>
      <vt:lpstr>PowerPoint-esitys</vt:lpstr>
      <vt:lpstr>"Inhimillinen ja tuloksellinen kuntatyö" - mitä tämä tarkoittaa työkyvyn ja työhyvinvoinnin näkökulmasta?</vt:lpstr>
      <vt:lpstr>mitä työkyky meiltä vaatii tänään ja tulevaisuudessa</vt:lpstr>
      <vt:lpstr>mitä työkyky meiltä vaatii tänään ja tulevaisuudessa</vt:lpstr>
      <vt:lpstr>mitä työkyky meiltä vaatii tänään ja tulevaisuudessa</vt:lpstr>
      <vt:lpstr>mitä työkyky meiltä vaatii tänään ja tulevaisuudessa</vt:lpstr>
      <vt:lpstr>Työn murros ja sen vaikutukset työkykyyn </vt:lpstr>
      <vt:lpstr>Työnantajan ja työterveyshuollon rooli </vt:lpstr>
      <vt:lpstr>Työntekijän rooli ja vastuu</vt:lpstr>
      <vt:lpstr>Julkisen työn erityispiirteet ja miten inhimillisyys voi olla vahvuus</vt:lpstr>
      <vt:lpstr>PowerPoint-esitys</vt:lpstr>
      <vt:lpstr>Yhteenveto ja loppusanat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Pippa Laukka</dc:creator>
  <cp:lastModifiedBy>Pippa Laukka</cp:lastModifiedBy>
  <cp:revision>6</cp:revision>
  <dcterms:created xsi:type="dcterms:W3CDTF">2024-08-19T20:03:36Z</dcterms:created>
  <dcterms:modified xsi:type="dcterms:W3CDTF">2024-08-20T18:54:31Z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